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2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7"/>
  </p:notesMasterIdLst>
  <p:sldIdLst>
    <p:sldId id="256" r:id="rId2"/>
    <p:sldId id="302" r:id="rId3"/>
    <p:sldId id="300" r:id="rId4"/>
    <p:sldId id="298" r:id="rId5"/>
    <p:sldId id="301" r:id="rId6"/>
    <p:sldId id="257" r:id="rId7"/>
    <p:sldId id="258" r:id="rId8"/>
    <p:sldId id="259" r:id="rId9"/>
    <p:sldId id="260" r:id="rId10"/>
    <p:sldId id="297" r:id="rId11"/>
    <p:sldId id="261" r:id="rId12"/>
    <p:sldId id="262" r:id="rId13"/>
    <p:sldId id="263" r:id="rId14"/>
    <p:sldId id="264" r:id="rId15"/>
    <p:sldId id="307" r:id="rId16"/>
    <p:sldId id="265" r:id="rId17"/>
    <p:sldId id="267" r:id="rId18"/>
    <p:sldId id="266" r:id="rId19"/>
    <p:sldId id="271" r:id="rId20"/>
    <p:sldId id="270" r:id="rId21"/>
    <p:sldId id="273" r:id="rId22"/>
    <p:sldId id="283" r:id="rId23"/>
    <p:sldId id="272" r:id="rId24"/>
    <p:sldId id="276" r:id="rId25"/>
    <p:sldId id="299" r:id="rId26"/>
    <p:sldId id="278" r:id="rId27"/>
    <p:sldId id="279" r:id="rId28"/>
    <p:sldId id="280" r:id="rId29"/>
    <p:sldId id="281" r:id="rId30"/>
    <p:sldId id="282" r:id="rId31"/>
    <p:sldId id="277" r:id="rId32"/>
    <p:sldId id="304" r:id="rId33"/>
    <p:sldId id="305" r:id="rId34"/>
    <p:sldId id="296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95" autoAdjust="0"/>
    <p:restoredTop sz="94660"/>
  </p:normalViewPr>
  <p:slideViewPr>
    <p:cSldViewPr>
      <p:cViewPr varScale="1">
        <p:scale>
          <a:sx n="92" d="100"/>
          <a:sy n="92" d="100"/>
        </p:scale>
        <p:origin x="-15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6%20PF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5%20PF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Office%20PowerPoin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Book4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Book4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Book4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Book4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Book4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Book4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6%20PF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6%20PF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6%20PF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ural\my%20documents\A%20CURRENT%20PROJECTS\FOUNDRY\survey%20data\NATIONAL%20COMPARISONS%20V6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ural\my%20documents\A%20CURRENT%20PROJECTS\FOUNDRY\survey%20data\NATIONAL%20COMPARISONS%20V6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ural\my%20documents\A%20CURRENT%20PROJECTS\FOUNDRY\survey%20data\NATIONAL%20COMPARISONS%20V6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ural\my%20documents\A%20CURRENT%20PROJECTS\FOUNDRY\survey%20data\NATIONAL%20COMPARISONS%20V6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ural\my%20documents\A%20CURRENT%20PROJECTS\FOUNDRY\survey%20data\NATIONAL%20COMPARISONS%20V6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ural\my%20documents\A%20CURRENT%20PROJECTS\FOUNDRY\survey%20data\NATIONAL%20COMPARISONS%20V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ural\my%20documents\A%20CURRENT%20PROJECTS\FOUNDRY\survey%20data\NATIONAL%20COMPARISONS%20V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minic\Local%20Settings\Temporary%20Internet%20Files\Content.Outlook\0AIE5QTZ\NATIONAL%20COMPARISONS%20V4%20PF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'Q 1-7'!$E$1</c:f>
              <c:strCache>
                <c:ptCount val="1"/>
                <c:pt idx="0">
                  <c:v>4. TOTAL NUMBER OF IRON FOUNDRIES IN YOUR COUNTRY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 1-7'!$A$3:$A$6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'Q 1-7'!$E$3:$E$6</c:f>
              <c:numCache>
                <c:formatCode>General</c:formatCode>
                <c:ptCount val="4"/>
                <c:pt idx="0">
                  <c:v>521.0</c:v>
                </c:pt>
                <c:pt idx="1">
                  <c:v>4000.0</c:v>
                </c:pt>
                <c:pt idx="2">
                  <c:v>16000.0</c:v>
                </c:pt>
                <c:pt idx="3">
                  <c:v>78.0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1203192"/>
        <c:axId val="2021205448"/>
      </c:barChart>
      <c:catAx>
        <c:axId val="2021203192"/>
        <c:scaling>
          <c:orientation val="minMax"/>
        </c:scaling>
        <c:delete val="0"/>
        <c:axPos val="b"/>
        <c:majorTickMark val="out"/>
        <c:minorTickMark val="none"/>
        <c:tickLblPos val="nextTo"/>
        <c:crossAx val="2021205448"/>
        <c:crosses val="autoZero"/>
        <c:auto val="1"/>
        <c:lblAlgn val="ctr"/>
        <c:lblOffset val="100"/>
        <c:noMultiLvlLbl val="0"/>
      </c:catAx>
      <c:valAx>
        <c:axId val="2021205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1203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 b="1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'SECTION B 20-25'!$B$2</c:f>
              <c:strCache>
                <c:ptCount val="1"/>
                <c:pt idx="0">
                  <c:v>AGE OF FURNACE (YEARS)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20-25'!$A$3:$A$7</c:f>
              <c:strCache>
                <c:ptCount val="5"/>
                <c:pt idx="0">
                  <c:v>BRAZIL</c:v>
                </c:pt>
                <c:pt idx="1">
                  <c:v>RUSSIA</c:v>
                </c:pt>
                <c:pt idx="2">
                  <c:v>INDIA</c:v>
                </c:pt>
                <c:pt idx="3">
                  <c:v>CHINA</c:v>
                </c:pt>
                <c:pt idx="4">
                  <c:v>SOUTH AFRICA</c:v>
                </c:pt>
              </c:strCache>
            </c:strRef>
          </c:cat>
          <c:val>
            <c:numRef>
              <c:f>'SECTION B 20-25'!$B$3:$B$7</c:f>
              <c:numCache>
                <c:formatCode>General</c:formatCode>
                <c:ptCount val="5"/>
                <c:pt idx="0">
                  <c:v>30.0</c:v>
                </c:pt>
                <c:pt idx="2">
                  <c:v>11.0</c:v>
                </c:pt>
                <c:pt idx="3">
                  <c:v>6.0</c:v>
                </c:pt>
                <c:pt idx="4">
                  <c:v>25.5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1614408"/>
        <c:axId val="2021617384"/>
      </c:barChart>
      <c:catAx>
        <c:axId val="2021614408"/>
        <c:scaling>
          <c:orientation val="minMax"/>
        </c:scaling>
        <c:delete val="0"/>
        <c:axPos val="b"/>
        <c:majorTickMark val="out"/>
        <c:minorTickMark val="none"/>
        <c:tickLblPos val="nextTo"/>
        <c:crossAx val="2021617384"/>
        <c:crosses val="autoZero"/>
        <c:auto val="1"/>
        <c:lblAlgn val="ctr"/>
        <c:lblOffset val="100"/>
        <c:noMultiLvlLbl val="0"/>
      </c:catAx>
      <c:valAx>
        <c:axId val="2021617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1614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'SECTION B 1-11'!$A$70</c:f>
              <c:strCache>
                <c:ptCount val="1"/>
                <c:pt idx="0">
                  <c:v>AVERAGE</c:v>
                </c:pt>
              </c:strCache>
            </c:strRef>
          </c:tx>
          <c:explosion val="23"/>
          <c:dLbls>
            <c:dLbl>
              <c:idx val="2"/>
              <c:layout>
                <c:manualLayout>
                  <c:x val="0.130976308882442"/>
                  <c:y val="-5.74463506321971E-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0599677794512974"/>
                  <c:y val="0.05037679612082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116666666666667"/>
                  <c:y val="0.027777777777777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113888888888889"/>
                  <c:y val="-0.1296296296296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'SECTION B 1-11'!$B$65:$I$65</c:f>
              <c:strCache>
                <c:ptCount val="8"/>
                <c:pt idx="0">
                  <c:v>   Automotive</c:v>
                </c:pt>
                <c:pt idx="1">
                  <c:v>Manufacturing</c:v>
                </c:pt>
                <c:pt idx="2">
                  <c:v>Infrastructure</c:v>
                </c:pt>
                <c:pt idx="3">
                  <c:v>Construction</c:v>
                </c:pt>
                <c:pt idx="4">
                  <c:v>Mining</c:v>
                </c:pt>
                <c:pt idx="5">
                  <c:v>Railways</c:v>
                </c:pt>
                <c:pt idx="6">
                  <c:v>Agriculture</c:v>
                </c:pt>
                <c:pt idx="7">
                  <c:v>Other</c:v>
                </c:pt>
              </c:strCache>
            </c:strRef>
          </c:cat>
          <c:val>
            <c:numRef>
              <c:f>'SECTION B 1-11'!$B$70:$I$70</c:f>
              <c:numCache>
                <c:formatCode>0</c:formatCode>
                <c:ptCount val="8"/>
                <c:pt idx="0">
                  <c:v>36.7</c:v>
                </c:pt>
                <c:pt idx="1">
                  <c:v>19.875</c:v>
                </c:pt>
                <c:pt idx="2">
                  <c:v>6.324999999999997</c:v>
                </c:pt>
                <c:pt idx="3">
                  <c:v>2.75</c:v>
                </c:pt>
                <c:pt idx="4">
                  <c:v>8.75</c:v>
                </c:pt>
                <c:pt idx="5">
                  <c:v>3.45</c:v>
                </c:pt>
                <c:pt idx="6">
                  <c:v>11.75</c:v>
                </c:pt>
                <c:pt idx="7">
                  <c:v>10.65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 1-11'!$B$86</c:f>
              <c:strCache>
                <c:ptCount val="1"/>
                <c:pt idx="0">
                  <c:v>DOMESTIC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1-11'!$A$87:$A$91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1-11'!$B$87:$B$91</c:f>
              <c:numCache>
                <c:formatCode>General</c:formatCode>
                <c:ptCount val="4"/>
                <c:pt idx="0">
                  <c:v>87.0</c:v>
                </c:pt>
                <c:pt idx="1">
                  <c:v>84.0</c:v>
                </c:pt>
                <c:pt idx="2">
                  <c:v>85.0</c:v>
                </c:pt>
                <c:pt idx="3">
                  <c:v>88.0</c:v>
                </c:pt>
              </c:numCache>
            </c:numRef>
          </c:val>
        </c:ser>
        <c:ser>
          <c:idx val="1"/>
          <c:order val="1"/>
          <c:tx>
            <c:strRef>
              <c:f>'SECTION B 1-11'!$C$86</c:f>
              <c:strCache>
                <c:ptCount val="1"/>
                <c:pt idx="0">
                  <c:v>EXPORT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1-11'!$A$87:$A$91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1-11'!$C$87:$C$91</c:f>
              <c:numCache>
                <c:formatCode>General</c:formatCode>
                <c:ptCount val="4"/>
                <c:pt idx="0">
                  <c:v>13.0</c:v>
                </c:pt>
                <c:pt idx="1">
                  <c:v>16.0</c:v>
                </c:pt>
                <c:pt idx="2">
                  <c:v>15.0</c:v>
                </c:pt>
                <c:pt idx="3">
                  <c:v>12.0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9513624"/>
        <c:axId val="2079510632"/>
      </c:barChart>
      <c:catAx>
        <c:axId val="2079513624"/>
        <c:scaling>
          <c:orientation val="minMax"/>
        </c:scaling>
        <c:delete val="0"/>
        <c:axPos val="b"/>
        <c:majorTickMark val="out"/>
        <c:minorTickMark val="none"/>
        <c:tickLblPos val="nextTo"/>
        <c:crossAx val="2079510632"/>
        <c:crosses val="autoZero"/>
        <c:auto val="1"/>
        <c:lblAlgn val="ctr"/>
        <c:lblOffset val="100"/>
        <c:noMultiLvlLbl val="0"/>
      </c:catAx>
      <c:valAx>
        <c:axId val="2079510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795136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'SECTION B 1-11'!$A$88</c:f>
              <c:strCache>
                <c:ptCount val="1"/>
                <c:pt idx="0">
                  <c:v>AVERAGE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DOMESTIC </a:t>
                    </a:r>
                    <a:r>
                      <a:rPr lang="en-US"/>
                      <a:t>86%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EXPORT </a:t>
                    </a:r>
                    <a:r>
                      <a:rPr lang="en-US"/>
                      <a:t>14%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'SECTION B 1-11'!$B$83:$C$83</c:f>
              <c:strCache>
                <c:ptCount val="2"/>
                <c:pt idx="0">
                  <c:v>DOMESTIC</c:v>
                </c:pt>
                <c:pt idx="1">
                  <c:v>EXPORT</c:v>
                </c:pt>
              </c:strCache>
            </c:strRef>
          </c:cat>
          <c:val>
            <c:numRef>
              <c:f>'SECTION B 1-11'!$B$88:$C$88</c:f>
              <c:numCache>
                <c:formatCode>0</c:formatCode>
                <c:ptCount val="2"/>
                <c:pt idx="0">
                  <c:v>86.0</c:v>
                </c:pt>
                <c:pt idx="1">
                  <c:v>14.0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B12-13'!$D$2</c:f>
              <c:strCache>
                <c:ptCount val="1"/>
                <c:pt idx="0">
                  <c:v>Alloys: Average cost per ton ($)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B12-13'!$A$3:$A$7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B12-13'!$D$3:$D$7</c:f>
              <c:numCache>
                <c:formatCode>[$$-409]#,##0</c:formatCode>
                <c:ptCount val="4"/>
                <c:pt idx="0">
                  <c:v>2025.0</c:v>
                </c:pt>
                <c:pt idx="1">
                  <c:v>1212.96699813795</c:v>
                </c:pt>
                <c:pt idx="2">
                  <c:v>1587.5</c:v>
                </c:pt>
                <c:pt idx="3">
                  <c:v>1080.079355608592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79447208"/>
        <c:axId val="2079444216"/>
      </c:barChart>
      <c:catAx>
        <c:axId val="2079447208"/>
        <c:scaling>
          <c:orientation val="minMax"/>
        </c:scaling>
        <c:delete val="0"/>
        <c:axPos val="b"/>
        <c:majorTickMark val="out"/>
        <c:minorTickMark val="none"/>
        <c:tickLblPos val="nextTo"/>
        <c:crossAx val="2079444216"/>
        <c:crosses val="autoZero"/>
        <c:auto val="1"/>
        <c:lblAlgn val="ctr"/>
        <c:lblOffset val="100"/>
        <c:noMultiLvlLbl val="0"/>
      </c:catAx>
      <c:valAx>
        <c:axId val="2079444216"/>
        <c:scaling>
          <c:orientation val="minMax"/>
        </c:scaling>
        <c:delete val="0"/>
        <c:axPos val="l"/>
        <c:majorGridlines/>
        <c:numFmt formatCode="[$$-409]#,##0" sourceLinked="1"/>
        <c:majorTickMark val="out"/>
        <c:minorTickMark val="none"/>
        <c:tickLblPos val="nextTo"/>
        <c:crossAx val="2079447208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B12-13'!$D$20</c:f>
              <c:strCache>
                <c:ptCount val="1"/>
                <c:pt idx="0">
                  <c:v>Scrap: Average cost per ton ($)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B12-13'!$A$21:$A$25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B12-13'!$D$21:$D$25</c:f>
              <c:numCache>
                <c:formatCode>[$$-409]#,##0</c:formatCode>
                <c:ptCount val="4"/>
                <c:pt idx="0">
                  <c:v>380.0</c:v>
                </c:pt>
                <c:pt idx="1">
                  <c:v>462.3115228156134</c:v>
                </c:pt>
                <c:pt idx="2">
                  <c:v>542.8571428571429</c:v>
                </c:pt>
                <c:pt idx="3">
                  <c:v>481.0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79412456"/>
        <c:axId val="2079409464"/>
      </c:barChart>
      <c:catAx>
        <c:axId val="2079412456"/>
        <c:scaling>
          <c:orientation val="minMax"/>
        </c:scaling>
        <c:delete val="0"/>
        <c:axPos val="b"/>
        <c:majorTickMark val="out"/>
        <c:minorTickMark val="none"/>
        <c:tickLblPos val="nextTo"/>
        <c:crossAx val="2079409464"/>
        <c:crosses val="autoZero"/>
        <c:auto val="1"/>
        <c:lblAlgn val="ctr"/>
        <c:lblOffset val="100"/>
        <c:noMultiLvlLbl val="0"/>
      </c:catAx>
      <c:valAx>
        <c:axId val="2079409464"/>
        <c:scaling>
          <c:orientation val="minMax"/>
        </c:scaling>
        <c:delete val="0"/>
        <c:axPos val="l"/>
        <c:majorGridlines/>
        <c:numFmt formatCode="[$$-409]#,##0" sourceLinked="1"/>
        <c:majorTickMark val="out"/>
        <c:minorTickMark val="none"/>
        <c:tickLblPos val="nextTo"/>
        <c:crossAx val="2079412456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B12-13'!$D$50</c:f>
              <c:strCache>
                <c:ptCount val="1"/>
                <c:pt idx="0">
                  <c:v>Resins: Average cost per ton ($)</c:v>
                </c:pt>
              </c:strCache>
            </c:strRef>
          </c:tx>
          <c:invertIfNegative val="0"/>
          <c:dLbls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strRef>
              <c:f>'SECTION B12-13'!$A$51:$A$54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B12-13'!$D$51:$D$54</c:f>
              <c:numCache>
                <c:formatCode>[$$-409]#,##0</c:formatCode>
                <c:ptCount val="4"/>
                <c:pt idx="0">
                  <c:v>3350.0</c:v>
                </c:pt>
                <c:pt idx="1">
                  <c:v>1564.928425357873</c:v>
                </c:pt>
                <c:pt idx="2">
                  <c:v>1578.947368421053</c:v>
                </c:pt>
                <c:pt idx="3">
                  <c:v>3633.131200000001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79360856"/>
        <c:axId val="2079357864"/>
      </c:barChart>
      <c:catAx>
        <c:axId val="2079360856"/>
        <c:scaling>
          <c:orientation val="minMax"/>
        </c:scaling>
        <c:delete val="0"/>
        <c:axPos val="b"/>
        <c:majorTickMark val="out"/>
        <c:minorTickMark val="none"/>
        <c:tickLblPos val="nextTo"/>
        <c:crossAx val="2079357864"/>
        <c:crosses val="autoZero"/>
        <c:auto val="1"/>
        <c:lblAlgn val="ctr"/>
        <c:lblOffset val="100"/>
        <c:noMultiLvlLbl val="0"/>
      </c:catAx>
      <c:valAx>
        <c:axId val="2079357864"/>
        <c:scaling>
          <c:orientation val="minMax"/>
        </c:scaling>
        <c:delete val="0"/>
        <c:axPos val="l"/>
        <c:majorGridlines/>
        <c:numFmt formatCode="[$$-409]#,##0" sourceLinked="1"/>
        <c:majorTickMark val="out"/>
        <c:minorTickMark val="none"/>
        <c:tickLblPos val="nextTo"/>
        <c:crossAx val="2079360856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B12-13'!$D$38</c:f>
              <c:strCache>
                <c:ptCount val="1"/>
                <c:pt idx="0">
                  <c:v>Sand: Average cost per ton ($)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B12-13'!$A$39:$A$43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B12-13'!$D$39:$D$43</c:f>
              <c:numCache>
                <c:formatCode>[$$-409]#,##0</c:formatCode>
                <c:ptCount val="4"/>
                <c:pt idx="0">
                  <c:v>20.0</c:v>
                </c:pt>
                <c:pt idx="1">
                  <c:v>79.28758864609415</c:v>
                </c:pt>
                <c:pt idx="2">
                  <c:v>47.6923076923077</c:v>
                </c:pt>
                <c:pt idx="3">
                  <c:v>86.0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2144078008"/>
        <c:axId val="-2144081000"/>
      </c:barChart>
      <c:valAx>
        <c:axId val="-2144081000"/>
        <c:scaling>
          <c:orientation val="minMax"/>
        </c:scaling>
        <c:delete val="0"/>
        <c:axPos val="l"/>
        <c:majorGridlines/>
        <c:numFmt formatCode="[$$-409]#,##0" sourceLinked="1"/>
        <c:majorTickMark val="out"/>
        <c:minorTickMark val="none"/>
        <c:tickLblPos val="nextTo"/>
        <c:crossAx val="-2144078008"/>
        <c:crosses val="autoZero"/>
        <c:crossBetween val="between"/>
      </c:valAx>
      <c:catAx>
        <c:axId val="-2144078008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4081000"/>
        <c:crosses val="autoZero"/>
        <c:auto val="1"/>
        <c:lblAlgn val="ctr"/>
        <c:lblOffset val="100"/>
        <c:noMultiLvlLbl val="0"/>
      </c:catAx>
    </c:plotArea>
    <c:plotVisOnly val="1"/>
    <c:dispBlanksAs val="zero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Sheet1!$A$1:$A$4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Sheet1!$B$1:$B$4</c:f>
            </c:numRef>
          </c:val>
        </c:ser>
        <c:ser>
          <c:idx val="1"/>
          <c:order val="1"/>
          <c:invertIfNegative val="0"/>
          <c:cat>
            <c:strRef>
              <c:f>Sheet1!$A$1:$A$4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Sheet1!$C$1:$C$4</c:f>
            </c:numRef>
          </c:val>
        </c:ser>
        <c:ser>
          <c:idx val="2"/>
          <c:order val="2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Sheet1!$A$1:$A$4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Sheet1!$D$1:$D$4</c:f>
              <c:numCache>
                <c:formatCode>[$$-409]#,##0</c:formatCode>
                <c:ptCount val="4"/>
                <c:pt idx="0">
                  <c:v>5000.0</c:v>
                </c:pt>
                <c:pt idx="1">
                  <c:v>1533.215107361964</c:v>
                </c:pt>
                <c:pt idx="2">
                  <c:v>1017.391304347826</c:v>
                </c:pt>
                <c:pt idx="3">
                  <c:v>1419.602187456533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4034888"/>
        <c:axId val="-2144031912"/>
      </c:barChart>
      <c:catAx>
        <c:axId val="-2144034888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4031912"/>
        <c:crosses val="autoZero"/>
        <c:auto val="1"/>
        <c:lblAlgn val="ctr"/>
        <c:lblOffset val="100"/>
        <c:noMultiLvlLbl val="0"/>
      </c:catAx>
      <c:valAx>
        <c:axId val="-2144031912"/>
        <c:scaling>
          <c:orientation val="minMax"/>
        </c:scaling>
        <c:delete val="0"/>
        <c:axPos val="l"/>
        <c:majorGridlines/>
        <c:numFmt formatCode="[$$-409]#,##0" sourceLinked="1"/>
        <c:majorTickMark val="out"/>
        <c:minorTickMark val="none"/>
        <c:tickLblPos val="nextTo"/>
        <c:crossAx val="-2144034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987416"/>
        <c:axId val="-2143984264"/>
      </c:barChart>
      <c:catAx>
        <c:axId val="-214398741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984264"/>
        <c:crosses val="autoZero"/>
        <c:auto val="1"/>
        <c:lblAlgn val="ctr"/>
        <c:lblOffset val="100"/>
        <c:noMultiLvlLbl val="0"/>
      </c:catAx>
      <c:valAx>
        <c:axId val="-2143984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9874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'Q 1-7'!$F$1:$F$2</c:f>
              <c:strCache>
                <c:ptCount val="1"/>
                <c:pt idx="0">
                  <c:v>5. OVERALL IRON PRODUCTION (VOLUME IN TONS)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2 360 680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9 100 000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26 000 000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300 000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 1-7'!$A$3:$A$6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'Q 1-7'!$F$3:$F$6</c:f>
              <c:numCache>
                <c:formatCode>General</c:formatCode>
                <c:ptCount val="4"/>
                <c:pt idx="0">
                  <c:v>2.36068E6</c:v>
                </c:pt>
                <c:pt idx="1">
                  <c:v>9.1E6</c:v>
                </c:pt>
                <c:pt idx="2">
                  <c:v>2.6E7</c:v>
                </c:pt>
                <c:pt idx="3">
                  <c:v>300000.0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1280840"/>
        <c:axId val="2021283784"/>
      </c:barChart>
      <c:catAx>
        <c:axId val="2021280840"/>
        <c:scaling>
          <c:orientation val="minMax"/>
        </c:scaling>
        <c:delete val="0"/>
        <c:axPos val="b"/>
        <c:majorTickMark val="out"/>
        <c:minorTickMark val="none"/>
        <c:tickLblPos val="nextTo"/>
        <c:crossAx val="2021283784"/>
        <c:crosses val="autoZero"/>
        <c:auto val="1"/>
        <c:lblAlgn val="ctr"/>
        <c:lblOffset val="100"/>
        <c:noMultiLvlLbl val="0"/>
      </c:catAx>
      <c:valAx>
        <c:axId val="2021283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1280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Albertus" pitchFamily="34" charset="0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Material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Sheet1!$B$2:$F$2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50.0</c:v>
                </c:pt>
                <c:pt idx="1">
                  <c:v>28.0</c:v>
                </c:pt>
                <c:pt idx="2">
                  <c:v>37.5</c:v>
                </c:pt>
                <c:pt idx="3">
                  <c:v>72.0</c:v>
                </c:pt>
                <c:pt idx="4">
                  <c:v>45.2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957448"/>
        <c:axId val="-2143954536"/>
      </c:barChart>
      <c:catAx>
        <c:axId val="-2143957448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954536"/>
        <c:crosses val="autoZero"/>
        <c:auto val="1"/>
        <c:lblAlgn val="ctr"/>
        <c:lblOffset val="100"/>
        <c:noMultiLvlLbl val="0"/>
      </c:catAx>
      <c:valAx>
        <c:axId val="-2143954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9574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Sheet1!$A$16</c:f>
              <c:strCache>
                <c:ptCount val="1"/>
                <c:pt idx="0">
                  <c:v>Energy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Sheet1!$B$15:$F$15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Sheet1!$B$16:$F$16</c:f>
              <c:numCache>
                <c:formatCode>General</c:formatCode>
                <c:ptCount val="5"/>
                <c:pt idx="0">
                  <c:v>15.0</c:v>
                </c:pt>
                <c:pt idx="1">
                  <c:v>16.0</c:v>
                </c:pt>
                <c:pt idx="2">
                  <c:v>11.0</c:v>
                </c:pt>
                <c:pt idx="3">
                  <c:v>8.5</c:v>
                </c:pt>
                <c:pt idx="4">
                  <c:v>13.4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921976"/>
        <c:axId val="-2143919032"/>
      </c:barChart>
      <c:catAx>
        <c:axId val="-214392197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919032"/>
        <c:crosses val="autoZero"/>
        <c:auto val="1"/>
        <c:lblAlgn val="ctr"/>
        <c:lblOffset val="100"/>
        <c:noMultiLvlLbl val="0"/>
      </c:catAx>
      <c:valAx>
        <c:axId val="-2143919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921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Sheet1!$A$20</c:f>
              <c:strCache>
                <c:ptCount val="1"/>
                <c:pt idx="0">
                  <c:v>Labour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Sheet1!$B$19:$F$19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Sheet1!$B$20:$F$20</c:f>
              <c:numCache>
                <c:formatCode>General</c:formatCode>
                <c:ptCount val="5"/>
                <c:pt idx="0">
                  <c:v>12.0</c:v>
                </c:pt>
                <c:pt idx="1">
                  <c:v>33.5</c:v>
                </c:pt>
                <c:pt idx="2">
                  <c:v>32.0</c:v>
                </c:pt>
                <c:pt idx="3">
                  <c:v>8.0</c:v>
                </c:pt>
                <c:pt idx="4">
                  <c:v>21.4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886632"/>
        <c:axId val="-2143883688"/>
      </c:barChart>
      <c:catAx>
        <c:axId val="-2143886632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883688"/>
        <c:crosses val="autoZero"/>
        <c:auto val="1"/>
        <c:lblAlgn val="ctr"/>
        <c:lblOffset val="100"/>
        <c:noMultiLvlLbl val="0"/>
      </c:catAx>
      <c:valAx>
        <c:axId val="-2143883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8866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Sheet1!$A$23</c:f>
              <c:strCache>
                <c:ptCount val="1"/>
                <c:pt idx="0">
                  <c:v>Equipment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Sheet1!$B$22:$F$22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Sheet1!$B$23:$F$23</c:f>
              <c:numCache>
                <c:formatCode>General</c:formatCode>
                <c:ptCount val="5"/>
                <c:pt idx="0">
                  <c:v>8.0</c:v>
                </c:pt>
                <c:pt idx="1">
                  <c:v>14.5</c:v>
                </c:pt>
                <c:pt idx="2">
                  <c:v>9.0</c:v>
                </c:pt>
                <c:pt idx="3">
                  <c:v>8.5</c:v>
                </c:pt>
                <c:pt idx="4">
                  <c:v>7.2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851288"/>
        <c:axId val="-2143848344"/>
      </c:barChart>
      <c:catAx>
        <c:axId val="-2143851288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848344"/>
        <c:crosses val="autoZero"/>
        <c:auto val="1"/>
        <c:lblAlgn val="ctr"/>
        <c:lblOffset val="100"/>
        <c:noMultiLvlLbl val="0"/>
      </c:catAx>
      <c:valAx>
        <c:axId val="-2143848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8512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Sheet1!$A$26</c:f>
              <c:strCache>
                <c:ptCount val="1"/>
                <c:pt idx="0">
                  <c:v>Overheads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Sheet1!$B$25:$F$25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Sheet1!$B$26:$F$26</c:f>
              <c:numCache>
                <c:formatCode>General</c:formatCode>
                <c:ptCount val="5"/>
                <c:pt idx="0">
                  <c:v>15.0</c:v>
                </c:pt>
                <c:pt idx="1">
                  <c:v>8.0</c:v>
                </c:pt>
                <c:pt idx="2">
                  <c:v>10.5</c:v>
                </c:pt>
                <c:pt idx="3">
                  <c:v>3.0</c:v>
                </c:pt>
                <c:pt idx="4">
                  <c:v>12.8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815896"/>
        <c:axId val="-2143812952"/>
      </c:barChart>
      <c:catAx>
        <c:axId val="-214381589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812952"/>
        <c:crosses val="autoZero"/>
        <c:auto val="1"/>
        <c:lblAlgn val="ctr"/>
        <c:lblOffset val="100"/>
        <c:noMultiLvlLbl val="0"/>
      </c:catAx>
      <c:valAx>
        <c:axId val="-2143812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8158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Material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Sheet1!$B$2:$F$2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50.0</c:v>
                </c:pt>
                <c:pt idx="1">
                  <c:v>28.0</c:v>
                </c:pt>
                <c:pt idx="2">
                  <c:v>37.5</c:v>
                </c:pt>
                <c:pt idx="3">
                  <c:v>72.0</c:v>
                </c:pt>
                <c:pt idx="4">
                  <c:v>45.2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Energy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Sheet1!$B$2:$F$2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15.0</c:v>
                </c:pt>
                <c:pt idx="1">
                  <c:v>16.0</c:v>
                </c:pt>
                <c:pt idx="2">
                  <c:v>11.0</c:v>
                </c:pt>
                <c:pt idx="3">
                  <c:v>8.5</c:v>
                </c:pt>
                <c:pt idx="4">
                  <c:v>13.4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Labour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Sheet1!$B$2:$F$2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12.0</c:v>
                </c:pt>
                <c:pt idx="1">
                  <c:v>33.5</c:v>
                </c:pt>
                <c:pt idx="2">
                  <c:v>32.0</c:v>
                </c:pt>
                <c:pt idx="3">
                  <c:v>8.0</c:v>
                </c:pt>
                <c:pt idx="4">
                  <c:v>21.4</c:v>
                </c:pt>
              </c:numCache>
            </c:numRef>
          </c:val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Equipment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Sheet1!$B$2:$F$2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8.0</c:v>
                </c:pt>
                <c:pt idx="1">
                  <c:v>14.5</c:v>
                </c:pt>
                <c:pt idx="2">
                  <c:v>9.0</c:v>
                </c:pt>
                <c:pt idx="3">
                  <c:v>8.5</c:v>
                </c:pt>
                <c:pt idx="4">
                  <c:v>7.2</c:v>
                </c:pt>
              </c:numCache>
            </c:numRef>
          </c:val>
        </c:ser>
        <c:ser>
          <c:idx val="4"/>
          <c:order val="4"/>
          <c:tx>
            <c:strRef>
              <c:f>Sheet1!$A$7</c:f>
              <c:strCache>
                <c:ptCount val="1"/>
                <c:pt idx="0">
                  <c:v>Overheads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Sheet1!$B$2:$F$2</c:f>
              <c:strCache>
                <c:ptCount val="5"/>
                <c:pt idx="0">
                  <c:v>India</c:v>
                </c:pt>
                <c:pt idx="1">
                  <c:v>South Africa</c:v>
                </c:pt>
                <c:pt idx="2">
                  <c:v>Brazil</c:v>
                </c:pt>
                <c:pt idx="3">
                  <c:v>China</c:v>
                </c:pt>
                <c:pt idx="4">
                  <c:v>Russia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15.0</c:v>
                </c:pt>
                <c:pt idx="1">
                  <c:v>8.0</c:v>
                </c:pt>
                <c:pt idx="2">
                  <c:v>10.5</c:v>
                </c:pt>
                <c:pt idx="3">
                  <c:v>3.0</c:v>
                </c:pt>
                <c:pt idx="4">
                  <c:v>12.8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143748824"/>
        <c:axId val="-2143745848"/>
      </c:barChart>
      <c:catAx>
        <c:axId val="-2143748824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745848"/>
        <c:crosses val="autoZero"/>
        <c:auto val="1"/>
        <c:lblAlgn val="ctr"/>
        <c:lblOffset val="100"/>
        <c:noMultiLvlLbl val="0"/>
      </c:catAx>
      <c:valAx>
        <c:axId val="-2143745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7488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B15-19'!$B$2</c:f>
              <c:strCache>
                <c:ptCount val="1"/>
                <c:pt idx="0">
                  <c:v>1.    Municipal electricity</c:v>
                </c:pt>
              </c:strCache>
            </c:strRef>
          </c:tx>
          <c:invertIfNegative val="0"/>
          <c:cat>
            <c:strRef>
              <c:f>'SECTION B15-19'!$A$3:$A$6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B15-19'!$B$3:$B$6</c:f>
              <c:numCache>
                <c:formatCode>General</c:formatCode>
                <c:ptCount val="4"/>
                <c:pt idx="1">
                  <c:v>95.0</c:v>
                </c:pt>
                <c:pt idx="2">
                  <c:v>0.0</c:v>
                </c:pt>
                <c:pt idx="3">
                  <c:v>94.0</c:v>
                </c:pt>
              </c:numCache>
            </c:numRef>
          </c:val>
        </c:ser>
        <c:ser>
          <c:idx val="1"/>
          <c:order val="1"/>
          <c:tx>
            <c:strRef>
              <c:f>'SECTION B15-19'!$C$2</c:f>
              <c:strCache>
                <c:ptCount val="1"/>
                <c:pt idx="0">
                  <c:v>2.    National grid electricity</c:v>
                </c:pt>
              </c:strCache>
            </c:strRef>
          </c:tx>
          <c:invertIfNegative val="0"/>
          <c:cat>
            <c:strRef>
              <c:f>'SECTION B15-19'!$A$3:$A$6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B15-19'!$C$3:$C$6</c:f>
              <c:numCache>
                <c:formatCode>General</c:formatCode>
                <c:ptCount val="4"/>
                <c:pt idx="0">
                  <c:v>100.0</c:v>
                </c:pt>
                <c:pt idx="1">
                  <c:v>0.0</c:v>
                </c:pt>
                <c:pt idx="2">
                  <c:v>60.0</c:v>
                </c:pt>
                <c:pt idx="3">
                  <c:v>6.0</c:v>
                </c:pt>
              </c:numCache>
            </c:numRef>
          </c:val>
        </c:ser>
        <c:ser>
          <c:idx val="2"/>
          <c:order val="2"/>
          <c:tx>
            <c:strRef>
              <c:f>'SECTION B15-19'!$D$2</c:f>
              <c:strCache>
                <c:ptCount val="1"/>
                <c:pt idx="0">
                  <c:v>3.    Natural gas</c:v>
                </c:pt>
              </c:strCache>
            </c:strRef>
          </c:tx>
          <c:invertIfNegative val="0"/>
          <c:cat>
            <c:strRef>
              <c:f>'SECTION B15-19'!$A$3:$A$6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B15-19'!$D$3:$D$6</c:f>
              <c:numCache>
                <c:formatCode>General</c:formatCode>
                <c:ptCount val="4"/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</c:numCache>
            </c:numRef>
          </c:val>
        </c:ser>
        <c:ser>
          <c:idx val="3"/>
          <c:order val="3"/>
          <c:tx>
            <c:strRef>
              <c:f>'SECTION B15-19'!$E$2</c:f>
              <c:strCache>
                <c:ptCount val="1"/>
                <c:pt idx="0">
                  <c:v>4.    Coke/coal</c:v>
                </c:pt>
              </c:strCache>
            </c:strRef>
          </c:tx>
          <c:invertIfNegative val="0"/>
          <c:cat>
            <c:strRef>
              <c:f>'SECTION B15-19'!$A$3:$A$6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B15-19'!$E$3:$E$6</c:f>
              <c:numCache>
                <c:formatCode>General</c:formatCode>
                <c:ptCount val="4"/>
                <c:pt idx="1">
                  <c:v>0.0</c:v>
                </c:pt>
                <c:pt idx="2">
                  <c:v>40.0</c:v>
                </c:pt>
                <c:pt idx="3">
                  <c:v>0.0</c:v>
                </c:pt>
              </c:numCache>
            </c:numRef>
          </c:val>
        </c:ser>
        <c:ser>
          <c:idx val="4"/>
          <c:order val="4"/>
          <c:tx>
            <c:strRef>
              <c:f>'SECTION B15-19'!$F$2</c:f>
              <c:strCache>
                <c:ptCount val="1"/>
                <c:pt idx="0">
                  <c:v>5.    Paraffin</c:v>
                </c:pt>
              </c:strCache>
            </c:strRef>
          </c:tx>
          <c:invertIfNegative val="0"/>
          <c:cat>
            <c:strRef>
              <c:f>'SECTION B15-19'!$A$3:$A$6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B15-19'!$F$3:$F$6</c:f>
              <c:numCache>
                <c:formatCode>General</c:formatCode>
                <c:ptCount val="4"/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</c:numCache>
            </c:numRef>
          </c:val>
        </c:ser>
        <c:ser>
          <c:idx val="5"/>
          <c:order val="5"/>
          <c:tx>
            <c:strRef>
              <c:f>'SECTION B15-19'!$G$2</c:f>
              <c:strCache>
                <c:ptCount val="1"/>
                <c:pt idx="0">
                  <c:v>6.    fuel oil/diesel own generation DG set / windmill</c:v>
                </c:pt>
              </c:strCache>
            </c:strRef>
          </c:tx>
          <c:invertIfNegative val="0"/>
          <c:cat>
            <c:strRef>
              <c:f>'SECTION B15-19'!$A$3:$A$6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B15-19'!$G$3:$G$6</c:f>
              <c:numCache>
                <c:formatCode>General</c:formatCode>
                <c:ptCount val="4"/>
                <c:pt idx="1">
                  <c:v>3.0</c:v>
                </c:pt>
                <c:pt idx="2">
                  <c:v>0.0</c:v>
                </c:pt>
                <c:pt idx="3">
                  <c:v>0.0</c:v>
                </c:pt>
              </c:numCache>
            </c:numRef>
          </c:val>
        </c:ser>
        <c:ser>
          <c:idx val="6"/>
          <c:order val="6"/>
          <c:tx>
            <c:strRef>
              <c:f>'SECTION B15-19'!$H$2</c:f>
              <c:strCache>
                <c:ptCount val="1"/>
                <c:pt idx="0">
                  <c:v>7.    Other (specify) </c:v>
                </c:pt>
              </c:strCache>
            </c:strRef>
          </c:tx>
          <c:invertIfNegative val="0"/>
          <c:cat>
            <c:strRef>
              <c:f>'SECTION B15-19'!$A$3:$A$6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B15-19'!$H$3:$H$6</c:f>
              <c:numCache>
                <c:formatCode>General</c:formatCode>
                <c:ptCount val="4"/>
                <c:pt idx="1">
                  <c:v>2.0</c:v>
                </c:pt>
                <c:pt idx="2">
                  <c:v>0.0</c:v>
                </c:pt>
                <c:pt idx="3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697432"/>
        <c:axId val="-2143694552"/>
      </c:barChart>
      <c:catAx>
        <c:axId val="-2143697432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694552"/>
        <c:crosses val="autoZero"/>
        <c:auto val="1"/>
        <c:lblAlgn val="ctr"/>
        <c:lblOffset val="100"/>
        <c:noMultiLvlLbl val="0"/>
      </c:catAx>
      <c:valAx>
        <c:axId val="-2143694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6974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'ENERGY COSTS'!$C$1</c:f>
              <c:strCache>
                <c:ptCount val="1"/>
                <c:pt idx="0">
                  <c:v>COST PER KILOWAT/HOUR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'ENERGY COSTS'!$B$2:$B$6</c:f>
              <c:strCache>
                <c:ptCount val="5"/>
                <c:pt idx="0">
                  <c:v>BRAZIL</c:v>
                </c:pt>
                <c:pt idx="1">
                  <c:v>RUSSIA</c:v>
                </c:pt>
                <c:pt idx="2">
                  <c:v>INDIA</c:v>
                </c:pt>
                <c:pt idx="3">
                  <c:v>CHINA</c:v>
                </c:pt>
                <c:pt idx="4">
                  <c:v>SOUTH AFRICA</c:v>
                </c:pt>
              </c:strCache>
            </c:strRef>
          </c:cat>
          <c:val>
            <c:numRef>
              <c:f>'ENERGY COSTS'!$C$2:$C$6</c:f>
              <c:numCache>
                <c:formatCode>[$$-409]#,##0.000</c:formatCode>
                <c:ptCount val="5"/>
                <c:pt idx="0">
                  <c:v>0.1645</c:v>
                </c:pt>
                <c:pt idx="1">
                  <c:v>0.05</c:v>
                </c:pt>
                <c:pt idx="2">
                  <c:v>0.16</c:v>
                </c:pt>
                <c:pt idx="3">
                  <c:v>0.172</c:v>
                </c:pt>
                <c:pt idx="4">
                  <c:v>0.171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5029992"/>
        <c:axId val="-2145027016"/>
      </c:barChart>
      <c:catAx>
        <c:axId val="-2145029992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5027016"/>
        <c:crosses val="autoZero"/>
        <c:auto val="1"/>
        <c:lblAlgn val="ctr"/>
        <c:lblOffset val="100"/>
        <c:noMultiLvlLbl val="0"/>
      </c:catAx>
      <c:valAx>
        <c:axId val="-2145027016"/>
        <c:scaling>
          <c:orientation val="minMax"/>
        </c:scaling>
        <c:delete val="0"/>
        <c:axPos val="l"/>
        <c:majorGridlines/>
        <c:numFmt formatCode="[$$-409]#,##0.000" sourceLinked="1"/>
        <c:majorTickMark val="out"/>
        <c:minorTickMark val="none"/>
        <c:tickLblPos val="nextTo"/>
        <c:crossAx val="-21450299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'ENERGY COSTS'!$D$1</c:f>
              <c:strCache>
                <c:ptCount val="1"/>
                <c:pt idx="0">
                  <c:v>KILOWATS/HOUR USED PER TON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'ENERGY COSTS'!$B$2:$B$6</c:f>
              <c:strCache>
                <c:ptCount val="5"/>
                <c:pt idx="0">
                  <c:v>BRAZIL</c:v>
                </c:pt>
                <c:pt idx="1">
                  <c:v>RUSSIA</c:v>
                </c:pt>
                <c:pt idx="2">
                  <c:v>INDIA</c:v>
                </c:pt>
                <c:pt idx="3">
                  <c:v>CHINA</c:v>
                </c:pt>
                <c:pt idx="4">
                  <c:v>SOUTH AFRICA</c:v>
                </c:pt>
              </c:strCache>
            </c:strRef>
          </c:cat>
          <c:val>
            <c:numRef>
              <c:f>'ENERGY COSTS'!$D$2:$D$6</c:f>
              <c:numCache>
                <c:formatCode>General</c:formatCode>
                <c:ptCount val="5"/>
                <c:pt idx="0">
                  <c:v>600.0</c:v>
                </c:pt>
                <c:pt idx="1">
                  <c:v>4176.0</c:v>
                </c:pt>
                <c:pt idx="2">
                  <c:v>1250.0</c:v>
                </c:pt>
                <c:pt idx="3">
                  <c:v>639.0</c:v>
                </c:pt>
                <c:pt idx="4">
                  <c:v>859.0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4996344"/>
        <c:axId val="-2144993368"/>
      </c:barChart>
      <c:catAx>
        <c:axId val="-2144996344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4993368"/>
        <c:crosses val="autoZero"/>
        <c:auto val="1"/>
        <c:lblAlgn val="ctr"/>
        <c:lblOffset val="100"/>
        <c:noMultiLvlLbl val="0"/>
      </c:catAx>
      <c:valAx>
        <c:axId val="-2144993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49963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1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6727848"/>
        <c:axId val="-2146732088"/>
      </c:barChart>
      <c:catAx>
        <c:axId val="-2146727848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6732088"/>
        <c:crosses val="autoZero"/>
        <c:auto val="1"/>
        <c:lblAlgn val="ctr"/>
        <c:lblOffset val="100"/>
        <c:noMultiLvlLbl val="0"/>
      </c:catAx>
      <c:valAx>
        <c:axId val="-2146732088"/>
        <c:scaling>
          <c:orientation val="minMax"/>
        </c:scaling>
        <c:delete val="0"/>
        <c:axPos val="l"/>
        <c:majorGridlines/>
        <c:numFmt formatCode="[$$-409]#,##0" sourceLinked="1"/>
        <c:majorTickMark val="out"/>
        <c:minorTickMark val="none"/>
        <c:tickLblPos val="nextTo"/>
        <c:crossAx val="-2146727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'Q 1-7'!$G$1:$G$2</c:f>
              <c:strCache>
                <c:ptCount val="1"/>
                <c:pt idx="0">
                  <c:v>6. OVERALL IRON PRODUCTION (VOLUME IN TONS) OF THE 3 LARGEST IRON FOUNDRIES IN THE COUNTRY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 1-7'!$A$3:$A$6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'Q 1-7'!$G$3:$G$6</c:f>
              <c:numCache>
                <c:formatCode>General</c:formatCode>
                <c:ptCount val="4"/>
                <c:pt idx="0">
                  <c:v>688073.0</c:v>
                </c:pt>
                <c:pt idx="1">
                  <c:v>48100.0</c:v>
                </c:pt>
                <c:pt idx="2">
                  <c:v>700000.0</c:v>
                </c:pt>
                <c:pt idx="3">
                  <c:v>150000.0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1311608"/>
        <c:axId val="2021314584"/>
      </c:barChart>
      <c:catAx>
        <c:axId val="2021311608"/>
        <c:scaling>
          <c:orientation val="minMax"/>
        </c:scaling>
        <c:delete val="0"/>
        <c:axPos val="b"/>
        <c:majorTickMark val="out"/>
        <c:minorTickMark val="none"/>
        <c:tickLblPos val="nextTo"/>
        <c:crossAx val="2021314584"/>
        <c:crosses val="autoZero"/>
        <c:auto val="1"/>
        <c:lblAlgn val="ctr"/>
        <c:lblOffset val="100"/>
        <c:noMultiLvlLbl val="0"/>
      </c:catAx>
      <c:valAx>
        <c:axId val="2021314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1311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Albertus" pitchFamily="34" charset="0"/>
        </a:defRPr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'ENERGY COSTS'!$E$1</c:f>
              <c:strCache>
                <c:ptCount val="1"/>
                <c:pt idx="0">
                  <c:v>ELECTRICITY COST PER TON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'ENERGY COSTS'!$B$2:$B$6</c:f>
              <c:strCache>
                <c:ptCount val="5"/>
                <c:pt idx="0">
                  <c:v>BRAZIL</c:v>
                </c:pt>
                <c:pt idx="1">
                  <c:v>RUSSIA</c:v>
                </c:pt>
                <c:pt idx="2">
                  <c:v>INDIA</c:v>
                </c:pt>
                <c:pt idx="3">
                  <c:v>CHINA</c:v>
                </c:pt>
                <c:pt idx="4">
                  <c:v>SOUTH AFRICA</c:v>
                </c:pt>
              </c:strCache>
            </c:strRef>
          </c:cat>
          <c:val>
            <c:numRef>
              <c:f>'ENERGY COSTS'!$E$2:$E$6</c:f>
              <c:numCache>
                <c:formatCode>[$$-409]#,##0</c:formatCode>
                <c:ptCount val="5"/>
                <c:pt idx="0">
                  <c:v>98.7</c:v>
                </c:pt>
                <c:pt idx="1">
                  <c:v>208.8</c:v>
                </c:pt>
                <c:pt idx="2">
                  <c:v>200.0</c:v>
                </c:pt>
                <c:pt idx="3">
                  <c:v>109.908</c:v>
                </c:pt>
                <c:pt idx="4">
                  <c:v>146.889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6740616"/>
        <c:axId val="-2146751928"/>
      </c:barChart>
      <c:catAx>
        <c:axId val="-214674061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6751928"/>
        <c:crosses val="autoZero"/>
        <c:auto val="1"/>
        <c:lblAlgn val="ctr"/>
        <c:lblOffset val="100"/>
        <c:noMultiLvlLbl val="0"/>
      </c:catAx>
      <c:valAx>
        <c:axId val="-2146751928"/>
        <c:scaling>
          <c:orientation val="minMax"/>
        </c:scaling>
        <c:delete val="0"/>
        <c:axPos val="l"/>
        <c:majorGridlines/>
        <c:numFmt formatCode="[$$-409]#,##0" sourceLinked="1"/>
        <c:majorTickMark val="out"/>
        <c:minorTickMark val="none"/>
        <c:tickLblPos val="nextTo"/>
        <c:crossAx val="-2146740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'SECTION B 20-25'!$B$84</c:f>
              <c:strCache>
                <c:ptCount val="1"/>
                <c:pt idx="0">
                  <c:v>DAYS P/A FOUNDRY OPERATES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20-25'!$A$85:$A$88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20-25'!$B$85:$B$88</c:f>
              <c:numCache>
                <c:formatCode>General</c:formatCode>
                <c:ptCount val="4"/>
                <c:pt idx="0">
                  <c:v>250.0</c:v>
                </c:pt>
                <c:pt idx="1">
                  <c:v>302.0</c:v>
                </c:pt>
                <c:pt idx="2">
                  <c:v>300.0</c:v>
                </c:pt>
                <c:pt idx="3">
                  <c:v>242.0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4859448"/>
        <c:axId val="2044862424"/>
      </c:barChart>
      <c:catAx>
        <c:axId val="2044859448"/>
        <c:scaling>
          <c:orientation val="minMax"/>
        </c:scaling>
        <c:delete val="0"/>
        <c:axPos val="b"/>
        <c:majorTickMark val="out"/>
        <c:minorTickMark val="none"/>
        <c:tickLblPos val="nextTo"/>
        <c:crossAx val="2044862424"/>
        <c:crosses val="autoZero"/>
        <c:auto val="1"/>
        <c:lblAlgn val="ctr"/>
        <c:lblOffset val="100"/>
        <c:noMultiLvlLbl val="0"/>
      </c:catAx>
      <c:valAx>
        <c:axId val="2044862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448594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 28'!$B$2</c:f>
              <c:strCache>
                <c:ptCount val="1"/>
                <c:pt idx="0">
                  <c:v>Tertiary academic degree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28'!$A$3:$A$5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28'!$B$3:$B$5</c:f>
              <c:numCache>
                <c:formatCode>General</c:formatCode>
                <c:ptCount val="3"/>
                <c:pt idx="0">
                  <c:v>100.0</c:v>
                </c:pt>
                <c:pt idx="1">
                  <c:v>100.0</c:v>
                </c:pt>
                <c:pt idx="2">
                  <c:v>25.0</c:v>
                </c:pt>
              </c:numCache>
            </c:numRef>
          </c:val>
        </c:ser>
        <c:ser>
          <c:idx val="1"/>
          <c:order val="1"/>
          <c:tx>
            <c:strRef>
              <c:f>'SECTION B 28'!$C$2</c:f>
              <c:strCache>
                <c:ptCount val="1"/>
                <c:pt idx="0">
                  <c:v>Tertiary Technical certificate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28'!$A$3:$A$5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28'!$C$3:$C$5</c:f>
              <c:numCache>
                <c:formatCode>General</c:formatCode>
                <c:ptCount val="3"/>
                <c:pt idx="2">
                  <c:v>27.0</c:v>
                </c:pt>
              </c:numCache>
            </c:numRef>
          </c:val>
        </c:ser>
        <c:ser>
          <c:idx val="2"/>
          <c:order val="2"/>
          <c:tx>
            <c:strRef>
              <c:f>'SECTION B 28'!$D$2</c:f>
              <c:strCache>
                <c:ptCount val="1"/>
                <c:pt idx="0">
                  <c:v>Apprentice-ship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28'!$A$3:$A$5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28'!$D$3:$D$5</c:f>
              <c:numCache>
                <c:formatCode>General</c:formatCode>
                <c:ptCount val="3"/>
                <c:pt idx="2">
                  <c:v>16.0</c:v>
                </c:pt>
              </c:numCache>
            </c:numRef>
          </c:val>
        </c:ser>
        <c:ser>
          <c:idx val="3"/>
          <c:order val="3"/>
          <c:tx>
            <c:strRef>
              <c:f>'SECTION B 28'!$E$2</c:f>
              <c:strCache>
                <c:ptCount val="1"/>
                <c:pt idx="0">
                  <c:v>On the job training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28'!$A$3:$A$5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28'!$E$3:$E$5</c:f>
              <c:numCache>
                <c:formatCode>General</c:formatCode>
                <c:ptCount val="3"/>
                <c:pt idx="2">
                  <c:v>24.0</c:v>
                </c:pt>
              </c:numCache>
            </c:numRef>
          </c:val>
        </c:ser>
        <c:ser>
          <c:idx val="4"/>
          <c:order val="4"/>
          <c:tx>
            <c:strRef>
              <c:f>'SECTION B 28'!$F$2</c:f>
              <c:strCache>
                <c:ptCount val="1"/>
                <c:pt idx="0">
                  <c:v>Secondary school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28'!$A$3:$A$5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28'!$F$3:$F$5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6646952"/>
        <c:axId val="-2146643976"/>
      </c:barChart>
      <c:catAx>
        <c:axId val="-2146646952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6643976"/>
        <c:crosses val="autoZero"/>
        <c:auto val="1"/>
        <c:lblAlgn val="ctr"/>
        <c:lblOffset val="100"/>
        <c:noMultiLvlLbl val="0"/>
      </c:catAx>
      <c:valAx>
        <c:axId val="-2146643976"/>
        <c:scaling>
          <c:orientation val="minMax"/>
          <c:max val="1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66469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 28'!$B$18</c:f>
              <c:strCache>
                <c:ptCount val="1"/>
                <c:pt idx="0">
                  <c:v>Tertiary academic degree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28'!$A$19:$A$21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28'!$B$19:$B$21</c:f>
              <c:numCache>
                <c:formatCode>General</c:formatCode>
                <c:ptCount val="3"/>
                <c:pt idx="0">
                  <c:v>50.0</c:v>
                </c:pt>
                <c:pt idx="1">
                  <c:v>10.0</c:v>
                </c:pt>
                <c:pt idx="2">
                  <c:v>4.0</c:v>
                </c:pt>
              </c:numCache>
            </c:numRef>
          </c:val>
        </c:ser>
        <c:ser>
          <c:idx val="1"/>
          <c:order val="1"/>
          <c:tx>
            <c:strRef>
              <c:f>'SECTION B 28'!$C$18</c:f>
              <c:strCache>
                <c:ptCount val="1"/>
                <c:pt idx="0">
                  <c:v>Tertiary Technical certificate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28'!$A$19:$A$21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28'!$C$19:$C$21</c:f>
              <c:numCache>
                <c:formatCode>General</c:formatCode>
                <c:ptCount val="3"/>
                <c:pt idx="1">
                  <c:v>90.0</c:v>
                </c:pt>
                <c:pt idx="2">
                  <c:v>29.0</c:v>
                </c:pt>
              </c:numCache>
            </c:numRef>
          </c:val>
        </c:ser>
        <c:ser>
          <c:idx val="2"/>
          <c:order val="2"/>
          <c:tx>
            <c:strRef>
              <c:f>'SECTION B 28'!$D$18</c:f>
              <c:strCache>
                <c:ptCount val="1"/>
                <c:pt idx="0">
                  <c:v>Apprentice-ship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28'!$A$19:$A$21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28'!$D$19:$D$21</c:f>
              <c:numCache>
                <c:formatCode>General</c:formatCode>
                <c:ptCount val="3"/>
                <c:pt idx="2">
                  <c:v>15.0</c:v>
                </c:pt>
              </c:numCache>
            </c:numRef>
          </c:val>
        </c:ser>
        <c:ser>
          <c:idx val="3"/>
          <c:order val="3"/>
          <c:tx>
            <c:strRef>
              <c:f>'SECTION B 28'!$E$18</c:f>
              <c:strCache>
                <c:ptCount val="1"/>
                <c:pt idx="0">
                  <c:v>On the job training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28'!$A$19:$A$21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28'!$E$19:$E$21</c:f>
              <c:numCache>
                <c:formatCode>General</c:formatCode>
                <c:ptCount val="3"/>
                <c:pt idx="2">
                  <c:v>25.0</c:v>
                </c:pt>
              </c:numCache>
            </c:numRef>
          </c:val>
        </c:ser>
        <c:ser>
          <c:idx val="4"/>
          <c:order val="4"/>
          <c:tx>
            <c:strRef>
              <c:f>'SECTION B 28'!$F$18</c:f>
              <c:strCache>
                <c:ptCount val="1"/>
                <c:pt idx="0">
                  <c:v>Secondary school %</c:v>
                </c:pt>
              </c:strCache>
            </c:strRef>
          </c:tx>
          <c:invertIfNegative val="0"/>
          <c:cat>
            <c:strRef>
              <c:f>'SECTION B 28'!$A$19:$A$21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28'!$F$19:$F$21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4810840"/>
        <c:axId val="-2144807864"/>
      </c:barChart>
      <c:catAx>
        <c:axId val="-2144810840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4807864"/>
        <c:crosses val="autoZero"/>
        <c:auto val="1"/>
        <c:lblAlgn val="ctr"/>
        <c:lblOffset val="100"/>
        <c:noMultiLvlLbl val="0"/>
      </c:catAx>
      <c:valAx>
        <c:axId val="-2144807864"/>
        <c:scaling>
          <c:orientation val="minMax"/>
          <c:max val="1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48108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 28'!$B$33</c:f>
              <c:strCache>
                <c:ptCount val="1"/>
                <c:pt idx="0">
                  <c:v>Tertiary academic degree %</c:v>
                </c:pt>
              </c:strCache>
            </c:strRef>
          </c:tx>
          <c:invertIfNegative val="0"/>
          <c:cat>
            <c:strRef>
              <c:f>'SECTION B 28'!$A$34:$A$36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28'!$B$34:$B$36</c:f>
              <c:numCache>
                <c:formatCode>General</c:formatCode>
                <c:ptCount val="3"/>
                <c:pt idx="2">
                  <c:v>0.0</c:v>
                </c:pt>
              </c:numCache>
            </c:numRef>
          </c:val>
        </c:ser>
        <c:ser>
          <c:idx val="1"/>
          <c:order val="1"/>
          <c:tx>
            <c:strRef>
              <c:f>'SECTION B 28'!$C$33</c:f>
              <c:strCache>
                <c:ptCount val="1"/>
                <c:pt idx="0">
                  <c:v>Tertiary Technical certificate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28'!$A$34:$A$36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28'!$C$34:$C$36</c:f>
              <c:numCache>
                <c:formatCode>General</c:formatCode>
                <c:ptCount val="3"/>
                <c:pt idx="0">
                  <c:v>100.0</c:v>
                </c:pt>
                <c:pt idx="2">
                  <c:v>8.0</c:v>
                </c:pt>
              </c:numCache>
            </c:numRef>
          </c:val>
        </c:ser>
        <c:ser>
          <c:idx val="2"/>
          <c:order val="2"/>
          <c:tx>
            <c:strRef>
              <c:f>'SECTION B 28'!$D$33</c:f>
              <c:strCache>
                <c:ptCount val="1"/>
                <c:pt idx="0">
                  <c:v>Apprentice-ship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28'!$A$34:$A$36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28'!$D$34:$D$36</c:f>
              <c:numCache>
                <c:formatCode>General</c:formatCode>
                <c:ptCount val="3"/>
                <c:pt idx="1">
                  <c:v>60.0</c:v>
                </c:pt>
                <c:pt idx="2">
                  <c:v>26.0</c:v>
                </c:pt>
              </c:numCache>
            </c:numRef>
          </c:val>
        </c:ser>
        <c:ser>
          <c:idx val="3"/>
          <c:order val="3"/>
          <c:tx>
            <c:strRef>
              <c:f>'SECTION B 28'!$E$33</c:f>
              <c:strCache>
                <c:ptCount val="1"/>
                <c:pt idx="0">
                  <c:v>On the job training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28'!$A$34:$A$36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28'!$E$34:$E$36</c:f>
              <c:numCache>
                <c:formatCode>General</c:formatCode>
                <c:ptCount val="3"/>
                <c:pt idx="1">
                  <c:v>20.0</c:v>
                </c:pt>
                <c:pt idx="2">
                  <c:v>51.0</c:v>
                </c:pt>
              </c:numCache>
            </c:numRef>
          </c:val>
        </c:ser>
        <c:ser>
          <c:idx val="4"/>
          <c:order val="4"/>
          <c:tx>
            <c:strRef>
              <c:f>'SECTION B 28'!$F$33</c:f>
              <c:strCache>
                <c:ptCount val="1"/>
                <c:pt idx="0">
                  <c:v>Secondary school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28'!$A$34:$A$36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28'!$F$34:$F$36</c:f>
              <c:numCache>
                <c:formatCode>General</c:formatCode>
                <c:ptCount val="3"/>
                <c:pt idx="1">
                  <c:v>20.0</c:v>
                </c:pt>
                <c:pt idx="2">
                  <c:v>100.0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015784"/>
        <c:axId val="-2143012808"/>
      </c:barChart>
      <c:catAx>
        <c:axId val="-2143015784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012808"/>
        <c:crosses val="autoZero"/>
        <c:auto val="1"/>
        <c:lblAlgn val="ctr"/>
        <c:lblOffset val="100"/>
        <c:noMultiLvlLbl val="0"/>
      </c:catAx>
      <c:valAx>
        <c:axId val="-2143012808"/>
        <c:scaling>
          <c:orientation val="minMax"/>
          <c:max val="1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0157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 28'!$B$46</c:f>
              <c:strCache>
                <c:ptCount val="1"/>
                <c:pt idx="0">
                  <c:v>Tertiary academic degree %</c:v>
                </c:pt>
              </c:strCache>
            </c:strRef>
          </c:tx>
          <c:invertIfNegative val="0"/>
          <c:cat>
            <c:strRef>
              <c:f>'SECTION B 28'!$A$47:$A$49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28'!$B$47:$B$49</c:f>
              <c:numCache>
                <c:formatCode>General</c:formatCode>
                <c:ptCount val="3"/>
                <c:pt idx="2">
                  <c:v>0.0</c:v>
                </c:pt>
              </c:numCache>
            </c:numRef>
          </c:val>
        </c:ser>
        <c:ser>
          <c:idx val="1"/>
          <c:order val="1"/>
          <c:tx>
            <c:strRef>
              <c:f>'SECTION B 28'!$C$46</c:f>
              <c:strCache>
                <c:ptCount val="1"/>
                <c:pt idx="0">
                  <c:v>Tertiary Technical certificate %</c:v>
                </c:pt>
              </c:strCache>
            </c:strRef>
          </c:tx>
          <c:invertIfNegative val="0"/>
          <c:cat>
            <c:strRef>
              <c:f>'SECTION B 28'!$A$47:$A$49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28'!$C$47:$C$49</c:f>
              <c:numCache>
                <c:formatCode>General</c:formatCode>
                <c:ptCount val="3"/>
                <c:pt idx="2">
                  <c:v>0.0</c:v>
                </c:pt>
              </c:numCache>
            </c:numRef>
          </c:val>
        </c:ser>
        <c:ser>
          <c:idx val="2"/>
          <c:order val="2"/>
          <c:tx>
            <c:strRef>
              <c:f>'SECTION B 28'!$D$46</c:f>
              <c:strCache>
                <c:ptCount val="1"/>
                <c:pt idx="0">
                  <c:v>Apprentice-ship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28'!$A$47:$A$49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28'!$D$47:$D$49</c:f>
              <c:numCache>
                <c:formatCode>General</c:formatCode>
                <c:ptCount val="3"/>
                <c:pt idx="1">
                  <c:v>20.0</c:v>
                </c:pt>
                <c:pt idx="2">
                  <c:v>0.0</c:v>
                </c:pt>
              </c:numCache>
            </c:numRef>
          </c:val>
        </c:ser>
        <c:ser>
          <c:idx val="3"/>
          <c:order val="3"/>
          <c:tx>
            <c:strRef>
              <c:f>'SECTION B 28'!$E$46</c:f>
              <c:strCache>
                <c:ptCount val="1"/>
                <c:pt idx="0">
                  <c:v>On the job training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28'!$A$47:$A$49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28'!$E$47:$E$49</c:f>
              <c:numCache>
                <c:formatCode>General</c:formatCode>
                <c:ptCount val="3"/>
                <c:pt idx="0">
                  <c:v>100.0</c:v>
                </c:pt>
                <c:pt idx="1">
                  <c:v>30.0</c:v>
                </c:pt>
                <c:pt idx="2">
                  <c:v>92.0</c:v>
                </c:pt>
              </c:numCache>
            </c:numRef>
          </c:val>
        </c:ser>
        <c:ser>
          <c:idx val="4"/>
          <c:order val="4"/>
          <c:tx>
            <c:strRef>
              <c:f>'SECTION B 28'!$F$46</c:f>
              <c:strCache>
                <c:ptCount val="1"/>
                <c:pt idx="0">
                  <c:v>Secondary school %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28'!$A$47:$A$49</c:f>
              <c:strCache>
                <c:ptCount val="3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</c:strCache>
            </c:strRef>
          </c:cat>
          <c:val>
            <c:numRef>
              <c:f>'SECTION B 28'!$F$47:$F$49</c:f>
              <c:numCache>
                <c:formatCode>General</c:formatCode>
                <c:ptCount val="3"/>
                <c:pt idx="1">
                  <c:v>30.0</c:v>
                </c:pt>
                <c:pt idx="2">
                  <c:v>100.0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567736"/>
        <c:axId val="-2143564760"/>
      </c:barChart>
      <c:catAx>
        <c:axId val="-21435677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564760"/>
        <c:crosses val="autoZero"/>
        <c:auto val="1"/>
        <c:lblAlgn val="ctr"/>
        <c:lblOffset val="100"/>
        <c:noMultiLvlLbl val="0"/>
      </c:catAx>
      <c:valAx>
        <c:axId val="-2143564760"/>
        <c:scaling>
          <c:orientation val="minMax"/>
          <c:max val="1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356773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5252784548122"/>
          <c:y val="0.04445553216739"/>
          <c:w val="0.521275622976778"/>
          <c:h val="0.7871985308767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'Q 1-7'!$H$1:$H$2</c:f>
              <c:strCache>
                <c:ptCount val="1"/>
                <c:pt idx="0">
                  <c:v>TOTAL NUMBER OF EMPLOYEES IN IRON FOUNDRIES DIRECT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 1-7'!$A$3:$A$6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'Q 1-7'!$H$3:$H$6</c:f>
              <c:numCache>
                <c:formatCode>General</c:formatCode>
                <c:ptCount val="4"/>
                <c:pt idx="0">
                  <c:v>57600.0</c:v>
                </c:pt>
                <c:pt idx="1">
                  <c:v>450000.0</c:v>
                </c:pt>
                <c:pt idx="2">
                  <c:v>1.2E6</c:v>
                </c:pt>
                <c:pt idx="3">
                  <c:v>6618.0</c:v>
                </c:pt>
              </c:numCache>
            </c:numRef>
          </c:val>
        </c:ser>
        <c:ser>
          <c:idx val="1"/>
          <c:order val="1"/>
          <c:tx>
            <c:strRef>
              <c:f>'Q 1-7'!$I$1:$I$2</c:f>
              <c:strCache>
                <c:ptCount val="1"/>
                <c:pt idx="0">
                  <c:v>TOTAL NUMBER OF EMPLOYEES IN IRON FOUNDRIES INDIRECT</c:v>
                </c:pt>
              </c:strCache>
            </c:strRef>
          </c:tx>
          <c:invertIfNegative val="0"/>
          <c:cat>
            <c:strRef>
              <c:f>'Q 1-7'!$A$3:$A$6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'Q 1-7'!$I$3:$I$6</c:f>
              <c:numCache>
                <c:formatCode>General</c:formatCode>
                <c:ptCount val="4"/>
                <c:pt idx="0">
                  <c:v>130000.0</c:v>
                </c:pt>
                <c:pt idx="1">
                  <c:v>150000.0</c:v>
                </c:pt>
                <c:pt idx="2">
                  <c:v>240000.0</c:v>
                </c:pt>
                <c:pt idx="3">
                  <c:v>1324.0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21350664"/>
        <c:axId val="2021353640"/>
      </c:barChart>
      <c:catAx>
        <c:axId val="2021350664"/>
        <c:scaling>
          <c:orientation val="minMax"/>
        </c:scaling>
        <c:delete val="0"/>
        <c:axPos val="b"/>
        <c:majorTickMark val="out"/>
        <c:minorTickMark val="none"/>
        <c:tickLblPos val="nextTo"/>
        <c:crossAx val="2021353640"/>
        <c:crosses val="autoZero"/>
        <c:auto val="1"/>
        <c:lblAlgn val="ctr"/>
        <c:lblOffset val="100"/>
        <c:noMultiLvlLbl val="0"/>
      </c:catAx>
      <c:valAx>
        <c:axId val="2021353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1350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'Q 8-13'!$A$53:$A$55</c:f>
              <c:strCache>
                <c:ptCount val="3"/>
                <c:pt idx="0">
                  <c:v>BRAZIL</c:v>
                </c:pt>
                <c:pt idx="1">
                  <c:v>CHINA</c:v>
                </c:pt>
                <c:pt idx="2">
                  <c:v>SOUTH AFRICA</c:v>
                </c:pt>
              </c:strCache>
            </c:strRef>
          </c:cat>
          <c:val>
            <c:numRef>
              <c:f>'Q 8-13'!$B$53:$B$55</c:f>
              <c:numCache>
                <c:formatCode>General</c:formatCode>
                <c:ptCount val="3"/>
                <c:pt idx="0">
                  <c:v>12.0</c:v>
                </c:pt>
                <c:pt idx="1">
                  <c:v>205.0</c:v>
                </c:pt>
                <c:pt idx="2">
                  <c:v>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21387032"/>
        <c:axId val="2021390008"/>
      </c:barChart>
      <c:catAx>
        <c:axId val="2021387032"/>
        <c:scaling>
          <c:orientation val="minMax"/>
        </c:scaling>
        <c:delete val="0"/>
        <c:axPos val="b"/>
        <c:majorTickMark val="out"/>
        <c:minorTickMark val="none"/>
        <c:tickLblPos val="nextTo"/>
        <c:crossAx val="2021390008"/>
        <c:crosses val="autoZero"/>
        <c:auto val="1"/>
        <c:lblAlgn val="ctr"/>
        <c:lblOffset val="100"/>
        <c:noMultiLvlLbl val="0"/>
      </c:catAx>
      <c:valAx>
        <c:axId val="2021390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1387032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 1-11'!$B$1:$B$2</c:f>
              <c:strCache>
                <c:ptCount val="1"/>
                <c:pt idx="0">
                  <c:v>JOBBING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'SECTION B 1-11'!$A$3:$A$7</c:f>
              <c:strCache>
                <c:ptCount val="5"/>
                <c:pt idx="0">
                  <c:v>BRAZIL</c:v>
                </c:pt>
                <c:pt idx="1">
                  <c:v>RUSSIA</c:v>
                </c:pt>
                <c:pt idx="2">
                  <c:v>INDIA</c:v>
                </c:pt>
                <c:pt idx="3">
                  <c:v>CHINA</c:v>
                </c:pt>
                <c:pt idx="4">
                  <c:v>SOUTH AFRICA</c:v>
                </c:pt>
              </c:strCache>
            </c:strRef>
          </c:cat>
          <c:val>
            <c:numRef>
              <c:f>'SECTION B 1-11'!$B$3:$B$7</c:f>
              <c:numCache>
                <c:formatCode>General</c:formatCode>
                <c:ptCount val="5"/>
                <c:pt idx="0">
                  <c:v>14.0</c:v>
                </c:pt>
                <c:pt idx="2">
                  <c:v>75.0</c:v>
                </c:pt>
                <c:pt idx="3">
                  <c:v>30.0</c:v>
                </c:pt>
                <c:pt idx="4">
                  <c:v>44.0</c:v>
                </c:pt>
              </c:numCache>
            </c:numRef>
          </c:val>
        </c:ser>
        <c:ser>
          <c:idx val="1"/>
          <c:order val="1"/>
          <c:tx>
            <c:strRef>
              <c:f>'SECTION B 1-11'!$C$1:$C$2</c:f>
              <c:strCache>
                <c:ptCount val="1"/>
                <c:pt idx="0">
                  <c:v>PRODUCTION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1-11'!$A$3:$A$7</c:f>
              <c:strCache>
                <c:ptCount val="5"/>
                <c:pt idx="0">
                  <c:v>BRAZIL</c:v>
                </c:pt>
                <c:pt idx="1">
                  <c:v>RUSSIA</c:v>
                </c:pt>
                <c:pt idx="2">
                  <c:v>INDIA</c:v>
                </c:pt>
                <c:pt idx="3">
                  <c:v>CHINA</c:v>
                </c:pt>
                <c:pt idx="4">
                  <c:v>SOUTH AFRICA</c:v>
                </c:pt>
              </c:strCache>
            </c:strRef>
          </c:cat>
          <c:val>
            <c:numRef>
              <c:f>'SECTION B 1-11'!$C$3:$C$7</c:f>
              <c:numCache>
                <c:formatCode>General</c:formatCode>
                <c:ptCount val="5"/>
                <c:pt idx="0">
                  <c:v>86.0</c:v>
                </c:pt>
                <c:pt idx="2">
                  <c:v>25.0</c:v>
                </c:pt>
                <c:pt idx="3">
                  <c:v>70.0</c:v>
                </c:pt>
                <c:pt idx="4">
                  <c:v>56.0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1433384"/>
        <c:axId val="2021436360"/>
      </c:barChart>
      <c:catAx>
        <c:axId val="2021433384"/>
        <c:scaling>
          <c:orientation val="minMax"/>
        </c:scaling>
        <c:delete val="0"/>
        <c:axPos val="b"/>
        <c:majorTickMark val="out"/>
        <c:minorTickMark val="none"/>
        <c:tickLblPos val="nextTo"/>
        <c:crossAx val="2021436360"/>
        <c:crosses val="autoZero"/>
        <c:auto val="1"/>
        <c:lblAlgn val="ctr"/>
        <c:lblOffset val="100"/>
        <c:noMultiLvlLbl val="0"/>
      </c:catAx>
      <c:valAx>
        <c:axId val="2021436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14333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653437889935889"/>
          <c:y val="0.0505809552849174"/>
          <c:w val="0.572526354287681"/>
          <c:h val="0.779685039370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'SECTION B 1-11'!$B$20</c:f>
              <c:strCache>
                <c:ptCount val="1"/>
                <c:pt idx="0">
                  <c:v>1.    Grey/flake cast iron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1-11'!$A$21:$A$24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1-11'!$B$21:$B$24</c:f>
              <c:numCache>
                <c:formatCode>General</c:formatCode>
                <c:ptCount val="4"/>
                <c:pt idx="0">
                  <c:v>70.0</c:v>
                </c:pt>
                <c:pt idx="1">
                  <c:v>60.0</c:v>
                </c:pt>
                <c:pt idx="2">
                  <c:v>65.0</c:v>
                </c:pt>
                <c:pt idx="3">
                  <c:v>32.0</c:v>
                </c:pt>
              </c:numCache>
            </c:numRef>
          </c:val>
        </c:ser>
        <c:ser>
          <c:idx val="1"/>
          <c:order val="1"/>
          <c:tx>
            <c:strRef>
              <c:f>'SECTION B 1-11'!$C$20</c:f>
              <c:strCache>
                <c:ptCount val="1"/>
                <c:pt idx="0">
                  <c:v>2.    Ductile spheroidal graphite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1-11'!$A$21:$A$24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1-11'!$C$21:$C$24</c:f>
              <c:numCache>
                <c:formatCode>General</c:formatCode>
                <c:ptCount val="4"/>
                <c:pt idx="0">
                  <c:v>25.0</c:v>
                </c:pt>
                <c:pt idx="1">
                  <c:v>39.0</c:v>
                </c:pt>
                <c:pt idx="2">
                  <c:v>33.0</c:v>
                </c:pt>
                <c:pt idx="3">
                  <c:v>37.0</c:v>
                </c:pt>
              </c:numCache>
            </c:numRef>
          </c:val>
        </c:ser>
        <c:ser>
          <c:idx val="2"/>
          <c:order val="2"/>
          <c:tx>
            <c:strRef>
              <c:f>'SECTION B 1-11'!$D$20</c:f>
              <c:strCache>
                <c:ptCount val="1"/>
                <c:pt idx="0">
                  <c:v>3.    Ductile pipe iron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1-11'!$A$21:$A$24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1-11'!$D$21:$D$24</c:f>
              <c:numCache>
                <c:formatCode>General</c:formatCode>
                <c:ptCount val="4"/>
                <c:pt idx="0">
                  <c:v>4.0</c:v>
                </c:pt>
                <c:pt idx="1">
                  <c:v>0.0</c:v>
                </c:pt>
                <c:pt idx="2">
                  <c:v>3.0</c:v>
                </c:pt>
                <c:pt idx="3">
                  <c:v>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1480552"/>
        <c:axId val="2021483608"/>
      </c:barChart>
      <c:catAx>
        <c:axId val="2021480552"/>
        <c:scaling>
          <c:orientation val="minMax"/>
        </c:scaling>
        <c:delete val="0"/>
        <c:axPos val="b"/>
        <c:majorTickMark val="out"/>
        <c:minorTickMark val="none"/>
        <c:tickLblPos val="nextTo"/>
        <c:crossAx val="2021483608"/>
        <c:crosses val="autoZero"/>
        <c:auto val="1"/>
        <c:lblAlgn val="ctr"/>
        <c:lblOffset val="100"/>
        <c:noMultiLvlLbl val="0"/>
      </c:catAx>
      <c:valAx>
        <c:axId val="2021483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14805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871913580246914"/>
          <c:y val="0.0756905646973044"/>
          <c:w val="0.841049382716049"/>
          <c:h val="0.816961172581193"/>
        </c:manualLayout>
      </c:layout>
      <c:pie3DChart>
        <c:varyColors val="1"/>
        <c:ser>
          <c:idx val="0"/>
          <c:order val="0"/>
          <c:tx>
            <c:strRef>
              <c:f>'SECTION B 1-11'!$A$25</c:f>
              <c:strCache>
                <c:ptCount val="1"/>
                <c:pt idx="0">
                  <c:v>AVERAGE</c:v>
                </c:pt>
              </c:strCache>
            </c:strRef>
          </c:tx>
          <c:explosion val="25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'SECTION B 1-11'!$B$20:$D$20</c:f>
              <c:strCache>
                <c:ptCount val="3"/>
                <c:pt idx="0">
                  <c:v>1.    Grey/flake cast iron</c:v>
                </c:pt>
                <c:pt idx="1">
                  <c:v>2.    Ductile spheroidal graphite</c:v>
                </c:pt>
                <c:pt idx="2">
                  <c:v>3.    Ductile pipe iron</c:v>
                </c:pt>
              </c:strCache>
            </c:strRef>
          </c:cat>
          <c:val>
            <c:numRef>
              <c:f>'SECTION B 1-11'!$B$25:$D$25</c:f>
              <c:numCache>
                <c:formatCode>0</c:formatCode>
                <c:ptCount val="3"/>
                <c:pt idx="0">
                  <c:v>56.75</c:v>
                </c:pt>
                <c:pt idx="1">
                  <c:v>33.5</c:v>
                </c:pt>
                <c:pt idx="2">
                  <c:v>2.75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'SECTION B 1-11'!$B$65</c:f>
              <c:strCache>
                <c:ptCount val="1"/>
                <c:pt idx="0">
                  <c:v>   Automotive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1-11'!$A$66:$A$69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1-11'!$B$66:$B$69</c:f>
              <c:numCache>
                <c:formatCode>General</c:formatCode>
                <c:ptCount val="4"/>
                <c:pt idx="0">
                  <c:v>62.0</c:v>
                </c:pt>
                <c:pt idx="1">
                  <c:v>36.0</c:v>
                </c:pt>
                <c:pt idx="2">
                  <c:v>27.8</c:v>
                </c:pt>
                <c:pt idx="3">
                  <c:v>21.0</c:v>
                </c:pt>
              </c:numCache>
            </c:numRef>
          </c:val>
        </c:ser>
        <c:ser>
          <c:idx val="1"/>
          <c:order val="1"/>
          <c:tx>
            <c:strRef>
              <c:f>'SECTION B 1-11'!$C$65</c:f>
              <c:strCache>
                <c:ptCount val="1"/>
                <c:pt idx="0">
                  <c:v>Manufacturing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1-11'!$A$66:$A$69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1-11'!$C$66:$C$69</c:f>
              <c:numCache>
                <c:formatCode>General</c:formatCode>
                <c:ptCount val="4"/>
                <c:pt idx="0">
                  <c:v>16.0</c:v>
                </c:pt>
                <c:pt idx="1">
                  <c:v>19.0</c:v>
                </c:pt>
                <c:pt idx="2">
                  <c:v>20.5</c:v>
                </c:pt>
                <c:pt idx="3">
                  <c:v>24.0</c:v>
                </c:pt>
              </c:numCache>
            </c:numRef>
          </c:val>
        </c:ser>
        <c:ser>
          <c:idx val="2"/>
          <c:order val="2"/>
          <c:tx>
            <c:strRef>
              <c:f>'SECTION B 1-11'!$D$65</c:f>
              <c:strCache>
                <c:ptCount val="1"/>
                <c:pt idx="0">
                  <c:v>Infrastructure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1-11'!$A$66:$A$69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1-11'!$D$66:$D$69</c:f>
              <c:numCache>
                <c:formatCode>General</c:formatCode>
                <c:ptCount val="4"/>
                <c:pt idx="0">
                  <c:v>8.0</c:v>
                </c:pt>
                <c:pt idx="1">
                  <c:v>4.0</c:v>
                </c:pt>
                <c:pt idx="2">
                  <c:v>11.3</c:v>
                </c:pt>
                <c:pt idx="3">
                  <c:v>2.0</c:v>
                </c:pt>
              </c:numCache>
            </c:numRef>
          </c:val>
        </c:ser>
        <c:ser>
          <c:idx val="3"/>
          <c:order val="3"/>
          <c:tx>
            <c:strRef>
              <c:f>'SECTION B 1-11'!$E$65</c:f>
              <c:strCache>
                <c:ptCount val="1"/>
                <c:pt idx="0">
                  <c:v>Construction</c:v>
                </c:pt>
              </c:strCache>
            </c:strRef>
          </c:tx>
          <c:invertIfNegative val="0"/>
          <c:cat>
            <c:strRef>
              <c:f>'SECTION B 1-11'!$A$66:$A$69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1-11'!$E$66:$E$69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7.0</c:v>
                </c:pt>
                <c:pt idx="3">
                  <c:v>4.0</c:v>
                </c:pt>
              </c:numCache>
            </c:numRef>
          </c:val>
        </c:ser>
        <c:ser>
          <c:idx val="4"/>
          <c:order val="4"/>
          <c:tx>
            <c:strRef>
              <c:f>'SECTION B 1-11'!$F$65</c:f>
              <c:strCache>
                <c:ptCount val="1"/>
                <c:pt idx="0">
                  <c:v>Mining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'SECTION B 1-11'!$A$66:$A$69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1-11'!$F$66:$F$69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2.0</c:v>
                </c:pt>
                <c:pt idx="3">
                  <c:v>33.0</c:v>
                </c:pt>
              </c:numCache>
            </c:numRef>
          </c:val>
        </c:ser>
        <c:ser>
          <c:idx val="5"/>
          <c:order val="5"/>
          <c:tx>
            <c:strRef>
              <c:f>'SECTION B 1-11'!$G$65</c:f>
              <c:strCache>
                <c:ptCount val="1"/>
                <c:pt idx="0">
                  <c:v>Railways</c:v>
                </c:pt>
              </c:strCache>
            </c:strRef>
          </c:tx>
          <c:invertIfNegative val="0"/>
          <c:cat>
            <c:strRef>
              <c:f>'SECTION B 1-11'!$A$66:$A$69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1-11'!$G$66:$G$69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4.8</c:v>
                </c:pt>
                <c:pt idx="3">
                  <c:v>9.0</c:v>
                </c:pt>
              </c:numCache>
            </c:numRef>
          </c:val>
        </c:ser>
        <c:ser>
          <c:idx val="6"/>
          <c:order val="6"/>
          <c:tx>
            <c:strRef>
              <c:f>'SECTION B 1-11'!$H$65</c:f>
              <c:strCache>
                <c:ptCount val="1"/>
                <c:pt idx="0">
                  <c:v>Agriculture</c:v>
                </c:pt>
              </c:strCache>
            </c:strRef>
          </c:tx>
          <c:invertIfNegative val="0"/>
          <c:cat>
            <c:strRef>
              <c:f>'SECTION B 1-11'!$A$66:$A$69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1-11'!$H$66:$H$69</c:f>
              <c:numCache>
                <c:formatCode>General</c:formatCode>
                <c:ptCount val="4"/>
                <c:pt idx="0">
                  <c:v>0.0</c:v>
                </c:pt>
                <c:pt idx="1">
                  <c:v>30.0</c:v>
                </c:pt>
                <c:pt idx="2">
                  <c:v>14.0</c:v>
                </c:pt>
                <c:pt idx="3">
                  <c:v>3.0</c:v>
                </c:pt>
              </c:numCache>
            </c:numRef>
          </c:val>
        </c:ser>
        <c:ser>
          <c:idx val="7"/>
          <c:order val="7"/>
          <c:tx>
            <c:strRef>
              <c:f>'SECTION B 1-11'!$I$65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cat>
            <c:strRef>
              <c:f>'SECTION B 1-11'!$A$66:$A$69</c:f>
              <c:strCache>
                <c:ptCount val="4"/>
                <c:pt idx="0">
                  <c:v>BRAZIL</c:v>
                </c:pt>
                <c:pt idx="1">
                  <c:v>INDIA</c:v>
                </c:pt>
                <c:pt idx="2">
                  <c:v>CHINA</c:v>
                </c:pt>
                <c:pt idx="3">
                  <c:v>SOUTH AFRICA</c:v>
                </c:pt>
              </c:strCache>
            </c:strRef>
          </c:cat>
          <c:val>
            <c:numRef>
              <c:f>'SECTION B 1-11'!$I$66:$I$69</c:f>
              <c:numCache>
                <c:formatCode>General</c:formatCode>
                <c:ptCount val="4"/>
                <c:pt idx="0">
                  <c:v>14.0</c:v>
                </c:pt>
                <c:pt idx="1">
                  <c:v>11.0</c:v>
                </c:pt>
                <c:pt idx="2">
                  <c:v>12.6</c:v>
                </c:pt>
                <c:pt idx="3">
                  <c:v>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21580168"/>
        <c:axId val="2021583144"/>
      </c:barChart>
      <c:catAx>
        <c:axId val="2021580168"/>
        <c:scaling>
          <c:orientation val="minMax"/>
        </c:scaling>
        <c:delete val="0"/>
        <c:axPos val="b"/>
        <c:majorTickMark val="out"/>
        <c:minorTickMark val="none"/>
        <c:tickLblPos val="nextTo"/>
        <c:crossAx val="2021583144"/>
        <c:crosses val="autoZero"/>
        <c:auto val="1"/>
        <c:lblAlgn val="ctr"/>
        <c:lblOffset val="100"/>
        <c:noMultiLvlLbl val="0"/>
      </c:catAx>
      <c:valAx>
        <c:axId val="2021583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1580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Albertus Extra Bold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D4B8A-328F-4455-B74C-CB20B186D26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1E285-2A3E-43A1-9BF7-B73A82AAEA18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4732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E1E285-2A3E-43A1-9BF7-B73A82AAEA18}" type="slidenum">
              <a:rPr lang="en-ZA" smtClean="0"/>
              <a:pPr/>
              <a:t>14</a:t>
            </a:fld>
            <a:endParaRPr lang="en-Z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Including pig iron for china and brazil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E1E285-2A3E-43A1-9BF7-B73A82AAEA18}" type="slidenum">
              <a:rPr lang="en-ZA" smtClean="0"/>
              <a:pPr/>
              <a:t>20</a:t>
            </a:fld>
            <a:endParaRPr lang="en-Z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ZA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F557856-BBAE-476D-9E3E-FA856D1EA534}" type="datetimeFigureOut">
              <a:rPr lang="en-ZA" smtClean="0"/>
              <a:pPr/>
              <a:t>27/01/2014</a:t>
            </a:fld>
            <a:endParaRPr lang="en-Z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472CBCD-121B-4883-BFEA-1DE8FC025D8F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9.xml"/><Relationship Id="rId3" Type="http://schemas.openxmlformats.org/officeDocument/2006/relationships/chart" Target="../charts/chart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9.xml"/><Relationship Id="rId3" Type="http://schemas.openxmlformats.org/officeDocument/2006/relationships/chart" Target="../charts/chart3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1470025"/>
          </a:xfrm>
        </p:spPr>
        <p:txBody>
          <a:bodyPr/>
          <a:lstStyle/>
          <a:p>
            <a:pPr algn="ctr"/>
            <a:r>
              <a:rPr lang="en-ZA" dirty="0" smtClean="0"/>
              <a:t>BRICS</a:t>
            </a:r>
            <a:br>
              <a:rPr lang="en-ZA" dirty="0" smtClean="0"/>
            </a:br>
            <a:r>
              <a:rPr lang="en-ZA" dirty="0" smtClean="0"/>
              <a:t>IRON FOUNDRIES SURVEY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ZA" dirty="0" smtClean="0"/>
              <a:t>Dominic Mitchell </a:t>
            </a:r>
          </a:p>
          <a:p>
            <a:pPr algn="ctr"/>
            <a:r>
              <a:rPr lang="en-ZA" dirty="0" smtClean="0"/>
              <a:t>March 2013</a:t>
            </a:r>
            <a:endParaRPr lang="en-ZA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424936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No. of universities offering foundry related degrees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Jobbing and production ratios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Comparative ratios of iron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Average iron across countries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628800"/>
          <a:ext cx="8229600" cy="4813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Market sectors served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Average age of furnaces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Market sectors averaged BRICS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Domestic </a:t>
            </a:r>
            <a:r>
              <a:rPr lang="en-ZA" dirty="0" err="1" smtClean="0"/>
              <a:t>vs</a:t>
            </a:r>
            <a:r>
              <a:rPr lang="en-ZA" dirty="0" smtClean="0"/>
              <a:t> Export markets</a:t>
            </a:r>
            <a:endParaRPr lang="en-ZA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251520" y="1268760"/>
          <a:ext cx="864096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Import/export ratios BRICS average</a:t>
            </a:r>
            <a:endParaRPr lang="en-ZA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467544" y="1556792"/>
          <a:ext cx="8208912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Average price of alloys/ton </a:t>
            </a:r>
            <a:endParaRPr lang="en-Z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Presentation content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General overview</a:t>
            </a:r>
          </a:p>
          <a:p>
            <a:r>
              <a:rPr lang="en-ZA" dirty="0" smtClean="0"/>
              <a:t>Materials and their costs</a:t>
            </a:r>
          </a:p>
          <a:p>
            <a:r>
              <a:rPr lang="en-ZA" dirty="0" smtClean="0"/>
              <a:t>Power sources and usage</a:t>
            </a:r>
          </a:p>
          <a:p>
            <a:r>
              <a:rPr lang="en-ZA" dirty="0" smtClean="0"/>
              <a:t>Cost structure</a:t>
            </a:r>
          </a:p>
          <a:p>
            <a:r>
              <a:rPr lang="en-ZA" dirty="0" smtClean="0"/>
              <a:t>Training</a:t>
            </a:r>
          </a:p>
          <a:p>
            <a:endParaRPr lang="en-ZA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Scrap Average cost per ton</a:t>
            </a:r>
            <a:endParaRPr lang="en-ZA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467544" y="1340768"/>
          <a:ext cx="8136904" cy="5112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Resins: Average cost per ton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Sand average cost per ton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Average value of castings per ton</a:t>
            </a:r>
            <a:endParaRPr lang="en-ZA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Government incentives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This is a complex topic with many layers</a:t>
            </a:r>
          </a:p>
          <a:p>
            <a:r>
              <a:rPr lang="en-ZA" dirty="0" smtClean="0"/>
              <a:t>Incentives range from export incentives (SA)</a:t>
            </a:r>
          </a:p>
          <a:p>
            <a:r>
              <a:rPr lang="en-ZA" dirty="0" smtClean="0"/>
              <a:t>State/province/local government investment incentives (Brazil)</a:t>
            </a:r>
          </a:p>
          <a:p>
            <a:r>
              <a:rPr lang="en-ZA" dirty="0" smtClean="0"/>
              <a:t>Sub-sector and equipment development plans(China)</a:t>
            </a:r>
          </a:p>
          <a:p>
            <a:r>
              <a:rPr lang="en-ZA" dirty="0" smtClean="0"/>
              <a:t>Manufacturing and skills development policy (India)</a:t>
            </a:r>
            <a:endParaRPr lang="en-Z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ZA" sz="5400" dirty="0" smtClean="0"/>
              <a:t>COST STRUCTURE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Material as a % of production cost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323528" y="1268760"/>
          <a:ext cx="849694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Energy as a % of production cost</a:t>
            </a:r>
            <a:endParaRPr lang="en-ZA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Labour as a % of production costs</a:t>
            </a:r>
            <a:endParaRPr lang="en-ZA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Equipment as a % of production cost</a:t>
            </a:r>
            <a:endParaRPr lang="en-Z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Background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The survey was commissioned at the end of 2012 by the National Foundry Technology Network and the SA Institute of </a:t>
            </a:r>
            <a:r>
              <a:rPr lang="en-ZA" dirty="0" err="1" smtClean="0"/>
              <a:t>Foundrymen</a:t>
            </a:r>
            <a:endParaRPr lang="en-ZA" dirty="0" smtClean="0"/>
          </a:p>
          <a:p>
            <a:r>
              <a:rPr lang="en-ZA" dirty="0" smtClean="0"/>
              <a:t>At last BRICS conference delegates expressed the need to create stronger focus areas for discussion</a:t>
            </a:r>
          </a:p>
          <a:p>
            <a:r>
              <a:rPr lang="en-ZA" dirty="0" smtClean="0"/>
              <a:t>As iron foundries are significant by output volume, it was agreed to focus on them.</a:t>
            </a:r>
          </a:p>
          <a:p>
            <a:pPr>
              <a:buNone/>
            </a:pPr>
            <a:endParaRPr lang="en-Z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Overheads as a % of production cost</a:t>
            </a:r>
            <a:endParaRPr lang="en-Z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Combined cost structure %</a:t>
            </a:r>
            <a:endParaRPr lang="en-Z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Power source in Iron foundries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Power incentives/GOVT SUPPORT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Brazil and India have differing tariffs for different times of the day – trough and crest pricing (peace hours)</a:t>
            </a:r>
          </a:p>
          <a:p>
            <a:r>
              <a:rPr lang="en-ZA" dirty="0" smtClean="0"/>
              <a:t>Brazil has a national cost reduction project</a:t>
            </a:r>
          </a:p>
          <a:p>
            <a:r>
              <a:rPr lang="en-ZA" dirty="0" smtClean="0"/>
              <a:t>SA has a green energy efficiency fund with a rebate for energy efficient equipment, also differing pricing structure </a:t>
            </a:r>
            <a:endParaRPr lang="en-Z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Constraints in electricity supply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626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 dirty="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BRAZIL</a:t>
                      </a:r>
                      <a:r>
                        <a:rPr lang="en-ZA" sz="2400" b="1" dirty="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 </a:t>
                      </a:r>
                      <a:endParaRPr lang="en-ZA" sz="2400" dirty="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</a:txBody>
                  <a:tcPr marL="72390" marR="7239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INDIA</a:t>
                      </a:r>
                      <a:endParaRPr lang="en-ZA" sz="240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</a:txBody>
                  <a:tcPr marL="72390" marR="7239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SOUTH AFRICA</a:t>
                      </a:r>
                      <a:r>
                        <a:rPr lang="en-ZA" sz="2400" b="1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 </a:t>
                      </a:r>
                      <a:endParaRPr lang="en-ZA" sz="240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</a:txBody>
                  <a:tcPr marL="72390" marR="7239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CHINA</a:t>
                      </a:r>
                      <a:endParaRPr lang="en-ZA" sz="240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Long term supply </a:t>
                      </a:r>
                      <a:endParaRPr lang="en-ZA" sz="240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Cost</a:t>
                      </a:r>
                      <a:endParaRPr lang="en-ZA" sz="240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 dirty="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Gap in Supply &amp; </a:t>
                      </a:r>
                      <a:r>
                        <a:rPr lang="en-ZA" sz="2400" dirty="0" smtClean="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demand</a:t>
                      </a:r>
                      <a:endParaRPr lang="en-ZA" sz="2400" dirty="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 dirty="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High </a:t>
                      </a:r>
                      <a:r>
                        <a:rPr lang="en-ZA" sz="2400" dirty="0" smtClean="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power tariff </a:t>
                      </a:r>
                      <a:endParaRPr lang="en-ZA" sz="2400" dirty="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 dirty="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Supply not regular</a:t>
                      </a:r>
                      <a:endParaRPr lang="en-ZA" sz="2400" dirty="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 Generating capacity (infrastructure) Rapidly increasing costs</a:t>
                      </a:r>
                      <a:endParaRPr lang="en-ZA" sz="240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Quality  and reliability of supply</a:t>
                      </a:r>
                      <a:endParaRPr lang="en-ZA" sz="240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400" dirty="0">
                          <a:solidFill>
                            <a:srgbClr val="000000"/>
                          </a:solidFill>
                          <a:latin typeface="Albertus Extra Bold" pitchFamily="34" charset="0"/>
                          <a:ea typeface="Times New Roman"/>
                          <a:cs typeface="Times New Roman"/>
                        </a:rPr>
                        <a:t>Power outages in South</a:t>
                      </a:r>
                      <a:endParaRPr lang="en-ZA" sz="2400" dirty="0">
                        <a:latin typeface="Albertus Extra Bold" pitchFamily="34" charset="0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Electricity cost per </a:t>
            </a:r>
            <a:r>
              <a:rPr lang="en-ZA" dirty="0" err="1" smtClean="0"/>
              <a:t>kw</a:t>
            </a:r>
            <a:r>
              <a:rPr lang="en-ZA" dirty="0" smtClean="0"/>
              <a:t>/h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 smtClean="0"/>
              <a:t>Kw</a:t>
            </a:r>
            <a:r>
              <a:rPr lang="en-ZA" dirty="0" smtClean="0"/>
              <a:t>/h used per ton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Electricity cost per ton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323528" y="1340768"/>
          <a:ext cx="8496944" cy="5112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Days per annum that foundries operate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Personnel costs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This section of the survey was not completed by many foundries who felt that this was sensitive information</a:t>
            </a:r>
          </a:p>
          <a:p>
            <a:r>
              <a:rPr lang="en-ZA" dirty="0" smtClean="0"/>
              <a:t>A consequence is also that labour productivity was not possible to calculate.</a:t>
            </a:r>
            <a:endParaRPr lang="en-Z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Survey overview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Conducted in South Africa, Brazil, India, China</a:t>
            </a:r>
          </a:p>
          <a:p>
            <a:r>
              <a:rPr lang="en-ZA" dirty="0" smtClean="0"/>
              <a:t>Russia recently had an extensive benchmarking exercise with UNIDO</a:t>
            </a:r>
          </a:p>
          <a:p>
            <a:r>
              <a:rPr lang="en-ZA" dirty="0" smtClean="0"/>
              <a:t>Main purpose was to pick out trends and set a context for comparison</a:t>
            </a:r>
          </a:p>
          <a:p>
            <a:r>
              <a:rPr lang="en-ZA" dirty="0" smtClean="0"/>
              <a:t>Challenges related to language, short time frames for cleaning and checking of data, and countries responded with differing degrees of accuracy. Foundries too.</a:t>
            </a:r>
            <a:endParaRPr lang="en-Z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Training senior management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Training middle management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Training Moulders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Training Fettlers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Main Certification Systems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ZA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BRAZIL</a:t>
                      </a:r>
                      <a:endParaRPr lang="en-ZA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7239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INDIA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7239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CHINA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7239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SOUTH AFRICA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ISO 9000 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ISO 14000 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TS 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QS 9000 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TS 16949 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ISO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ISO9001 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ISO14000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TS16949</a:t>
                      </a:r>
                      <a:endParaRPr lang="en-ZA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ISO 9001</a:t>
                      </a:r>
                      <a:endParaRPr lang="en-ZA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TS 16949</a:t>
                      </a:r>
                      <a:endParaRPr lang="en-ZA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3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VDA 6.1</a:t>
                      </a:r>
                      <a:endParaRPr lang="en-ZA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7239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ZA" sz="6600" dirty="0" smtClean="0"/>
          </a:p>
          <a:p>
            <a:pPr algn="ctr">
              <a:buNone/>
            </a:pPr>
            <a:r>
              <a:rPr lang="en-ZA" sz="6600" dirty="0" smtClean="0"/>
              <a:t>THANK YOU</a:t>
            </a:r>
            <a:endParaRPr lang="en-ZA" sz="6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Acknowledgements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Thanks are extended to:</a:t>
            </a:r>
          </a:p>
          <a:p>
            <a:pPr lvl="1"/>
            <a:r>
              <a:rPr lang="en-ZA" dirty="0" smtClean="0"/>
              <a:t>The Brazilian Foundry Association</a:t>
            </a:r>
          </a:p>
          <a:p>
            <a:pPr lvl="1"/>
            <a:r>
              <a:rPr lang="en-ZA" dirty="0" smtClean="0"/>
              <a:t>UNIDO Russia</a:t>
            </a:r>
          </a:p>
          <a:p>
            <a:pPr lvl="1"/>
            <a:r>
              <a:rPr lang="en-ZA" dirty="0" smtClean="0"/>
              <a:t>the Indian Institute of </a:t>
            </a:r>
            <a:r>
              <a:rPr lang="en-ZA" dirty="0" err="1" smtClean="0"/>
              <a:t>Foundrymen</a:t>
            </a:r>
            <a:endParaRPr lang="en-ZA" dirty="0" smtClean="0"/>
          </a:p>
          <a:p>
            <a:pPr lvl="1"/>
            <a:r>
              <a:rPr lang="en-ZA" dirty="0" smtClean="0"/>
              <a:t>The China Foundry Association</a:t>
            </a:r>
          </a:p>
          <a:p>
            <a:pPr lvl="1"/>
            <a:r>
              <a:rPr lang="en-ZA" dirty="0" smtClean="0"/>
              <a:t>The SA Institute of </a:t>
            </a:r>
            <a:r>
              <a:rPr lang="en-ZA" dirty="0" err="1" smtClean="0"/>
              <a:t>Foundrymen</a:t>
            </a:r>
            <a:endParaRPr lang="en-ZA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Number of iron foundries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OVERALL IRON PRODUCTION (VOLUME IN TONS)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OVERALL IRON PRODUCTION (VOLUME IN TONS) OF THE 3 LARGEST IRON FOUNDRIES IN THE COUNTRY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Total number of direct and indirect employees</a:t>
            </a:r>
            <a:endParaRPr lang="en-Z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5928</TotalTime>
  <Words>576</Words>
  <Application>Microsoft Macintosh PowerPoint</Application>
  <PresentationFormat>On-screen Show (4:3)</PresentationFormat>
  <Paragraphs>123</Paragraphs>
  <Slides>45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Trek</vt:lpstr>
      <vt:lpstr>BRICS IRON FOUNDRIES SURVEY</vt:lpstr>
      <vt:lpstr>Presentation content</vt:lpstr>
      <vt:lpstr>Background</vt:lpstr>
      <vt:lpstr>Survey overview</vt:lpstr>
      <vt:lpstr>Acknowledgements</vt:lpstr>
      <vt:lpstr>Number of iron foundries</vt:lpstr>
      <vt:lpstr>OVERALL IRON PRODUCTION (VOLUME IN TONS)</vt:lpstr>
      <vt:lpstr>OVERALL IRON PRODUCTION (VOLUME IN TONS) OF THE 3 LARGEST IRON FOUNDRIES IN THE COUNTRY</vt:lpstr>
      <vt:lpstr>Total number of direct and indirect employees</vt:lpstr>
      <vt:lpstr>No. of universities offering foundry related degrees</vt:lpstr>
      <vt:lpstr>Jobbing and production ratios</vt:lpstr>
      <vt:lpstr>Comparative ratios of iron</vt:lpstr>
      <vt:lpstr>Average iron across countries</vt:lpstr>
      <vt:lpstr>Market sectors served</vt:lpstr>
      <vt:lpstr>Average age of furnaces</vt:lpstr>
      <vt:lpstr>Market sectors averaged BRICS</vt:lpstr>
      <vt:lpstr>Domestic vs Export markets</vt:lpstr>
      <vt:lpstr>Import/export ratios BRICS average</vt:lpstr>
      <vt:lpstr>Average price of alloys/ton </vt:lpstr>
      <vt:lpstr>Scrap Average cost per ton</vt:lpstr>
      <vt:lpstr>Resins: Average cost per ton</vt:lpstr>
      <vt:lpstr>Sand average cost per ton</vt:lpstr>
      <vt:lpstr>Average value of castings per ton</vt:lpstr>
      <vt:lpstr>Government incentives</vt:lpstr>
      <vt:lpstr>PowerPoint Presentation</vt:lpstr>
      <vt:lpstr>Material as a % of production cost</vt:lpstr>
      <vt:lpstr>Energy as a % of production cost</vt:lpstr>
      <vt:lpstr>Labour as a % of production costs</vt:lpstr>
      <vt:lpstr>Equipment as a % of production cost</vt:lpstr>
      <vt:lpstr>Overheads as a % of production cost</vt:lpstr>
      <vt:lpstr>Combined cost structure %</vt:lpstr>
      <vt:lpstr>Power source in Iron foundries</vt:lpstr>
      <vt:lpstr>Power incentives/GOVT SUPPORT</vt:lpstr>
      <vt:lpstr>Constraints in electricity supply</vt:lpstr>
      <vt:lpstr>Electricity cost per kw/h</vt:lpstr>
      <vt:lpstr>Kw/h used per ton</vt:lpstr>
      <vt:lpstr>Electricity cost per ton</vt:lpstr>
      <vt:lpstr>Days per annum that foundries operate</vt:lpstr>
      <vt:lpstr>Personnel costs</vt:lpstr>
      <vt:lpstr>Training senior management</vt:lpstr>
      <vt:lpstr>Training middle management</vt:lpstr>
      <vt:lpstr>Training Moulders</vt:lpstr>
      <vt:lpstr>Training Fettlers</vt:lpstr>
      <vt:lpstr>Main Certification Systems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DOMINIC-PC</dc:creator>
  <cp:lastModifiedBy>otwm agent</cp:lastModifiedBy>
  <cp:revision>257</cp:revision>
  <dcterms:created xsi:type="dcterms:W3CDTF">2013-03-08T11:52:52Z</dcterms:created>
  <dcterms:modified xsi:type="dcterms:W3CDTF">2014-01-27T08:20:21Z</dcterms:modified>
</cp:coreProperties>
</file>