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handoutMasterIdLst>
    <p:handoutMasterId r:id="rId110"/>
  </p:handoutMasterIdLst>
  <p:sldIdLst>
    <p:sldId id="294" r:id="rId2"/>
    <p:sldId id="332" r:id="rId3"/>
    <p:sldId id="300" r:id="rId4"/>
    <p:sldId id="309" r:id="rId5"/>
    <p:sldId id="341" r:id="rId6"/>
    <p:sldId id="310" r:id="rId7"/>
    <p:sldId id="351" r:id="rId8"/>
    <p:sldId id="352" r:id="rId9"/>
    <p:sldId id="379" r:id="rId10"/>
    <p:sldId id="342" r:id="rId11"/>
    <p:sldId id="311" r:id="rId12"/>
    <p:sldId id="312" r:id="rId13"/>
    <p:sldId id="354" r:id="rId14"/>
    <p:sldId id="356" r:id="rId15"/>
    <p:sldId id="357" r:id="rId16"/>
    <p:sldId id="360" r:id="rId17"/>
    <p:sldId id="361" r:id="rId18"/>
    <p:sldId id="362" r:id="rId19"/>
    <p:sldId id="363" r:id="rId20"/>
    <p:sldId id="364" r:id="rId21"/>
    <p:sldId id="365" r:id="rId22"/>
    <p:sldId id="366" r:id="rId23"/>
    <p:sldId id="367" r:id="rId24"/>
    <p:sldId id="368" r:id="rId25"/>
    <p:sldId id="369" r:id="rId26"/>
    <p:sldId id="370" r:id="rId27"/>
    <p:sldId id="371" r:id="rId28"/>
    <p:sldId id="372" r:id="rId29"/>
    <p:sldId id="302" r:id="rId30"/>
    <p:sldId id="343" r:id="rId31"/>
    <p:sldId id="344" r:id="rId32"/>
    <p:sldId id="345" r:id="rId33"/>
    <p:sldId id="313" r:id="rId34"/>
    <p:sldId id="378" r:id="rId35"/>
    <p:sldId id="373" r:id="rId36"/>
    <p:sldId id="374" r:id="rId37"/>
    <p:sldId id="375" r:id="rId38"/>
    <p:sldId id="376" r:id="rId39"/>
    <p:sldId id="377" r:id="rId40"/>
    <p:sldId id="314" r:id="rId41"/>
    <p:sldId id="303" r:id="rId42"/>
    <p:sldId id="304" r:id="rId43"/>
    <p:sldId id="315" r:id="rId44"/>
    <p:sldId id="349" r:id="rId45"/>
    <p:sldId id="316" r:id="rId46"/>
    <p:sldId id="317" r:id="rId47"/>
    <p:sldId id="318" r:id="rId48"/>
    <p:sldId id="319" r:id="rId49"/>
    <p:sldId id="320" r:id="rId50"/>
    <p:sldId id="413" r:id="rId51"/>
    <p:sldId id="321" r:id="rId52"/>
    <p:sldId id="322" r:id="rId53"/>
    <p:sldId id="323" r:id="rId54"/>
    <p:sldId id="326" r:id="rId55"/>
    <p:sldId id="327" r:id="rId56"/>
    <p:sldId id="328" r:id="rId57"/>
    <p:sldId id="329" r:id="rId58"/>
    <p:sldId id="330" r:id="rId59"/>
    <p:sldId id="331" r:id="rId60"/>
    <p:sldId id="305" r:id="rId61"/>
    <p:sldId id="346" r:id="rId62"/>
    <p:sldId id="347" r:id="rId63"/>
    <p:sldId id="307" r:id="rId64"/>
    <p:sldId id="348" r:id="rId65"/>
    <p:sldId id="336" r:id="rId66"/>
    <p:sldId id="337" r:id="rId67"/>
    <p:sldId id="338" r:id="rId68"/>
    <p:sldId id="339" r:id="rId69"/>
    <p:sldId id="340" r:id="rId70"/>
    <p:sldId id="306" r:id="rId71"/>
    <p:sldId id="333" r:id="rId72"/>
    <p:sldId id="334" r:id="rId73"/>
    <p:sldId id="380" r:id="rId74"/>
    <p:sldId id="381" r:id="rId75"/>
    <p:sldId id="382" r:id="rId76"/>
    <p:sldId id="383" r:id="rId77"/>
    <p:sldId id="384" r:id="rId78"/>
    <p:sldId id="385" r:id="rId79"/>
    <p:sldId id="386" r:id="rId80"/>
    <p:sldId id="387" r:id="rId81"/>
    <p:sldId id="388" r:id="rId82"/>
    <p:sldId id="389" r:id="rId83"/>
    <p:sldId id="390" r:id="rId84"/>
    <p:sldId id="391" r:id="rId85"/>
    <p:sldId id="392" r:id="rId86"/>
    <p:sldId id="393" r:id="rId87"/>
    <p:sldId id="394" r:id="rId88"/>
    <p:sldId id="395" r:id="rId89"/>
    <p:sldId id="396" r:id="rId90"/>
    <p:sldId id="397" r:id="rId91"/>
    <p:sldId id="398" r:id="rId92"/>
    <p:sldId id="399" r:id="rId93"/>
    <p:sldId id="400" r:id="rId94"/>
    <p:sldId id="401" r:id="rId95"/>
    <p:sldId id="402" r:id="rId96"/>
    <p:sldId id="403" r:id="rId97"/>
    <p:sldId id="404" r:id="rId98"/>
    <p:sldId id="405" r:id="rId99"/>
    <p:sldId id="406" r:id="rId100"/>
    <p:sldId id="407" r:id="rId101"/>
    <p:sldId id="408" r:id="rId102"/>
    <p:sldId id="409" r:id="rId103"/>
    <p:sldId id="410" r:id="rId104"/>
    <p:sldId id="411" r:id="rId105"/>
    <p:sldId id="412" r:id="rId106"/>
    <p:sldId id="324" r:id="rId107"/>
    <p:sldId id="325" r:id="rId108"/>
  </p:sldIdLst>
  <p:sldSz cx="9144000" cy="6858000" type="screen4x3"/>
  <p:notesSz cx="9874250" cy="6797675"/>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pitchFamily="34" charset="0"/>
      </a:defRPr>
    </a:lvl5pPr>
    <a:lvl6pPr marL="2286000" algn="r" defTabSz="914400" rtl="1" eaLnBrk="1" latinLnBrk="0" hangingPunct="1">
      <a:defRPr sz="2400" kern="1200">
        <a:solidFill>
          <a:schemeClr val="tx1"/>
        </a:solidFill>
        <a:latin typeface="Times New Roman" pitchFamily="18" charset="0"/>
        <a:ea typeface="+mn-ea"/>
        <a:cs typeface="Arial" pitchFamily="34" charset="0"/>
      </a:defRPr>
    </a:lvl6pPr>
    <a:lvl7pPr marL="2743200" algn="r" defTabSz="914400" rtl="1" eaLnBrk="1" latinLnBrk="0" hangingPunct="1">
      <a:defRPr sz="2400" kern="1200">
        <a:solidFill>
          <a:schemeClr val="tx1"/>
        </a:solidFill>
        <a:latin typeface="Times New Roman" pitchFamily="18" charset="0"/>
        <a:ea typeface="+mn-ea"/>
        <a:cs typeface="Arial" pitchFamily="34" charset="0"/>
      </a:defRPr>
    </a:lvl7pPr>
    <a:lvl8pPr marL="3200400" algn="r" defTabSz="914400" rtl="1" eaLnBrk="1" latinLnBrk="0" hangingPunct="1">
      <a:defRPr sz="2400" kern="1200">
        <a:solidFill>
          <a:schemeClr val="tx1"/>
        </a:solidFill>
        <a:latin typeface="Times New Roman" pitchFamily="18" charset="0"/>
        <a:ea typeface="+mn-ea"/>
        <a:cs typeface="Arial" pitchFamily="34" charset="0"/>
      </a:defRPr>
    </a:lvl8pPr>
    <a:lvl9pPr marL="3657600" algn="r" defTabSz="914400" rtl="1" eaLnBrk="1" latinLnBrk="0" hangingPunct="1">
      <a:defRPr sz="24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CCFFFF"/>
    <a:srgbClr val="D7D7D7"/>
    <a:srgbClr val="3399FF"/>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p:scale>
          <a:sx n="100" d="100"/>
          <a:sy n="100" d="100"/>
        </p:scale>
        <p:origin x="6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4279900" cy="341313"/>
          </a:xfrm>
          <a:prstGeom prst="rect">
            <a:avLst/>
          </a:prstGeom>
          <a:noFill/>
          <a:ln w="9525">
            <a:noFill/>
            <a:miter lim="800000"/>
            <a:headEnd/>
            <a:tailEnd/>
          </a:ln>
          <a:effectLst/>
        </p:spPr>
        <p:txBody>
          <a:bodyPr vert="horz" wrap="square" lIns="92056" tIns="46028" rIns="92056" bIns="46028" numCol="1" anchor="t" anchorCtr="0" compatLnSpc="1">
            <a:prstTxWarp prst="textNoShape">
              <a:avLst/>
            </a:prstTxWarp>
          </a:bodyPr>
          <a:lstStyle>
            <a:lvl1pPr defTabSz="920750">
              <a:defRPr sz="1200">
                <a:cs typeface="+mn-cs"/>
              </a:defRPr>
            </a:lvl1pPr>
          </a:lstStyle>
          <a:p>
            <a:pPr>
              <a:defRPr/>
            </a:pPr>
            <a:endParaRPr lang="en-US"/>
          </a:p>
        </p:txBody>
      </p:sp>
      <p:sp>
        <p:nvSpPr>
          <p:cNvPr id="54275" name="Rectangle 3"/>
          <p:cNvSpPr>
            <a:spLocks noGrp="1" noChangeArrowheads="1"/>
          </p:cNvSpPr>
          <p:nvPr>
            <p:ph type="dt" sz="quarter" idx="1"/>
          </p:nvPr>
        </p:nvSpPr>
        <p:spPr bwMode="auto">
          <a:xfrm>
            <a:off x="5592763" y="0"/>
            <a:ext cx="4279900" cy="341313"/>
          </a:xfrm>
          <a:prstGeom prst="rect">
            <a:avLst/>
          </a:prstGeom>
          <a:noFill/>
          <a:ln w="9525">
            <a:noFill/>
            <a:miter lim="800000"/>
            <a:headEnd/>
            <a:tailEnd/>
          </a:ln>
          <a:effectLst/>
        </p:spPr>
        <p:txBody>
          <a:bodyPr vert="horz" wrap="square" lIns="92056" tIns="46028" rIns="92056" bIns="46028" numCol="1" anchor="t" anchorCtr="0" compatLnSpc="1">
            <a:prstTxWarp prst="textNoShape">
              <a:avLst/>
            </a:prstTxWarp>
          </a:bodyPr>
          <a:lstStyle>
            <a:lvl1pPr algn="r" defTabSz="920750">
              <a:defRPr sz="1200">
                <a:cs typeface="+mn-cs"/>
              </a:defRPr>
            </a:lvl1pPr>
          </a:lstStyle>
          <a:p>
            <a:pPr>
              <a:defRPr/>
            </a:pPr>
            <a:endParaRPr lang="en-US"/>
          </a:p>
        </p:txBody>
      </p:sp>
      <p:sp>
        <p:nvSpPr>
          <p:cNvPr id="54276" name="Rectangle 4"/>
          <p:cNvSpPr>
            <a:spLocks noGrp="1" noChangeArrowheads="1"/>
          </p:cNvSpPr>
          <p:nvPr>
            <p:ph type="ftr" sz="quarter" idx="2"/>
          </p:nvPr>
        </p:nvSpPr>
        <p:spPr bwMode="auto">
          <a:xfrm>
            <a:off x="0" y="6454775"/>
            <a:ext cx="4279900" cy="341313"/>
          </a:xfrm>
          <a:prstGeom prst="rect">
            <a:avLst/>
          </a:prstGeom>
          <a:noFill/>
          <a:ln w="9525">
            <a:noFill/>
            <a:miter lim="800000"/>
            <a:headEnd/>
            <a:tailEnd/>
          </a:ln>
          <a:effectLst/>
        </p:spPr>
        <p:txBody>
          <a:bodyPr vert="horz" wrap="square" lIns="92056" tIns="46028" rIns="92056" bIns="46028" numCol="1" anchor="b" anchorCtr="0" compatLnSpc="1">
            <a:prstTxWarp prst="textNoShape">
              <a:avLst/>
            </a:prstTxWarp>
          </a:bodyPr>
          <a:lstStyle>
            <a:lvl1pPr defTabSz="920750">
              <a:defRPr sz="1200">
                <a:cs typeface="+mn-cs"/>
              </a:defRPr>
            </a:lvl1pPr>
          </a:lstStyle>
          <a:p>
            <a:pPr>
              <a:defRPr/>
            </a:pPr>
            <a:endParaRPr lang="en-US"/>
          </a:p>
        </p:txBody>
      </p:sp>
      <p:sp>
        <p:nvSpPr>
          <p:cNvPr id="54277" name="Rectangle 5"/>
          <p:cNvSpPr>
            <a:spLocks noGrp="1" noChangeArrowheads="1"/>
          </p:cNvSpPr>
          <p:nvPr>
            <p:ph type="sldNum" sz="quarter" idx="3"/>
          </p:nvPr>
        </p:nvSpPr>
        <p:spPr bwMode="auto">
          <a:xfrm>
            <a:off x="5592763" y="6454775"/>
            <a:ext cx="4279900" cy="341313"/>
          </a:xfrm>
          <a:prstGeom prst="rect">
            <a:avLst/>
          </a:prstGeom>
          <a:noFill/>
          <a:ln w="9525">
            <a:noFill/>
            <a:miter lim="800000"/>
            <a:headEnd/>
            <a:tailEnd/>
          </a:ln>
          <a:effectLst/>
        </p:spPr>
        <p:txBody>
          <a:bodyPr vert="horz" wrap="square" lIns="92056" tIns="46028" rIns="92056" bIns="46028" numCol="1" anchor="b" anchorCtr="0" compatLnSpc="1">
            <a:prstTxWarp prst="textNoShape">
              <a:avLst/>
            </a:prstTxWarp>
          </a:bodyPr>
          <a:lstStyle>
            <a:lvl1pPr algn="r" defTabSz="920750">
              <a:defRPr sz="1200">
                <a:cs typeface="Times New Roman" pitchFamily="18" charset="0"/>
              </a:defRPr>
            </a:lvl1pPr>
          </a:lstStyle>
          <a:p>
            <a:pPr>
              <a:defRPr/>
            </a:pPr>
            <a:fld id="{8D27F3E8-8DB9-47F3-88BF-BB8AC1D71DE6}" type="slidenum">
              <a:rPr lang="ar-SA"/>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594350" y="0"/>
            <a:ext cx="4279900" cy="341313"/>
          </a:xfrm>
          <a:prstGeom prst="rect">
            <a:avLst/>
          </a:prstGeom>
        </p:spPr>
        <p:txBody>
          <a:bodyPr vert="horz" lIns="91440" tIns="45720" rIns="91440" bIns="45720" rtlCol="1"/>
          <a:lstStyle>
            <a:lvl1pPr algn="r">
              <a:defRPr sz="1200" smtClean="0"/>
            </a:lvl1pPr>
          </a:lstStyle>
          <a:p>
            <a:pPr>
              <a:defRPr/>
            </a:pPr>
            <a:endParaRPr lang="ar-EG"/>
          </a:p>
        </p:txBody>
      </p:sp>
      <p:sp>
        <p:nvSpPr>
          <p:cNvPr id="3" name="Date Placeholder 2"/>
          <p:cNvSpPr>
            <a:spLocks noGrp="1"/>
          </p:cNvSpPr>
          <p:nvPr>
            <p:ph type="dt" idx="1"/>
          </p:nvPr>
        </p:nvSpPr>
        <p:spPr>
          <a:xfrm>
            <a:off x="1588" y="0"/>
            <a:ext cx="4279900" cy="341313"/>
          </a:xfrm>
          <a:prstGeom prst="rect">
            <a:avLst/>
          </a:prstGeom>
        </p:spPr>
        <p:txBody>
          <a:bodyPr vert="horz" lIns="91440" tIns="45720" rIns="91440" bIns="45720" rtlCol="1"/>
          <a:lstStyle>
            <a:lvl1pPr algn="l">
              <a:defRPr sz="1200" smtClean="0"/>
            </a:lvl1pPr>
          </a:lstStyle>
          <a:p>
            <a:pPr>
              <a:defRPr/>
            </a:pPr>
            <a:fld id="{22CF881A-1074-464F-9AB9-49D129EDC54B}" type="datetimeFigureOut">
              <a:rPr lang="ar-EG"/>
              <a:pPr>
                <a:defRPr/>
              </a:pPr>
              <a:t>20/11/1432</a:t>
            </a:fld>
            <a:endParaRPr lang="ar-EG"/>
          </a:p>
        </p:txBody>
      </p:sp>
      <p:sp>
        <p:nvSpPr>
          <p:cNvPr id="4" name="Slide Image Placeholder 3"/>
          <p:cNvSpPr>
            <a:spLocks noGrp="1" noRot="1" noChangeAspect="1"/>
          </p:cNvSpPr>
          <p:nvPr>
            <p:ph type="sldImg" idx="2"/>
          </p:nvPr>
        </p:nvSpPr>
        <p:spPr>
          <a:xfrm>
            <a:off x="3238500" y="509588"/>
            <a:ext cx="3397250" cy="2547937"/>
          </a:xfrm>
          <a:prstGeom prst="rect">
            <a:avLst/>
          </a:prstGeom>
          <a:noFill/>
          <a:ln w="12700">
            <a:solidFill>
              <a:prstClr val="black"/>
            </a:solidFill>
          </a:ln>
        </p:spPr>
        <p:txBody>
          <a:bodyPr vert="horz" lIns="91440" tIns="45720" rIns="91440" bIns="45720" rtlCol="1" anchor="ctr"/>
          <a:lstStyle/>
          <a:p>
            <a:pPr lvl="0"/>
            <a:endParaRPr lang="ar-EG" noProof="0" smtClean="0"/>
          </a:p>
        </p:txBody>
      </p:sp>
      <p:sp>
        <p:nvSpPr>
          <p:cNvPr id="5" name="Notes Placeholder 4"/>
          <p:cNvSpPr>
            <a:spLocks noGrp="1"/>
          </p:cNvSpPr>
          <p:nvPr>
            <p:ph type="body" sz="quarter" idx="3"/>
          </p:nvPr>
        </p:nvSpPr>
        <p:spPr>
          <a:xfrm>
            <a:off x="987425" y="3228975"/>
            <a:ext cx="7899400" cy="3059113"/>
          </a:xfrm>
          <a:prstGeom prst="rect">
            <a:avLst/>
          </a:prstGeom>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Footer Placeholder 5"/>
          <p:cNvSpPr>
            <a:spLocks noGrp="1"/>
          </p:cNvSpPr>
          <p:nvPr>
            <p:ph type="ftr" sz="quarter" idx="4"/>
          </p:nvPr>
        </p:nvSpPr>
        <p:spPr>
          <a:xfrm>
            <a:off x="5594350" y="6456363"/>
            <a:ext cx="4279900" cy="339725"/>
          </a:xfrm>
          <a:prstGeom prst="rect">
            <a:avLst/>
          </a:prstGeom>
        </p:spPr>
        <p:txBody>
          <a:bodyPr vert="horz" lIns="91440" tIns="45720" rIns="91440" bIns="45720" rtlCol="1" anchor="b"/>
          <a:lstStyle>
            <a:lvl1pPr algn="r">
              <a:defRPr sz="1200" smtClean="0"/>
            </a:lvl1pPr>
          </a:lstStyle>
          <a:p>
            <a:pPr>
              <a:defRPr/>
            </a:pPr>
            <a:endParaRPr lang="ar-EG"/>
          </a:p>
        </p:txBody>
      </p:sp>
      <p:sp>
        <p:nvSpPr>
          <p:cNvPr id="7" name="Slide Number Placeholder 6"/>
          <p:cNvSpPr>
            <a:spLocks noGrp="1"/>
          </p:cNvSpPr>
          <p:nvPr>
            <p:ph type="sldNum" sz="quarter" idx="5"/>
          </p:nvPr>
        </p:nvSpPr>
        <p:spPr>
          <a:xfrm>
            <a:off x="1588" y="6456363"/>
            <a:ext cx="4279900" cy="339725"/>
          </a:xfrm>
          <a:prstGeom prst="rect">
            <a:avLst/>
          </a:prstGeom>
        </p:spPr>
        <p:txBody>
          <a:bodyPr vert="horz" lIns="91440" tIns="45720" rIns="91440" bIns="45720" rtlCol="1" anchor="b"/>
          <a:lstStyle>
            <a:lvl1pPr algn="l">
              <a:defRPr sz="1200" smtClean="0"/>
            </a:lvl1pPr>
          </a:lstStyle>
          <a:p>
            <a:pPr>
              <a:defRPr/>
            </a:pPr>
            <a:fld id="{31C61165-1FD2-4587-A7C4-D6F679372DA3}" type="slidenum">
              <a:rPr lang="ar-EG"/>
              <a:pPr>
                <a:defRPr/>
              </a:pPr>
              <a:t>‹#›</a:t>
            </a:fld>
            <a:endParaRPr lang="ar-EG"/>
          </a:p>
        </p:txBody>
      </p:sp>
    </p:spTree>
  </p:cSld>
  <p:clrMap bg1="lt1" tx1="dk1" bg2="lt2" tx2="dk2" accent1="accent1" accent2="accent2" accent3="accent3" accent4="accent4" accent5="accent5" accent6="accent6" hlink="hlink" folHlink="folHlink"/>
  <p:notesStyle>
    <a:lvl1pPr algn="r" rtl="1" fontAlgn="base">
      <a:spcBef>
        <a:spcPct val="30000"/>
      </a:spcBef>
      <a:spcAft>
        <a:spcPct val="0"/>
      </a:spcAft>
      <a:defRPr sz="1200" kern="1200">
        <a:solidFill>
          <a:schemeClr val="tx1"/>
        </a:solidFill>
        <a:latin typeface="+mn-lt"/>
        <a:ea typeface="+mn-ea"/>
        <a:cs typeface="+mn-cs"/>
      </a:defRPr>
    </a:lvl1pPr>
    <a:lvl2pPr marL="457200" algn="r" rtl="1" fontAlgn="base">
      <a:spcBef>
        <a:spcPct val="30000"/>
      </a:spcBef>
      <a:spcAft>
        <a:spcPct val="0"/>
      </a:spcAft>
      <a:defRPr sz="1200" kern="1200">
        <a:solidFill>
          <a:schemeClr val="tx1"/>
        </a:solidFill>
        <a:latin typeface="+mn-lt"/>
        <a:ea typeface="+mn-ea"/>
        <a:cs typeface="+mn-cs"/>
      </a:defRPr>
    </a:lvl2pPr>
    <a:lvl3pPr marL="914400" algn="r" rtl="1" fontAlgn="base">
      <a:spcBef>
        <a:spcPct val="30000"/>
      </a:spcBef>
      <a:spcAft>
        <a:spcPct val="0"/>
      </a:spcAft>
      <a:defRPr sz="1200" kern="1200">
        <a:solidFill>
          <a:schemeClr val="tx1"/>
        </a:solidFill>
        <a:latin typeface="+mn-lt"/>
        <a:ea typeface="+mn-ea"/>
        <a:cs typeface="+mn-cs"/>
      </a:defRPr>
    </a:lvl3pPr>
    <a:lvl4pPr marL="1371600" algn="r" rtl="1" fontAlgn="base">
      <a:spcBef>
        <a:spcPct val="30000"/>
      </a:spcBef>
      <a:spcAft>
        <a:spcPct val="0"/>
      </a:spcAft>
      <a:defRPr sz="1200" kern="1200">
        <a:solidFill>
          <a:schemeClr val="tx1"/>
        </a:solidFill>
        <a:latin typeface="+mn-lt"/>
        <a:ea typeface="+mn-ea"/>
        <a:cs typeface="+mn-cs"/>
      </a:defRPr>
    </a:lvl4pPr>
    <a:lvl5pPr marL="1828800" algn="r" rtl="1" fontAlgn="base">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C358F87C-2B8E-46D9-95A6-080C7E7E45E1}" type="slidenum">
              <a:rPr lang="ar-SA" sz="1200"/>
              <a:pPr defTabSz="903288"/>
              <a:t>73</a:t>
            </a:fld>
            <a:endParaRPr lang="en-US" sz="1200"/>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4"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976F6C33-2A15-40A2-8DFD-E6052961CFB5}" type="slidenum">
              <a:rPr lang="ar-SA" sz="1200"/>
              <a:pPr defTabSz="903288"/>
              <a:t>82</a:t>
            </a:fld>
            <a:endParaRPr lang="en-US" sz="1200"/>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1860"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F65DC85C-A9CA-4D1F-86E9-0E275B392CDB}" type="slidenum">
              <a:rPr lang="ar-SA" sz="1200"/>
              <a:pPr defTabSz="903288"/>
              <a:t>83</a:t>
            </a:fld>
            <a:endParaRPr lang="en-US" sz="1200"/>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884"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50B1929A-D4A4-4EE8-9861-8F00947F0ADC}" type="slidenum">
              <a:rPr lang="ar-SA" sz="1200"/>
              <a:pPr defTabSz="903288"/>
              <a:t>84</a:t>
            </a:fld>
            <a:endParaRPr lang="en-US" sz="1200"/>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8"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6EA2F740-5C04-4508-9755-DC8281BAAA16}" type="slidenum">
              <a:rPr lang="ar-SA" sz="1200"/>
              <a:pPr defTabSz="903288"/>
              <a:t>85</a:t>
            </a:fld>
            <a:endParaRPr lang="en-US" sz="1200"/>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4932"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345ED374-CBDB-4B92-8B1A-73D15279ABD6}" type="slidenum">
              <a:rPr lang="ar-SA" sz="1200"/>
              <a:pPr defTabSz="903288"/>
              <a:t>86</a:t>
            </a:fld>
            <a:endParaRPr lang="en-US" sz="1200"/>
          </a:p>
        </p:txBody>
      </p:sp>
      <p:sp>
        <p:nvSpPr>
          <p:cNvPr id="1259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5956"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7703D92D-85BA-446F-94DE-D8C892CBAFA0}" type="slidenum">
              <a:rPr lang="ar-SA" sz="1200"/>
              <a:pPr defTabSz="903288"/>
              <a:t>87</a:t>
            </a:fld>
            <a:endParaRPr lang="en-US" sz="1200"/>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80"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9C49DDCB-6A3E-4B34-8EE4-08A5B3F7C9D4}" type="slidenum">
              <a:rPr lang="ar-SA" sz="1200"/>
              <a:pPr defTabSz="903288"/>
              <a:t>88</a:t>
            </a:fld>
            <a:endParaRPr lang="en-US" sz="1200"/>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8004"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D0B8BB85-00AA-46DD-A1E6-FCDDD76E49C8}" type="slidenum">
              <a:rPr lang="ar-SA" sz="1200"/>
              <a:pPr defTabSz="903288"/>
              <a:t>89</a:t>
            </a:fld>
            <a:endParaRPr lang="en-US" sz="1200"/>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9028"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B8A7FE01-2BEF-4BC2-A75B-E725CAF99CED}" type="slidenum">
              <a:rPr lang="ar-SA" sz="1200"/>
              <a:pPr defTabSz="903288"/>
              <a:t>90</a:t>
            </a:fld>
            <a:endParaRPr lang="en-US" sz="1200"/>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0052"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634871AF-3CAD-46BB-ADB5-C6C41625B80A}" type="slidenum">
              <a:rPr lang="ar-SA" sz="1200"/>
              <a:pPr defTabSz="903288"/>
              <a:t>91</a:t>
            </a:fld>
            <a:endParaRPr lang="en-US" sz="1200"/>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6"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1466D436-F269-4D6D-856B-DA433FC033FF}" type="slidenum">
              <a:rPr lang="ar-SA" sz="1200"/>
              <a:pPr defTabSz="903288"/>
              <a:t>74</a:t>
            </a:fld>
            <a:endParaRPr lang="en-US" sz="1200"/>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8"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87B0BDE2-A98C-4AAF-AB07-7B6FDFAAEF92}" type="slidenum">
              <a:rPr lang="ar-SA" sz="1200"/>
              <a:pPr defTabSz="903288"/>
              <a:t>92</a:t>
            </a:fld>
            <a:endParaRPr lang="en-US" sz="1200"/>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2100"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89FCE44-F8A7-4E98-B5F1-19458C9F0178}" type="slidenum">
              <a:rPr lang="ar-SA">
                <a:latin typeface="Arial" pitchFamily="34" charset="0"/>
              </a:rPr>
              <a:pPr/>
              <a:t>93</a:t>
            </a:fld>
            <a:endParaRPr lang="en-US">
              <a:latin typeface="Arial" pitchFamily="34" charset="0"/>
            </a:endParaRPr>
          </a:p>
        </p:txBody>
      </p:sp>
      <p:sp>
        <p:nvSpPr>
          <p:cNvPr id="1331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3124"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43A2BF42-53E5-4511-A7E9-073DEA5F0F89}" type="slidenum">
              <a:rPr lang="ar-SA" sz="1200"/>
              <a:pPr defTabSz="903288"/>
              <a:t>94</a:t>
            </a:fld>
            <a:endParaRPr lang="en-US" sz="1200"/>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4148"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7ED8764F-BE08-45B5-B1A2-D4C76C4A66BC}" type="slidenum">
              <a:rPr lang="ar-SA" sz="1200"/>
              <a:pPr defTabSz="903288"/>
              <a:t>95</a:t>
            </a:fld>
            <a:endParaRPr lang="en-US" sz="1200"/>
          </a:p>
        </p:txBody>
      </p:sp>
      <p:sp>
        <p:nvSpPr>
          <p:cNvPr id="1351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5172"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9CB2902B-7AE8-4ACF-95F8-A0DA03635C1F}" type="slidenum">
              <a:rPr lang="ar-SA" sz="1200"/>
              <a:pPr defTabSz="903288"/>
              <a:t>96</a:t>
            </a:fld>
            <a:endParaRPr lang="en-US" sz="1200"/>
          </a:p>
        </p:txBody>
      </p:sp>
      <p:sp>
        <p:nvSpPr>
          <p:cNvPr id="1361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6196"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A1FB19C7-664C-4B81-8111-7EB0419F62EF}" type="slidenum">
              <a:rPr lang="ar-SA" sz="1200"/>
              <a:pPr defTabSz="903288"/>
              <a:t>97</a:t>
            </a:fld>
            <a:endParaRPr lang="en-US" sz="1200"/>
          </a:p>
        </p:txBody>
      </p:sp>
      <p:sp>
        <p:nvSpPr>
          <p:cNvPr id="1372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7220"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18EDEE50-EFAE-4171-B69C-5A3AD121CF03}" type="slidenum">
              <a:rPr lang="ar-SA" sz="1200"/>
              <a:pPr defTabSz="903288"/>
              <a:t>98</a:t>
            </a:fld>
            <a:endParaRPr lang="en-US" sz="1200"/>
          </a:p>
        </p:txBody>
      </p:sp>
      <p:sp>
        <p:nvSpPr>
          <p:cNvPr id="1382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8244"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80C18631-CB2C-45A6-A976-EC026DF10468}" type="slidenum">
              <a:rPr lang="ar-SA" sz="1200"/>
              <a:pPr defTabSz="903288"/>
              <a:t>99</a:t>
            </a:fld>
            <a:endParaRPr lang="en-US" sz="1200"/>
          </a:p>
        </p:txBody>
      </p:sp>
      <p:sp>
        <p:nvSpPr>
          <p:cNvPr id="1392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9268"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C19B189C-4242-4318-82D1-C604DFFA7B98}" type="slidenum">
              <a:rPr lang="ar-SA" sz="1200"/>
              <a:pPr defTabSz="903288"/>
              <a:t>100</a:t>
            </a:fld>
            <a:endParaRPr lang="en-US" sz="1200"/>
          </a:p>
        </p:txBody>
      </p:sp>
      <p:sp>
        <p:nvSpPr>
          <p:cNvPr id="1402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0292"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CA2F2168-05EC-4ABD-B683-45C17773F07A}" type="slidenum">
              <a:rPr lang="ar-SA" sz="1200"/>
              <a:pPr defTabSz="903288"/>
              <a:t>101</a:t>
            </a:fld>
            <a:endParaRPr lang="en-US" sz="1200"/>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1316"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DEF9E0B1-6804-4346-85AC-A87B7E86AC9C}" type="slidenum">
              <a:rPr lang="ar-SA" sz="1200"/>
              <a:pPr defTabSz="903288"/>
              <a:t>75</a:t>
            </a:fld>
            <a:endParaRPr lang="en-US" sz="1200"/>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4692"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0878C6E6-2144-4960-8E2C-5F47E21A7D04}" type="slidenum">
              <a:rPr lang="ar-SA" sz="1200"/>
              <a:pPr defTabSz="903288"/>
              <a:t>102</a:t>
            </a:fld>
            <a:endParaRPr lang="en-US" sz="1200"/>
          </a:p>
        </p:txBody>
      </p:sp>
      <p:sp>
        <p:nvSpPr>
          <p:cNvPr id="1423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2340"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623778D8-BBF2-4EF4-9D66-761BD5C4032F}" type="slidenum">
              <a:rPr lang="ar-SA" sz="1200"/>
              <a:pPr defTabSz="903288"/>
              <a:t>103</a:t>
            </a:fld>
            <a:endParaRPr lang="en-US" sz="1200"/>
          </a:p>
        </p:txBody>
      </p:sp>
      <p:sp>
        <p:nvSpPr>
          <p:cNvPr id="1433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3364"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C73F4AC6-768B-4FD5-912D-7BA554EA4C04}" type="slidenum">
              <a:rPr lang="ar-SA" sz="1200"/>
              <a:pPr defTabSz="903288"/>
              <a:t>104</a:t>
            </a:fld>
            <a:endParaRPr lang="en-US" sz="1200"/>
          </a:p>
        </p:txBody>
      </p:sp>
      <p:sp>
        <p:nvSpPr>
          <p:cNvPr id="1443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4388"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9450AE39-4BE6-41BD-B664-7B12C0FBFB8B}" type="slidenum">
              <a:rPr lang="ar-SA" sz="1200"/>
              <a:pPr defTabSz="903288"/>
              <a:t>105</a:t>
            </a:fld>
            <a:endParaRPr lang="en-US" sz="1200"/>
          </a:p>
        </p:txBody>
      </p:sp>
      <p:sp>
        <p:nvSpPr>
          <p:cNvPr id="145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5412"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EEE47443-5C94-4877-9C74-81C41BAD74C1}" type="slidenum">
              <a:rPr lang="ar-SA" sz="1200"/>
              <a:pPr defTabSz="903288"/>
              <a:t>76</a:t>
            </a:fld>
            <a:endParaRPr lang="en-US" sz="1200"/>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FD04E64F-EBF1-4861-A57B-FC95E1CB2C14}" type="slidenum">
              <a:rPr lang="ar-SA" sz="1200"/>
              <a:pPr defTabSz="903288"/>
              <a:t>77</a:t>
            </a:fld>
            <a:endParaRPr lang="en-US" sz="1200"/>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6740"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C0E4D073-8D66-4725-83C5-244BBCE4C4D3}" type="slidenum">
              <a:rPr lang="ar-SA" sz="1200"/>
              <a:pPr defTabSz="903288"/>
              <a:t>78</a:t>
            </a:fld>
            <a:endParaRPr lang="en-US" sz="1200"/>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2B18B10E-D425-4268-8B64-F9912FA727CF}" type="slidenum">
              <a:rPr lang="ar-SA" sz="1200"/>
              <a:pPr defTabSz="903288"/>
              <a:t>79</a:t>
            </a:fld>
            <a:endParaRPr lang="en-US" sz="1200"/>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EEAA5341-F94F-442A-B806-CCD35132E4C9}" type="slidenum">
              <a:rPr lang="ar-SA" sz="1200"/>
              <a:pPr defTabSz="903288"/>
              <a:t>80</a:t>
            </a:fld>
            <a:endParaRPr lang="en-US" sz="120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txBox="1">
            <a:spLocks noGrp="1" noChangeArrowheads="1"/>
          </p:cNvSpPr>
          <p:nvPr/>
        </p:nvSpPr>
        <p:spPr bwMode="auto">
          <a:xfrm>
            <a:off x="1588" y="6456363"/>
            <a:ext cx="4281487" cy="339725"/>
          </a:xfrm>
          <a:prstGeom prst="rect">
            <a:avLst/>
          </a:prstGeom>
          <a:noFill/>
          <a:ln w="9525">
            <a:noFill/>
            <a:miter lim="800000"/>
            <a:headEnd/>
            <a:tailEnd/>
          </a:ln>
        </p:spPr>
        <p:txBody>
          <a:bodyPr lIns="90352" tIns="45176" rIns="90352" bIns="45176" anchor="b"/>
          <a:lstStyle/>
          <a:p>
            <a:pPr defTabSz="903288"/>
            <a:fld id="{1479D09F-6DE1-4924-B7A4-9B220F364BB9}" type="slidenum">
              <a:rPr lang="ar-SA" sz="1200"/>
              <a:pPr defTabSz="903288"/>
              <a:t>81</a:t>
            </a:fld>
            <a:endParaRPr lang="en-US" sz="1200"/>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0836" name="Rectangle 3"/>
          <p:cNvSpPr>
            <a:spLocks noGrp="1" noChangeArrowheads="1"/>
          </p:cNvSpPr>
          <p:nvPr>
            <p:ph type="body" idx="1"/>
          </p:nvPr>
        </p:nvSpPr>
        <p:spPr bwMode="auto">
          <a:noFill/>
        </p:spPr>
        <p:txBody>
          <a:bodyPr/>
          <a:lstStyle/>
          <a:p>
            <a:pPr>
              <a:spcBef>
                <a:spcPct val="0"/>
              </a:spcBef>
            </a:pPr>
            <a:endParaRPr lang="ar-EG"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C14CB5-FF85-443D-A208-C46B078DAC25}" type="slidenum">
              <a:rPr lang="ar-SA"/>
              <a:pPr>
                <a:defRPr/>
              </a:pPr>
              <a:t>‹#›</a:t>
            </a:fld>
            <a:endParaRPr lang="en-US"/>
          </a:p>
        </p:txBody>
      </p:sp>
    </p:spTree>
  </p:cSld>
  <p:clrMapOvr>
    <a:masterClrMapping/>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2829B4-8ED6-4A82-8C44-E63DFF5AE2DF}" type="slidenum">
              <a:rPr lang="ar-SA"/>
              <a:pPr>
                <a:defRPr/>
              </a:pPr>
              <a:t>‹#›</a:t>
            </a:fld>
            <a:endParaRPr lang="en-US"/>
          </a:p>
        </p:txBody>
      </p:sp>
    </p:spTree>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85A9BE-A76F-4950-851E-1B93EAF03897}" type="slidenum">
              <a:rPr lang="ar-SA"/>
              <a:pPr>
                <a:defRPr/>
              </a:pPr>
              <a:t>‹#›</a:t>
            </a:fld>
            <a:endParaRPr lang="en-US"/>
          </a:p>
        </p:txBody>
      </p:sp>
    </p:spTree>
  </p:cSld>
  <p:clrMapOvr>
    <a:masterClrMapping/>
  </p:clrMapOvr>
  <p:transition spd="med">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5B19E93-7E92-405C-96A5-011403DE9CDB}" type="slidenum">
              <a:rPr lang="ar-SA"/>
              <a:pPr>
                <a:defRPr/>
              </a:pPr>
              <a:t>‹#›</a:t>
            </a:fld>
            <a:endParaRPr lang="en-US"/>
          </a:p>
        </p:txBody>
      </p:sp>
    </p:spTree>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BD06B2-6FDB-4FAB-A48F-E18BF7D77AC0}" type="slidenum">
              <a:rPr lang="ar-SA"/>
              <a:pPr>
                <a:defRPr/>
              </a:pPr>
              <a:t>‹#›</a:t>
            </a:fld>
            <a:endParaRPr lang="en-US"/>
          </a:p>
        </p:txBody>
      </p:sp>
    </p:spTree>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1229F5-1516-4B66-8A82-DC056D15A2F0}" type="slidenum">
              <a:rPr lang="ar-SA"/>
              <a:pPr>
                <a:defRPr/>
              </a:pPr>
              <a:t>‹#›</a:t>
            </a:fld>
            <a:endParaRPr lang="en-US"/>
          </a:p>
        </p:txBody>
      </p:sp>
    </p:spTree>
  </p:cSld>
  <p:clrMapOvr>
    <a:masterClrMapping/>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9DD6C0-DCD9-43F4-81A3-314F91362338}" type="slidenum">
              <a:rPr lang="ar-SA"/>
              <a:pPr>
                <a:defRPr/>
              </a:pPr>
              <a:t>‹#›</a:t>
            </a:fld>
            <a:endParaRPr lang="en-US"/>
          </a:p>
        </p:txBody>
      </p:sp>
    </p:spTree>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D11A3B7-BCB9-487C-9634-63A2A8FD382E}" type="slidenum">
              <a:rPr lang="ar-SA"/>
              <a:pPr>
                <a:defRPr/>
              </a:pPr>
              <a:t>‹#›</a:t>
            </a:fld>
            <a:endParaRPr lang="en-US"/>
          </a:p>
        </p:txBody>
      </p:sp>
    </p:spTree>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49E721D-D19E-48EE-991E-F6BD5219FE3E}" type="slidenum">
              <a:rPr lang="ar-SA"/>
              <a:pPr>
                <a:defRPr/>
              </a:pPr>
              <a:t>‹#›</a:t>
            </a:fld>
            <a:endParaRPr lang="en-US"/>
          </a:p>
        </p:txBody>
      </p:sp>
    </p:spTree>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A70F7FE-0E61-4D00-822D-93627AC5B427}" type="slidenum">
              <a:rPr lang="ar-SA"/>
              <a:pPr>
                <a:defRPr/>
              </a:pPr>
              <a:t>‹#›</a:t>
            </a:fld>
            <a:endParaRPr lang="en-US"/>
          </a:p>
        </p:txBody>
      </p:sp>
    </p:spTree>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BF6E98-EA03-4DC7-A19F-BAB4C63CAD99}" type="slidenum">
              <a:rPr lang="ar-SA"/>
              <a:pPr>
                <a:defRPr/>
              </a:pPr>
              <a:t>‹#›</a:t>
            </a:fld>
            <a:endParaRPr lang="en-US"/>
          </a:p>
        </p:txBody>
      </p:sp>
    </p:spTree>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039F36-5480-4676-A731-389332A7244B}" type="slidenum">
              <a:rPr lang="ar-SA"/>
              <a:pPr>
                <a:defRPr/>
              </a:pPr>
              <a:t>‹#›</a:t>
            </a:fld>
            <a:endParaRPr lang="en-US"/>
          </a:p>
        </p:txBody>
      </p:sp>
    </p:spTree>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ar-SA" smtClean="0"/>
              <a:t>انقر لتحرير نمط العنوان الرئيسي</a:t>
            </a:r>
            <a:endParaRPr lang="en-US"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ar-SA" smtClean="0"/>
              <a:t>انقر لتحرير أنماط النص الرئيسي</a:t>
            </a:r>
            <a:endParaRPr lang="en-US" smtClean="0"/>
          </a:p>
          <a:p>
            <a:pPr lvl="1"/>
            <a:r>
              <a:rPr lang="ar-SA" smtClean="0"/>
              <a:t>المستوى الثاني</a:t>
            </a:r>
            <a:endParaRPr lang="en-US" smtClean="0"/>
          </a:p>
          <a:p>
            <a:pPr lvl="2"/>
            <a:r>
              <a:rPr lang="ar-SA" smtClean="0"/>
              <a:t>المستوى الثالث</a:t>
            </a:r>
            <a:endParaRPr lang="en-US" smtClean="0"/>
          </a:p>
          <a:p>
            <a:pPr lvl="3"/>
            <a:r>
              <a:rPr lang="ar-SA" smtClean="0"/>
              <a:t>المستوى الرابع</a:t>
            </a:r>
            <a:endParaRPr lang="en-US" smtClean="0"/>
          </a:p>
          <a:p>
            <a:pPr lvl="4"/>
            <a:r>
              <a:rPr lang="ar-SA" smtClean="0"/>
              <a:t>المستوى الخامس</a:t>
            </a:r>
            <a:endParaRPr lang="en-US" smtClean="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cs typeface="Times New Roman" pitchFamily="18" charset="0"/>
              </a:defRPr>
            </a:lvl1pPr>
          </a:lstStyle>
          <a:p>
            <a:pPr>
              <a:defRPr/>
            </a:pPr>
            <a:fld id="{1A1376B5-76E5-4E7E-8FA2-37D76094A1BD}" type="slidenum">
              <a:rPr lang="ar-SA"/>
              <a:pPr>
                <a:defRPr/>
              </a:pPr>
              <a:t>‹#›</a:t>
            </a:fld>
            <a:endParaRPr lang="en-US"/>
          </a:p>
        </p:txBody>
      </p:sp>
      <p:pic>
        <p:nvPicPr>
          <p:cNvPr id="1031" name="Picture 7" descr="ani-slide"/>
          <p:cNvPicPr>
            <a:picLocks noChangeAspect="1" noChangeArrowheads="1" noCrop="1"/>
          </p:cNvPicPr>
          <p:nvPr/>
        </p:nvPicPr>
        <p:blipFill>
          <a:blip r:embed="rId14" cstate="print"/>
          <a:srcRect/>
          <a:stretch>
            <a:fillRect/>
          </a:stretch>
        </p:blipFill>
        <p:spPr bwMode="auto">
          <a:xfrm>
            <a:off x="152400" y="247650"/>
            <a:ext cx="8991600" cy="904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random/>
  </p:transition>
  <p:txStyles>
    <p:titleStyle>
      <a:lvl1pPr algn="ctr" rtl="0" eaLnBrk="0" fontAlgn="base" hangingPunct="0">
        <a:spcBef>
          <a:spcPct val="0"/>
        </a:spcBef>
        <a:spcAft>
          <a:spcPct val="0"/>
        </a:spcAft>
        <a:defRPr sz="4000">
          <a:solidFill>
            <a:schemeClr val="bg1"/>
          </a:solidFill>
          <a:latin typeface="+mj-lt"/>
          <a:ea typeface="+mj-ea"/>
          <a:cs typeface="+mj-cs"/>
        </a:defRPr>
      </a:lvl1pPr>
      <a:lvl2pPr algn="ctr" rtl="0" eaLnBrk="0" fontAlgn="base" hangingPunct="0">
        <a:spcBef>
          <a:spcPct val="0"/>
        </a:spcBef>
        <a:spcAft>
          <a:spcPct val="0"/>
        </a:spcAft>
        <a:defRPr sz="4000">
          <a:solidFill>
            <a:schemeClr val="bg1"/>
          </a:solidFill>
          <a:latin typeface="Swis721 Ex BT" pitchFamily="34" charset="0"/>
          <a:cs typeface="Arial" pitchFamily="34" charset="0"/>
        </a:defRPr>
      </a:lvl2pPr>
      <a:lvl3pPr algn="ctr" rtl="0" eaLnBrk="0" fontAlgn="base" hangingPunct="0">
        <a:spcBef>
          <a:spcPct val="0"/>
        </a:spcBef>
        <a:spcAft>
          <a:spcPct val="0"/>
        </a:spcAft>
        <a:defRPr sz="4000">
          <a:solidFill>
            <a:schemeClr val="bg1"/>
          </a:solidFill>
          <a:latin typeface="Swis721 Ex BT" pitchFamily="34" charset="0"/>
          <a:cs typeface="Arial" pitchFamily="34" charset="0"/>
        </a:defRPr>
      </a:lvl3pPr>
      <a:lvl4pPr algn="ctr" rtl="0" eaLnBrk="0" fontAlgn="base" hangingPunct="0">
        <a:spcBef>
          <a:spcPct val="0"/>
        </a:spcBef>
        <a:spcAft>
          <a:spcPct val="0"/>
        </a:spcAft>
        <a:defRPr sz="4000">
          <a:solidFill>
            <a:schemeClr val="bg1"/>
          </a:solidFill>
          <a:latin typeface="Swis721 Ex BT" pitchFamily="34" charset="0"/>
          <a:cs typeface="Arial" pitchFamily="34" charset="0"/>
        </a:defRPr>
      </a:lvl4pPr>
      <a:lvl5pPr algn="ctr" rtl="0" eaLnBrk="0" fontAlgn="base" hangingPunct="0">
        <a:spcBef>
          <a:spcPct val="0"/>
        </a:spcBef>
        <a:spcAft>
          <a:spcPct val="0"/>
        </a:spcAft>
        <a:defRPr sz="4000">
          <a:solidFill>
            <a:schemeClr val="bg1"/>
          </a:solidFill>
          <a:latin typeface="Swis721 Ex BT" pitchFamily="34" charset="0"/>
          <a:cs typeface="Arial" pitchFamily="34" charset="0"/>
        </a:defRPr>
      </a:lvl5pPr>
      <a:lvl6pPr marL="457200" algn="ctr" rtl="0" fontAlgn="base">
        <a:spcBef>
          <a:spcPct val="0"/>
        </a:spcBef>
        <a:spcAft>
          <a:spcPct val="0"/>
        </a:spcAft>
        <a:defRPr sz="4000">
          <a:solidFill>
            <a:schemeClr val="bg1"/>
          </a:solidFill>
          <a:latin typeface="Swis721 Ex BT" pitchFamily="34" charset="0"/>
          <a:cs typeface="Arial" pitchFamily="34" charset="0"/>
        </a:defRPr>
      </a:lvl6pPr>
      <a:lvl7pPr marL="914400" algn="ctr" rtl="0" fontAlgn="base">
        <a:spcBef>
          <a:spcPct val="0"/>
        </a:spcBef>
        <a:spcAft>
          <a:spcPct val="0"/>
        </a:spcAft>
        <a:defRPr sz="4000">
          <a:solidFill>
            <a:schemeClr val="bg1"/>
          </a:solidFill>
          <a:latin typeface="Swis721 Ex BT" pitchFamily="34" charset="0"/>
          <a:cs typeface="Arial" pitchFamily="34" charset="0"/>
        </a:defRPr>
      </a:lvl7pPr>
      <a:lvl8pPr marL="1371600" algn="ctr" rtl="0" fontAlgn="base">
        <a:spcBef>
          <a:spcPct val="0"/>
        </a:spcBef>
        <a:spcAft>
          <a:spcPct val="0"/>
        </a:spcAft>
        <a:defRPr sz="4000">
          <a:solidFill>
            <a:schemeClr val="bg1"/>
          </a:solidFill>
          <a:latin typeface="Swis721 Ex BT" pitchFamily="34" charset="0"/>
          <a:cs typeface="Arial" pitchFamily="34" charset="0"/>
        </a:defRPr>
      </a:lvl8pPr>
      <a:lvl9pPr marL="1828800" algn="ctr" rtl="0" fontAlgn="base">
        <a:spcBef>
          <a:spcPct val="0"/>
        </a:spcBef>
        <a:spcAft>
          <a:spcPct val="0"/>
        </a:spcAft>
        <a:defRPr sz="4000">
          <a:solidFill>
            <a:schemeClr val="bg1"/>
          </a:solidFill>
          <a:latin typeface="Swis721 Ex BT" pitchFamily="34" charset="0"/>
          <a:cs typeface="Arial" pitchFamily="34" charset="0"/>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cs typeface="+mn-cs"/>
        </a:defRPr>
      </a:lvl2pPr>
      <a:lvl3pPr marL="1143000" indent="-228600" algn="l" rtl="0" eaLnBrk="0" fontAlgn="base" hangingPunct="0">
        <a:spcBef>
          <a:spcPct val="20000"/>
        </a:spcBef>
        <a:spcAft>
          <a:spcPct val="0"/>
        </a:spcAft>
        <a:buChar char="•"/>
        <a:defRPr sz="2000">
          <a:solidFill>
            <a:schemeClr val="bg1"/>
          </a:solidFill>
          <a:latin typeface="+mn-lt"/>
          <a:cs typeface="+mn-cs"/>
        </a:defRPr>
      </a:lvl3pPr>
      <a:lvl4pPr marL="1600200" indent="-228600" algn="l" rtl="0" eaLnBrk="0" fontAlgn="base" hangingPunct="0">
        <a:spcBef>
          <a:spcPct val="20000"/>
        </a:spcBef>
        <a:spcAft>
          <a:spcPct val="0"/>
        </a:spcAft>
        <a:buChar char="–"/>
        <a:defRPr sz="2000">
          <a:solidFill>
            <a:schemeClr val="bg1"/>
          </a:solidFill>
          <a:latin typeface="+mn-lt"/>
          <a:cs typeface="+mn-cs"/>
        </a:defRPr>
      </a:lvl4pPr>
      <a:lvl5pPr marL="2057400" indent="-228600" algn="l" rtl="0" eaLnBrk="0" fontAlgn="base" hangingPunct="0">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a:solidFill>
            <a:schemeClr val="bg1"/>
          </a:solidFill>
          <a:latin typeface="+mn-lt"/>
          <a:cs typeface="+mn-cs"/>
        </a:defRPr>
      </a:lvl6pPr>
      <a:lvl7pPr marL="2971800" indent="-228600" algn="l" rtl="0" fontAlgn="base">
        <a:spcBef>
          <a:spcPct val="20000"/>
        </a:spcBef>
        <a:spcAft>
          <a:spcPct val="0"/>
        </a:spcAft>
        <a:buChar char="»"/>
        <a:defRPr>
          <a:solidFill>
            <a:schemeClr val="bg1"/>
          </a:solidFill>
          <a:latin typeface="+mn-lt"/>
          <a:cs typeface="+mn-cs"/>
        </a:defRPr>
      </a:lvl7pPr>
      <a:lvl8pPr marL="3429000" indent="-228600" algn="l" rtl="0" fontAlgn="base">
        <a:spcBef>
          <a:spcPct val="20000"/>
        </a:spcBef>
        <a:spcAft>
          <a:spcPct val="0"/>
        </a:spcAft>
        <a:buChar char="»"/>
        <a:defRPr>
          <a:solidFill>
            <a:schemeClr val="bg1"/>
          </a:solidFill>
          <a:latin typeface="+mn-lt"/>
          <a:cs typeface="+mn-cs"/>
        </a:defRPr>
      </a:lvl8pPr>
      <a:lvl9pPr marL="3886200" indent="-228600" algn="l" rtl="0" fontAlgn="base">
        <a:spcBef>
          <a:spcPct val="20000"/>
        </a:spcBef>
        <a:spcAft>
          <a:spcPct val="0"/>
        </a:spcAft>
        <a:buChar char="»"/>
        <a:defRPr>
          <a:solidFill>
            <a:schemeClr val="bg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9.wmf"/></Relationships>
</file>

<file path=ppt/slides/_rels/slide10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 Id="rId4" Type="http://schemas.openxmlformats.org/officeDocument/2006/relationships/image" Target="../media/image65.jpeg"/></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4.wmf"/><Relationship Id="rId5" Type="http://schemas.openxmlformats.org/officeDocument/2006/relationships/image" Target="../media/image83.wmf"/><Relationship Id="rId4" Type="http://schemas.openxmlformats.org/officeDocument/2006/relationships/image" Target="../media/image82.wmf"/></Relationships>
</file>

<file path=ppt/slides/_rels/slide9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ChangeArrowheads="1"/>
          </p:cNvSpPr>
          <p:nvPr/>
        </p:nvSpPr>
        <p:spPr bwMode="auto">
          <a:xfrm flipV="1">
            <a:off x="395288" y="765175"/>
            <a:ext cx="8351837" cy="36513"/>
          </a:xfrm>
          <a:prstGeom prst="rect">
            <a:avLst/>
          </a:prstGeom>
          <a:gradFill rotWithShape="1">
            <a:gsLst>
              <a:gs pos="0">
                <a:schemeClr val="bg1"/>
              </a:gs>
              <a:gs pos="100000">
                <a:schemeClr val="bg1">
                  <a:gamma/>
                  <a:shade val="46275"/>
                  <a:invGamma/>
                </a:schemeClr>
              </a:gs>
            </a:gsLst>
            <a:lin ang="5400000" scaled="1"/>
          </a:gradFill>
          <a:ln w="9525">
            <a:noFill/>
            <a:miter lim="800000"/>
            <a:headEnd/>
            <a:tailEnd/>
          </a:ln>
          <a:effectLst/>
        </p:spPr>
        <p:txBody>
          <a:bodyPr wrap="none" anchor="ctr"/>
          <a:lstStyle/>
          <a:p>
            <a:pPr>
              <a:defRPr/>
            </a:pPr>
            <a:endParaRPr lang="ar-EG">
              <a:cs typeface="+mn-cs"/>
            </a:endParaRPr>
          </a:p>
        </p:txBody>
      </p:sp>
      <p:sp>
        <p:nvSpPr>
          <p:cNvPr id="42227" name="Rectangle 243"/>
          <p:cNvSpPr>
            <a:spLocks noChangeArrowheads="1"/>
          </p:cNvSpPr>
          <p:nvPr/>
        </p:nvSpPr>
        <p:spPr bwMode="auto">
          <a:xfrm>
            <a:off x="685800" y="2530475"/>
            <a:ext cx="7772400" cy="1470025"/>
          </a:xfrm>
          <a:prstGeom prst="rect">
            <a:avLst/>
          </a:prstGeom>
          <a:noFill/>
          <a:ln w="9525">
            <a:noFill/>
            <a:miter lim="800000"/>
            <a:headEnd/>
            <a:tailEnd/>
          </a:ln>
        </p:spPr>
        <p:txBody>
          <a:bodyPr anchor="ctr"/>
          <a:lstStyle/>
          <a:p>
            <a:pPr algn="ctr"/>
            <a:r>
              <a:rPr lang="en-US" sz="3200">
                <a:solidFill>
                  <a:srgbClr val="FF3300"/>
                </a:solidFill>
                <a:latin typeface="Impact" pitchFamily="34" charset="0"/>
              </a:rPr>
              <a:t>LOGICAL DIAGNOSIS</a:t>
            </a:r>
            <a:br>
              <a:rPr lang="en-US" sz="3200">
                <a:solidFill>
                  <a:srgbClr val="FF3300"/>
                </a:solidFill>
                <a:latin typeface="Impact" pitchFamily="34" charset="0"/>
              </a:rPr>
            </a:br>
            <a:r>
              <a:rPr lang="en-US" sz="3200">
                <a:solidFill>
                  <a:srgbClr val="FF3300"/>
                </a:solidFill>
                <a:latin typeface="Impact" pitchFamily="34" charset="0"/>
              </a:rPr>
              <a:t>OF</a:t>
            </a:r>
            <a:br>
              <a:rPr lang="en-US" sz="3200">
                <a:solidFill>
                  <a:srgbClr val="FF3300"/>
                </a:solidFill>
                <a:latin typeface="Impact" pitchFamily="34" charset="0"/>
              </a:rPr>
            </a:br>
            <a:r>
              <a:rPr lang="en-US" sz="3200">
                <a:solidFill>
                  <a:srgbClr val="FF3300"/>
                </a:solidFill>
                <a:latin typeface="Impact" pitchFamily="34" charset="0"/>
              </a:rPr>
              <a:t>CAVITY DEFECTS IN IRON CASTINGS</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2000"/>
                                        <p:tgtEl>
                                          <p:spTgt spid="41987"/>
                                        </p:tgtEl>
                                      </p:cBhvr>
                                    </p:animEffect>
                                  </p:childTnLst>
                                </p:cTn>
                              </p:par>
                            </p:childTnLst>
                          </p:cTn>
                        </p:par>
                        <p:par>
                          <p:cTn id="8" fill="hold">
                            <p:stCondLst>
                              <p:cond delay="20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42227"/>
                                        </p:tgtEl>
                                        <p:attrNameLst>
                                          <p:attrName>style.visibility</p:attrName>
                                        </p:attrNameLst>
                                      </p:cBhvr>
                                      <p:to>
                                        <p:strVal val="visible"/>
                                      </p:to>
                                    </p:set>
                                    <p:animEffect transition="in" filter="fade">
                                      <p:cBhvr>
                                        <p:cTn id="11" dur="2000"/>
                                        <p:tgtEl>
                                          <p:spTgt spid="42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22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2" cstate="print"/>
          <a:srcRect/>
          <a:stretch>
            <a:fillRect/>
          </a:stretch>
        </p:blipFill>
        <p:spPr bwMode="auto">
          <a:xfrm>
            <a:off x="142875" y="642938"/>
            <a:ext cx="4467225" cy="4929187"/>
          </a:xfrm>
          <a:prstGeom prst="rect">
            <a:avLst/>
          </a:prstGeom>
          <a:noFill/>
          <a:ln w="9525">
            <a:noFill/>
            <a:miter lim="800000"/>
            <a:headEnd/>
            <a:tailEnd/>
          </a:ln>
        </p:spPr>
      </p:pic>
      <p:pic>
        <p:nvPicPr>
          <p:cNvPr id="11267" name="Picture 5"/>
          <p:cNvPicPr>
            <a:picLocks noChangeAspect="1" noChangeArrowheads="1"/>
          </p:cNvPicPr>
          <p:nvPr/>
        </p:nvPicPr>
        <p:blipFill>
          <a:blip r:embed="rId3" cstate="print"/>
          <a:srcRect l="1337" t="1489" r="5016" b="23631"/>
          <a:stretch>
            <a:fillRect/>
          </a:stretch>
        </p:blipFill>
        <p:spPr bwMode="auto">
          <a:xfrm>
            <a:off x="4786313" y="714375"/>
            <a:ext cx="4217987" cy="3786188"/>
          </a:xfrm>
          <a:prstGeom prst="rect">
            <a:avLst/>
          </a:prstGeom>
          <a:noFill/>
          <a:ln w="9525">
            <a:noFill/>
            <a:miter lim="800000"/>
            <a:headEnd/>
            <a:tailEnd/>
          </a:ln>
        </p:spPr>
      </p:pic>
      <p:sp>
        <p:nvSpPr>
          <p:cNvPr id="11268" name="Rectangle 4"/>
          <p:cNvSpPr>
            <a:spLocks noChangeArrowheads="1"/>
          </p:cNvSpPr>
          <p:nvPr/>
        </p:nvSpPr>
        <p:spPr bwMode="auto">
          <a:xfrm>
            <a:off x="4929188" y="4929188"/>
            <a:ext cx="4000500" cy="307975"/>
          </a:xfrm>
          <a:prstGeom prst="rect">
            <a:avLst/>
          </a:prstGeom>
          <a:noFill/>
          <a:ln w="9525">
            <a:noFill/>
            <a:miter lim="800000"/>
            <a:headEnd/>
            <a:tailEnd/>
          </a:ln>
        </p:spPr>
        <p:txBody>
          <a:bodyPr anchor="ctr">
            <a:spAutoFit/>
          </a:bodyPr>
          <a:lstStyle/>
          <a:p>
            <a:pPr marL="449263" indent="-449263" algn="just">
              <a:spcBef>
                <a:spcPct val="100000"/>
              </a:spcBef>
              <a:buClr>
                <a:srgbClr val="99FF66"/>
              </a:buClr>
              <a:tabLst>
                <a:tab pos="1074738" algn="l"/>
                <a:tab pos="2060575" algn="l"/>
              </a:tabLst>
            </a:pPr>
            <a:endParaRPr lang="ar-EG" sz="1400">
              <a:solidFill>
                <a:schemeClr val="bg1"/>
              </a:solidFill>
              <a:sym typeface="Symbol" pitchFamily="18" charset="2"/>
            </a:endParaRPr>
          </a:p>
        </p:txBody>
      </p:sp>
      <p:sp>
        <p:nvSpPr>
          <p:cNvPr id="7" name="Text Box 8"/>
          <p:cNvSpPr txBox="1">
            <a:spLocks noChangeArrowheads="1"/>
          </p:cNvSpPr>
          <p:nvPr/>
        </p:nvSpPr>
        <p:spPr bwMode="auto">
          <a:xfrm>
            <a:off x="4786314" y="4572008"/>
            <a:ext cx="4284000" cy="1571636"/>
          </a:xfrm>
          <a:prstGeom prst="rect">
            <a:avLst/>
          </a:prstGeom>
          <a:solidFill>
            <a:schemeClr val="bg1"/>
          </a:solidFill>
          <a:ln w="9525">
            <a:noFill/>
            <a:miter lim="800000"/>
            <a:headEnd/>
            <a:tailEnd/>
          </a:ln>
        </p:spPr>
        <p:txBody>
          <a:bodyPr anchor="ctr"/>
          <a:lstStyle/>
          <a:p>
            <a:pPr algn="just"/>
            <a:endParaRPr lang="en-US" sz="1000" b="1" dirty="0">
              <a:latin typeface="Arial" pitchFamily="34" charset="0"/>
            </a:endParaRPr>
          </a:p>
          <a:p>
            <a:pPr algn="just"/>
            <a:endParaRPr lang="en-US" sz="1000" b="1" dirty="0" smtClean="0">
              <a:latin typeface="Arial" pitchFamily="34" charset="0"/>
            </a:endParaRPr>
          </a:p>
          <a:p>
            <a:pPr algn="just"/>
            <a:endParaRPr lang="en-US" sz="1000" b="1" dirty="0" smtClean="0">
              <a:latin typeface="Arial" pitchFamily="34" charset="0"/>
            </a:endParaRPr>
          </a:p>
          <a:p>
            <a:pPr algn="just"/>
            <a:r>
              <a:rPr lang="en-US" sz="1000" b="1" dirty="0" smtClean="0">
                <a:latin typeface="Arial" pitchFamily="34" charset="0"/>
              </a:rPr>
              <a:t>Micrograph </a:t>
            </a:r>
            <a:r>
              <a:rPr lang="en-US" sz="1000" b="1" dirty="0">
                <a:latin typeface="Arial" pitchFamily="34" charset="0"/>
              </a:rPr>
              <a:t>of a slag zone in an SG iron casting.  Turbulence and oxidizing atmosphere leads to linear shaped inclusions in the surface area</a:t>
            </a:r>
            <a:r>
              <a:rPr lang="en-US" sz="1000" b="1" dirty="0" smtClean="0">
                <a:latin typeface="Arial" pitchFamily="34" charset="0"/>
              </a:rPr>
              <a:t>.</a:t>
            </a:r>
          </a:p>
          <a:p>
            <a:pPr algn="just"/>
            <a:endParaRPr lang="en-US" sz="1000" b="1" dirty="0" smtClean="0">
              <a:latin typeface="Arial" pitchFamily="34" charset="0"/>
            </a:endParaRPr>
          </a:p>
          <a:p>
            <a:pPr algn="just"/>
            <a:r>
              <a:rPr lang="en-US" sz="1000" b="1" dirty="0" smtClean="0">
                <a:latin typeface="Arial" pitchFamily="34" charset="0"/>
              </a:rPr>
              <a:t>Micrograph of a slag inclusion in an SG iron casting.  Strong reaction of slag accompanied by liberation of gases.</a:t>
            </a:r>
          </a:p>
          <a:p>
            <a:pPr algn="just"/>
            <a:endParaRPr lang="en-US" sz="1000" b="1" dirty="0" smtClean="0">
              <a:latin typeface="Arial" pitchFamily="34" charset="0"/>
            </a:endParaRPr>
          </a:p>
          <a:p>
            <a:pPr algn="just"/>
            <a:endParaRPr lang="en-US" sz="1000" b="1" dirty="0" smtClean="0">
              <a:latin typeface="Arial" pitchFamily="34" charset="0"/>
            </a:endParaRPr>
          </a:p>
          <a:p>
            <a:pPr algn="just"/>
            <a:endParaRPr lang="en-US" sz="1000" b="1" dirty="0" smtClean="0">
              <a:latin typeface="Arial" pitchFamily="34" charset="0"/>
            </a:endParaRPr>
          </a:p>
          <a:p>
            <a:pPr algn="just"/>
            <a:endParaRPr lang="en-US" sz="1000" b="1" dirty="0" smtClean="0">
              <a:latin typeface="Arial" pitchFamily="34" charset="0"/>
            </a:endParaRPr>
          </a:p>
          <a:p>
            <a:pPr algn="just"/>
            <a:endParaRPr lang="en-US" sz="1000" b="1" dirty="0" smtClean="0">
              <a:latin typeface="Arial" pitchFamily="34" charset="0"/>
            </a:endParaRPr>
          </a:p>
          <a:p>
            <a:pPr algn="just"/>
            <a:endParaRPr lang="en-US" sz="1000" b="1" dirty="0">
              <a:latin typeface="Arial"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31800" y="527050"/>
            <a:ext cx="8382000" cy="76200"/>
          </a:xfrm>
          <a:prstGeom prst="rect">
            <a:avLst/>
          </a:prstGeom>
          <a:gradFill rotWithShape="1">
            <a:gsLst>
              <a:gs pos="0">
                <a:srgbClr val="445C00"/>
              </a:gs>
              <a:gs pos="50000">
                <a:schemeClr val="folHlink"/>
              </a:gs>
              <a:gs pos="100000">
                <a:srgbClr val="445C00"/>
              </a:gs>
            </a:gsLst>
            <a:lin ang="5400000" scaled="1"/>
          </a:gradFill>
          <a:ln w="9525">
            <a:noFill/>
            <a:miter lim="800000"/>
            <a:headEnd/>
            <a:tailEnd/>
          </a:ln>
        </p:spPr>
        <p:txBody>
          <a:bodyPr wrap="none" anchor="ctr"/>
          <a:lstStyle/>
          <a:p>
            <a:pPr>
              <a:defRPr/>
            </a:pPr>
            <a:endParaRPr lang="en-US">
              <a:latin typeface="Arial" charset="0"/>
              <a:cs typeface="Arial" charset="0"/>
            </a:endParaRPr>
          </a:p>
        </p:txBody>
      </p:sp>
      <p:sp>
        <p:nvSpPr>
          <p:cNvPr id="83971" name="Text Box 3"/>
          <p:cNvSpPr txBox="1">
            <a:spLocks noChangeArrowheads="1"/>
          </p:cNvSpPr>
          <p:nvPr/>
        </p:nvSpPr>
        <p:spPr bwMode="auto">
          <a:xfrm>
            <a:off x="5634038" y="5646738"/>
            <a:ext cx="2936875" cy="639762"/>
          </a:xfrm>
          <a:prstGeom prst="rect">
            <a:avLst/>
          </a:prstGeom>
          <a:noFill/>
          <a:ln w="9525">
            <a:noFill/>
            <a:miter lim="800000"/>
            <a:headEnd/>
            <a:tailEnd/>
          </a:ln>
        </p:spPr>
        <p:txBody>
          <a:bodyPr>
            <a:spAutoFit/>
          </a:bodyPr>
          <a:lstStyle/>
          <a:p>
            <a:pPr algn="ctr"/>
            <a:r>
              <a:rPr lang="en-US" sz="1200" b="1">
                <a:solidFill>
                  <a:schemeClr val="bg1"/>
                </a:solidFill>
              </a:rPr>
              <a:t>Microstructure in heavy section castings. (a) Ba-containing inoculant, (b) (Ca,Ce,S,O)-containing inoculant.</a:t>
            </a:r>
          </a:p>
        </p:txBody>
      </p:sp>
      <p:sp>
        <p:nvSpPr>
          <p:cNvPr id="83972" name="Rectangle 9"/>
          <p:cNvSpPr>
            <a:spLocks noChangeArrowheads="1"/>
          </p:cNvSpPr>
          <p:nvPr/>
        </p:nvSpPr>
        <p:spPr bwMode="auto">
          <a:xfrm>
            <a:off x="484188" y="819150"/>
            <a:ext cx="4611687" cy="5626100"/>
          </a:xfrm>
          <a:prstGeom prst="rect">
            <a:avLst/>
          </a:prstGeom>
          <a:noFill/>
          <a:ln w="3175">
            <a:noFill/>
            <a:miter lim="800000"/>
            <a:headEnd/>
            <a:tailEnd/>
          </a:ln>
        </p:spPr>
        <p:txBody>
          <a:bodyPr anchor="ctr">
            <a:spAutoFit/>
          </a:bodyPr>
          <a:lstStyle/>
          <a:p>
            <a:pPr marL="342900" indent="-342900" algn="just">
              <a:spcBef>
                <a:spcPct val="75000"/>
              </a:spcBef>
              <a:buClr>
                <a:schemeClr val="folHlink"/>
              </a:buClr>
              <a:buFont typeface="Wingdings" pitchFamily="2" charset="2"/>
              <a:buChar char="v"/>
            </a:pPr>
            <a:r>
              <a:rPr lang="en-US" sz="1400">
                <a:solidFill>
                  <a:schemeClr val="bg1"/>
                </a:solidFill>
              </a:rPr>
              <a:t>The typical inoculant behavior, represented by the Sr-inoculant, gives fairly uniform nodule sizes and a reduction in nodule count as the section size increases.</a:t>
            </a:r>
          </a:p>
          <a:p>
            <a:pPr marL="342900" indent="-342900" algn="just">
              <a:spcBef>
                <a:spcPct val="75000"/>
              </a:spcBef>
              <a:buClr>
                <a:schemeClr val="folHlink"/>
              </a:buClr>
              <a:buFont typeface="Wingdings" pitchFamily="2" charset="2"/>
              <a:buChar char="v"/>
            </a:pPr>
            <a:r>
              <a:rPr lang="en-US" sz="1400">
                <a:solidFill>
                  <a:schemeClr val="bg1"/>
                </a:solidFill>
              </a:rPr>
              <a:t>With the (Ca,Ce,S,O)-inoculant concept, there is an effect causing a skewed nodule size distribution including numerous smaller nodules that are precipitated very late during solidification. This late graphite expansion effectively counteract shrinkage contraction.</a:t>
            </a:r>
          </a:p>
          <a:p>
            <a:pPr marL="342900" indent="-342900" algn="just">
              <a:spcBef>
                <a:spcPct val="75000"/>
              </a:spcBef>
              <a:buClr>
                <a:schemeClr val="folHlink"/>
              </a:buClr>
              <a:buFont typeface="Wingdings" pitchFamily="2" charset="2"/>
              <a:buChar char="v"/>
            </a:pPr>
            <a:r>
              <a:rPr lang="en-US" sz="1400">
                <a:solidFill>
                  <a:schemeClr val="bg1"/>
                </a:solidFill>
              </a:rPr>
              <a:t>Both the Sr- and Ba-containing inoculants give low nodule counts for heavier sections, around 200-220 per mm</a:t>
            </a:r>
            <a:r>
              <a:rPr lang="en-US" sz="1400" baseline="30000">
                <a:solidFill>
                  <a:schemeClr val="bg1"/>
                </a:solidFill>
              </a:rPr>
              <a:t>2</a:t>
            </a:r>
            <a:r>
              <a:rPr lang="en-US" sz="1400">
                <a:solidFill>
                  <a:schemeClr val="bg1"/>
                </a:solidFill>
              </a:rPr>
              <a:t>, while the (Ca,Ce,S,O)-containing inoculant gives about 350 nodules per mm</a:t>
            </a:r>
            <a:r>
              <a:rPr lang="en-US" sz="1400" baseline="30000">
                <a:solidFill>
                  <a:schemeClr val="bg1"/>
                </a:solidFill>
              </a:rPr>
              <a:t>2</a:t>
            </a:r>
            <a:r>
              <a:rPr lang="en-US" sz="1400">
                <a:solidFill>
                  <a:schemeClr val="bg1"/>
                </a:solidFill>
              </a:rPr>
              <a:t> for the same section.</a:t>
            </a:r>
          </a:p>
          <a:p>
            <a:pPr marL="342900" indent="-342900" algn="just">
              <a:spcBef>
                <a:spcPct val="75000"/>
              </a:spcBef>
              <a:buClr>
                <a:schemeClr val="folHlink"/>
              </a:buClr>
              <a:buFont typeface="Wingdings" pitchFamily="2" charset="2"/>
              <a:buChar char="v"/>
            </a:pPr>
            <a:r>
              <a:rPr lang="en-US" sz="1400">
                <a:solidFill>
                  <a:schemeClr val="bg1"/>
                </a:solidFill>
              </a:rPr>
              <a:t>Since this phenomenon is most evident in heavier sections, it is likely that a second type of late activated nucleation sites mostly show their beneficial effects in slower cooling conditions.</a:t>
            </a:r>
          </a:p>
          <a:p>
            <a:pPr marL="342900" indent="-342900" algn="just">
              <a:spcBef>
                <a:spcPct val="75000"/>
              </a:spcBef>
              <a:buClr>
                <a:schemeClr val="folHlink"/>
              </a:buClr>
              <a:buFont typeface="Wingdings" pitchFamily="2" charset="2"/>
              <a:buChar char="v"/>
            </a:pPr>
            <a:r>
              <a:rPr lang="en-US" sz="1400">
                <a:solidFill>
                  <a:schemeClr val="bg1"/>
                </a:solidFill>
              </a:rPr>
              <a:t>The net outcome appears as a uniform nodule count in different sections, combined with effective shrink control in the heavier and slower cooling sections.</a:t>
            </a:r>
          </a:p>
        </p:txBody>
      </p:sp>
      <p:grpSp>
        <p:nvGrpSpPr>
          <p:cNvPr id="83973" name="Group 13"/>
          <p:cNvGrpSpPr>
            <a:grpSpLocks/>
          </p:cNvGrpSpPr>
          <p:nvPr/>
        </p:nvGrpSpPr>
        <p:grpSpPr bwMode="auto">
          <a:xfrm>
            <a:off x="5635625" y="1000125"/>
            <a:ext cx="2935288" cy="4581525"/>
            <a:chOff x="3486" y="576"/>
            <a:chExt cx="1849" cy="2886"/>
          </a:xfrm>
        </p:grpSpPr>
        <p:pic>
          <p:nvPicPr>
            <p:cNvPr id="83974" name="Picture 9"/>
            <p:cNvPicPr>
              <a:picLocks noChangeAspect="1" noChangeArrowheads="1"/>
            </p:cNvPicPr>
            <p:nvPr/>
          </p:nvPicPr>
          <p:blipFill>
            <a:blip r:embed="rId3" cstate="print"/>
            <a:srcRect/>
            <a:stretch>
              <a:fillRect/>
            </a:stretch>
          </p:blipFill>
          <p:spPr bwMode="auto">
            <a:xfrm>
              <a:off x="3490" y="576"/>
              <a:ext cx="1845" cy="1397"/>
            </a:xfrm>
            <a:prstGeom prst="rect">
              <a:avLst/>
            </a:prstGeom>
            <a:noFill/>
            <a:ln w="9525">
              <a:noFill/>
              <a:miter lim="800000"/>
              <a:headEnd/>
              <a:tailEnd/>
            </a:ln>
          </p:spPr>
        </p:pic>
        <p:pic>
          <p:nvPicPr>
            <p:cNvPr id="83975" name="Picture 10"/>
            <p:cNvPicPr>
              <a:picLocks noChangeAspect="1" noChangeArrowheads="1"/>
            </p:cNvPicPr>
            <p:nvPr/>
          </p:nvPicPr>
          <p:blipFill>
            <a:blip r:embed="rId4" cstate="print"/>
            <a:srcRect/>
            <a:stretch>
              <a:fillRect/>
            </a:stretch>
          </p:blipFill>
          <p:spPr bwMode="auto">
            <a:xfrm>
              <a:off x="3490" y="2055"/>
              <a:ext cx="1845" cy="1397"/>
            </a:xfrm>
            <a:prstGeom prst="rect">
              <a:avLst/>
            </a:prstGeom>
            <a:noFill/>
            <a:ln w="9525">
              <a:noFill/>
              <a:miter lim="800000"/>
              <a:headEnd/>
              <a:tailEnd/>
            </a:ln>
          </p:spPr>
        </p:pic>
        <p:sp>
          <p:nvSpPr>
            <p:cNvPr id="83976" name="Text Box 11"/>
            <p:cNvSpPr txBox="1">
              <a:spLocks noChangeArrowheads="1"/>
            </p:cNvSpPr>
            <p:nvPr/>
          </p:nvSpPr>
          <p:spPr bwMode="auto">
            <a:xfrm>
              <a:off x="3488" y="1818"/>
              <a:ext cx="214" cy="154"/>
            </a:xfrm>
            <a:prstGeom prst="rect">
              <a:avLst/>
            </a:prstGeom>
            <a:solidFill>
              <a:schemeClr val="folHlink"/>
            </a:solidFill>
            <a:ln w="9525">
              <a:noFill/>
              <a:miter lim="800000"/>
              <a:headEnd/>
              <a:tailEnd/>
            </a:ln>
          </p:spPr>
          <p:txBody>
            <a:bodyPr wrap="none" anchor="ctr">
              <a:spAutoFit/>
            </a:bodyPr>
            <a:lstStyle/>
            <a:p>
              <a:pPr algn="ctr"/>
              <a:r>
                <a:rPr lang="en-US" sz="1000" b="1"/>
                <a:t>(a)</a:t>
              </a:r>
            </a:p>
          </p:txBody>
        </p:sp>
        <p:sp>
          <p:nvSpPr>
            <p:cNvPr id="83977" name="Text Box 12"/>
            <p:cNvSpPr txBox="1">
              <a:spLocks noChangeArrowheads="1"/>
            </p:cNvSpPr>
            <p:nvPr/>
          </p:nvSpPr>
          <p:spPr bwMode="auto">
            <a:xfrm>
              <a:off x="3486" y="3308"/>
              <a:ext cx="219" cy="154"/>
            </a:xfrm>
            <a:prstGeom prst="rect">
              <a:avLst/>
            </a:prstGeom>
            <a:solidFill>
              <a:schemeClr val="folHlink"/>
            </a:solidFill>
            <a:ln w="9525">
              <a:noFill/>
              <a:miter lim="800000"/>
              <a:headEnd/>
              <a:tailEnd/>
            </a:ln>
          </p:spPr>
          <p:txBody>
            <a:bodyPr wrap="none" anchor="ctr">
              <a:spAutoFit/>
            </a:bodyPr>
            <a:lstStyle/>
            <a:p>
              <a:pPr algn="ctr"/>
              <a:r>
                <a:rPr lang="en-US" sz="1000" b="1"/>
                <a:t>(b)</a:t>
              </a:r>
            </a:p>
          </p:txBody>
        </p:sp>
      </p:grpSp>
    </p:spTree>
  </p:cSld>
  <p:clrMapOvr>
    <a:masterClrMapping/>
  </p:clrMapOvr>
  <p:transition spd="med">
    <p:rand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31800" y="927100"/>
            <a:ext cx="8382000" cy="76200"/>
          </a:xfrm>
          <a:prstGeom prst="rect">
            <a:avLst/>
          </a:prstGeom>
          <a:gradFill rotWithShape="1">
            <a:gsLst>
              <a:gs pos="0">
                <a:srgbClr val="445C00"/>
              </a:gs>
              <a:gs pos="50000">
                <a:schemeClr val="folHlink"/>
              </a:gs>
              <a:gs pos="100000">
                <a:srgbClr val="445C00"/>
              </a:gs>
            </a:gsLst>
            <a:lin ang="5400000" scaled="1"/>
          </a:gradFill>
          <a:ln w="9525">
            <a:noFill/>
            <a:miter lim="800000"/>
            <a:headEnd/>
            <a:tailEnd/>
          </a:ln>
        </p:spPr>
        <p:txBody>
          <a:bodyPr wrap="none" anchor="ctr"/>
          <a:lstStyle/>
          <a:p>
            <a:pPr>
              <a:defRPr/>
            </a:pPr>
            <a:endParaRPr lang="en-US">
              <a:latin typeface="Arial" charset="0"/>
              <a:cs typeface="Arial" charset="0"/>
            </a:endParaRPr>
          </a:p>
        </p:txBody>
      </p:sp>
      <p:sp>
        <p:nvSpPr>
          <p:cNvPr id="84995" name="Rectangle 9"/>
          <p:cNvSpPr>
            <a:spLocks noChangeArrowheads="1"/>
          </p:cNvSpPr>
          <p:nvPr/>
        </p:nvSpPr>
        <p:spPr bwMode="auto">
          <a:xfrm>
            <a:off x="357188" y="3857625"/>
            <a:ext cx="4932362" cy="923925"/>
          </a:xfrm>
          <a:prstGeom prst="rect">
            <a:avLst/>
          </a:prstGeom>
          <a:noFill/>
          <a:ln w="3175">
            <a:noFill/>
            <a:miter lim="800000"/>
            <a:headEnd/>
            <a:tailEnd/>
          </a:ln>
        </p:spPr>
        <p:txBody>
          <a:bodyPr anchor="ctr">
            <a:spAutoFit/>
          </a:bodyPr>
          <a:lstStyle/>
          <a:p>
            <a:pPr marL="274638" indent="-274638" algn="just">
              <a:spcBef>
                <a:spcPct val="100000"/>
              </a:spcBef>
              <a:buClr>
                <a:schemeClr val="folHlink"/>
              </a:buClr>
              <a:buFont typeface="Wingdings" pitchFamily="2" charset="2"/>
              <a:buChar char="v"/>
            </a:pPr>
            <a:r>
              <a:rPr lang="en-US" sz="1800" b="1">
                <a:solidFill>
                  <a:schemeClr val="bg1"/>
                </a:solidFill>
              </a:rPr>
              <a:t>Nodule count and nodule size distribution strongly influences the ductile iron tendency for shrinkage formation:</a:t>
            </a:r>
          </a:p>
        </p:txBody>
      </p:sp>
      <p:sp>
        <p:nvSpPr>
          <p:cNvPr id="84996" name="Rectangle 2"/>
          <p:cNvSpPr>
            <a:spLocks noChangeArrowheads="1"/>
          </p:cNvSpPr>
          <p:nvPr/>
        </p:nvSpPr>
        <p:spPr bwMode="auto">
          <a:xfrm>
            <a:off x="347663" y="354013"/>
            <a:ext cx="8283575" cy="666750"/>
          </a:xfrm>
          <a:prstGeom prst="rect">
            <a:avLst/>
          </a:prstGeom>
          <a:noFill/>
          <a:ln w="9525">
            <a:noFill/>
            <a:miter lim="800000"/>
            <a:headEnd/>
            <a:tailEnd/>
          </a:ln>
        </p:spPr>
        <p:txBody>
          <a:bodyPr anchor="ctr"/>
          <a:lstStyle/>
          <a:p>
            <a:r>
              <a:rPr lang="en-US" sz="2200">
                <a:solidFill>
                  <a:srgbClr val="F62E3C"/>
                </a:solidFill>
                <a:latin typeface="Arial Black" pitchFamily="34" charset="0"/>
              </a:rPr>
              <a:t>Nodule Distribution and Shrinkage</a:t>
            </a:r>
          </a:p>
        </p:txBody>
      </p:sp>
      <p:sp>
        <p:nvSpPr>
          <p:cNvPr id="84997" name="Rectangle 9"/>
          <p:cNvSpPr>
            <a:spLocks noChangeArrowheads="1"/>
          </p:cNvSpPr>
          <p:nvPr/>
        </p:nvSpPr>
        <p:spPr bwMode="auto">
          <a:xfrm>
            <a:off x="549275" y="5410200"/>
            <a:ext cx="8112125" cy="923925"/>
          </a:xfrm>
          <a:prstGeom prst="rect">
            <a:avLst/>
          </a:prstGeom>
          <a:noFill/>
          <a:ln w="3175">
            <a:noFill/>
            <a:miter lim="800000"/>
            <a:headEnd/>
            <a:tailEnd/>
          </a:ln>
        </p:spPr>
        <p:txBody>
          <a:bodyPr anchor="ctr">
            <a:spAutoFit/>
          </a:bodyPr>
          <a:lstStyle/>
          <a:p>
            <a:pPr marL="342900" indent="-342900" algn="just">
              <a:spcBef>
                <a:spcPct val="100000"/>
              </a:spcBef>
              <a:buClr>
                <a:schemeClr val="folHlink"/>
              </a:buClr>
              <a:buFont typeface="Wingdings" pitchFamily="2" charset="2"/>
              <a:buAutoNum type="alphaLcParenBoth"/>
            </a:pPr>
            <a:r>
              <a:rPr lang="en-US" sz="1800" b="1">
                <a:solidFill>
                  <a:schemeClr val="bg1"/>
                </a:solidFill>
              </a:rPr>
              <a:t>The lowest nodule count of 150 per mm</a:t>
            </a:r>
            <a:r>
              <a:rPr lang="en-US" sz="1800" b="1" baseline="30000">
                <a:solidFill>
                  <a:schemeClr val="bg1"/>
                </a:solidFill>
              </a:rPr>
              <a:t>2</a:t>
            </a:r>
            <a:r>
              <a:rPr lang="en-US" sz="1800" b="1">
                <a:solidFill>
                  <a:schemeClr val="bg1"/>
                </a:solidFill>
              </a:rPr>
              <a:t> shows uniform nodule sizes from this early acting low potency inoculant. This condition is associated with a small tendency to shrinkage formation</a:t>
            </a:r>
          </a:p>
        </p:txBody>
      </p:sp>
      <p:pic>
        <p:nvPicPr>
          <p:cNvPr id="84998" name="Picture 7" descr="1"/>
          <p:cNvPicPr>
            <a:picLocks noChangeAspect="1" noChangeArrowheads="1"/>
          </p:cNvPicPr>
          <p:nvPr/>
        </p:nvPicPr>
        <p:blipFill>
          <a:blip r:embed="rId3" cstate="print"/>
          <a:srcRect l="1685" t="2882" r="64757"/>
          <a:stretch>
            <a:fillRect/>
          </a:stretch>
        </p:blipFill>
        <p:spPr bwMode="auto">
          <a:xfrm>
            <a:off x="5651500" y="1131888"/>
            <a:ext cx="2911475" cy="4219575"/>
          </a:xfrm>
          <a:prstGeom prst="rect">
            <a:avLst/>
          </a:prstGeom>
          <a:noFill/>
          <a:ln w="9525">
            <a:noFill/>
            <a:miter lim="800000"/>
            <a:headEnd/>
            <a:tailEnd/>
          </a:ln>
        </p:spPr>
      </p:pic>
      <p:sp>
        <p:nvSpPr>
          <p:cNvPr id="84999" name="Text Box 8"/>
          <p:cNvSpPr txBox="1">
            <a:spLocks noChangeArrowheads="1"/>
          </p:cNvSpPr>
          <p:nvPr/>
        </p:nvSpPr>
        <p:spPr bwMode="auto">
          <a:xfrm>
            <a:off x="357188" y="1785938"/>
            <a:ext cx="5118100" cy="1384300"/>
          </a:xfrm>
          <a:prstGeom prst="rect">
            <a:avLst/>
          </a:prstGeom>
          <a:noFill/>
          <a:ln w="9525">
            <a:noFill/>
            <a:miter lim="800000"/>
            <a:headEnd/>
            <a:tailEnd/>
          </a:ln>
        </p:spPr>
        <p:txBody>
          <a:bodyPr>
            <a:spAutoFit/>
          </a:bodyPr>
          <a:lstStyle/>
          <a:p>
            <a:pPr algn="just"/>
            <a:r>
              <a:rPr lang="en-US" sz="1400" b="1">
                <a:solidFill>
                  <a:srgbClr val="FFFF00"/>
                </a:solidFill>
              </a:rPr>
              <a:t>Effects of nodule count and size distribution on hot-spot shrinkage tendency in ductile iron. (a) 150 nodules/mm</a:t>
            </a:r>
            <a:r>
              <a:rPr lang="en-US" sz="1400" b="1" baseline="30000">
                <a:solidFill>
                  <a:srgbClr val="FFFF00"/>
                </a:solidFill>
              </a:rPr>
              <a:t>2</a:t>
            </a:r>
            <a:r>
              <a:rPr lang="en-US" sz="1400" b="1">
                <a:solidFill>
                  <a:srgbClr val="FFFF00"/>
                </a:solidFill>
              </a:rPr>
              <a:t> and some shrinkage, (b) 250 nodules/mm</a:t>
            </a:r>
            <a:r>
              <a:rPr lang="en-US" sz="1400" b="1" baseline="30000">
                <a:solidFill>
                  <a:srgbClr val="FFFF00"/>
                </a:solidFill>
              </a:rPr>
              <a:t>2</a:t>
            </a:r>
            <a:r>
              <a:rPr lang="en-US" sz="1400" b="1">
                <a:solidFill>
                  <a:srgbClr val="FFFF00"/>
                </a:solidFill>
              </a:rPr>
              <a:t> and more shrinkage, (c) 350 nodules/mm</a:t>
            </a:r>
            <a:r>
              <a:rPr lang="en-US" sz="1400" b="1" baseline="30000">
                <a:solidFill>
                  <a:srgbClr val="FFFF00"/>
                </a:solidFill>
              </a:rPr>
              <a:t>2</a:t>
            </a:r>
            <a:r>
              <a:rPr lang="en-US" sz="1400" b="1">
                <a:solidFill>
                  <a:srgbClr val="FFFF00"/>
                </a:solidFill>
              </a:rPr>
              <a:t> and very little shrinkage, (a) and (b) has uniform nodule sizes while (c) shows a wide spread in nodule sizes.</a:t>
            </a:r>
          </a:p>
        </p:txBody>
      </p:sp>
    </p:spTree>
  </p:cSld>
  <p:clrMapOvr>
    <a:masterClrMapping/>
  </p:clrMapOvr>
  <p:transition spd="med">
    <p:random/>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31800" y="927100"/>
            <a:ext cx="8382000" cy="76200"/>
          </a:xfrm>
          <a:prstGeom prst="rect">
            <a:avLst/>
          </a:prstGeom>
          <a:gradFill rotWithShape="1">
            <a:gsLst>
              <a:gs pos="0">
                <a:srgbClr val="445C00"/>
              </a:gs>
              <a:gs pos="50000">
                <a:schemeClr val="folHlink"/>
              </a:gs>
              <a:gs pos="100000">
                <a:srgbClr val="445C00"/>
              </a:gs>
            </a:gsLst>
            <a:lin ang="5400000" scaled="1"/>
          </a:gradFill>
          <a:ln w="9525">
            <a:noFill/>
            <a:miter lim="800000"/>
            <a:headEnd/>
            <a:tailEnd/>
          </a:ln>
        </p:spPr>
        <p:txBody>
          <a:bodyPr wrap="none" anchor="ctr"/>
          <a:lstStyle/>
          <a:p>
            <a:pPr>
              <a:defRPr/>
            </a:pPr>
            <a:endParaRPr lang="en-US">
              <a:latin typeface="Arial" charset="0"/>
              <a:cs typeface="Arial" charset="0"/>
            </a:endParaRPr>
          </a:p>
        </p:txBody>
      </p:sp>
      <p:sp>
        <p:nvSpPr>
          <p:cNvPr id="86019" name="Rectangle 2"/>
          <p:cNvSpPr>
            <a:spLocks noChangeArrowheads="1"/>
          </p:cNvSpPr>
          <p:nvPr/>
        </p:nvSpPr>
        <p:spPr bwMode="auto">
          <a:xfrm>
            <a:off x="347663" y="354013"/>
            <a:ext cx="8283575" cy="666750"/>
          </a:xfrm>
          <a:prstGeom prst="rect">
            <a:avLst/>
          </a:prstGeom>
          <a:noFill/>
          <a:ln w="9525">
            <a:noFill/>
            <a:miter lim="800000"/>
            <a:headEnd/>
            <a:tailEnd/>
          </a:ln>
        </p:spPr>
        <p:txBody>
          <a:bodyPr anchor="ctr"/>
          <a:lstStyle/>
          <a:p>
            <a:r>
              <a:rPr lang="en-US" sz="2200">
                <a:solidFill>
                  <a:srgbClr val="F62E3C"/>
                </a:solidFill>
                <a:latin typeface="Arial Black" pitchFamily="34" charset="0"/>
              </a:rPr>
              <a:t>Nodule Distribution and Shrinkage (Cont’d.)</a:t>
            </a:r>
          </a:p>
        </p:txBody>
      </p:sp>
      <p:sp>
        <p:nvSpPr>
          <p:cNvPr id="86020" name="Rectangle 9"/>
          <p:cNvSpPr>
            <a:spLocks noChangeArrowheads="1"/>
          </p:cNvSpPr>
          <p:nvPr/>
        </p:nvSpPr>
        <p:spPr bwMode="auto">
          <a:xfrm>
            <a:off x="428625" y="4000500"/>
            <a:ext cx="4787900" cy="2308225"/>
          </a:xfrm>
          <a:prstGeom prst="rect">
            <a:avLst/>
          </a:prstGeom>
          <a:noFill/>
          <a:ln w="3175">
            <a:noFill/>
            <a:miter lim="800000"/>
            <a:headEnd/>
            <a:tailEnd/>
          </a:ln>
        </p:spPr>
        <p:txBody>
          <a:bodyPr anchor="ctr">
            <a:spAutoFit/>
          </a:bodyPr>
          <a:lstStyle/>
          <a:p>
            <a:pPr marL="342900" indent="-342900" algn="just">
              <a:spcBef>
                <a:spcPct val="100000"/>
              </a:spcBef>
              <a:buClr>
                <a:schemeClr val="folHlink"/>
              </a:buClr>
              <a:buFont typeface="Wingdings" pitchFamily="2" charset="2"/>
              <a:buAutoNum type="alphaLcParenBoth" startAt="2"/>
            </a:pPr>
            <a:r>
              <a:rPr lang="en-US" sz="1800" b="1">
                <a:solidFill>
                  <a:schemeClr val="bg1"/>
                </a:solidFill>
              </a:rPr>
              <a:t>The medium nodule count of 250 per mm</a:t>
            </a:r>
            <a:r>
              <a:rPr lang="en-US" sz="1800" b="1" baseline="30000">
                <a:solidFill>
                  <a:schemeClr val="bg1"/>
                </a:solidFill>
              </a:rPr>
              <a:t>2</a:t>
            </a:r>
            <a:r>
              <a:rPr lang="en-US" sz="1800" b="1">
                <a:solidFill>
                  <a:schemeClr val="bg1"/>
                </a:solidFill>
              </a:rPr>
              <a:t> represents a higher potency inoculant also acting early during solidification and thus still giving uniform nodule sizes. This condition result in even more early graphite expansion associated with a strong increase in the shrinkage porosity formation</a:t>
            </a:r>
            <a:r>
              <a:rPr lang="en-US" sz="1600">
                <a:solidFill>
                  <a:schemeClr val="bg1"/>
                </a:solidFill>
              </a:rPr>
              <a:t>.</a:t>
            </a:r>
          </a:p>
        </p:txBody>
      </p:sp>
      <p:pic>
        <p:nvPicPr>
          <p:cNvPr id="86021" name="Picture 6" descr="1"/>
          <p:cNvPicPr>
            <a:picLocks noChangeAspect="1" noChangeArrowheads="1"/>
          </p:cNvPicPr>
          <p:nvPr/>
        </p:nvPicPr>
        <p:blipFill>
          <a:blip r:embed="rId3" cstate="print"/>
          <a:srcRect l="34666" t="2882" r="32500"/>
          <a:stretch>
            <a:fillRect/>
          </a:stretch>
        </p:blipFill>
        <p:spPr bwMode="auto">
          <a:xfrm>
            <a:off x="5572125" y="1463675"/>
            <a:ext cx="3205163" cy="4751388"/>
          </a:xfrm>
          <a:prstGeom prst="rect">
            <a:avLst/>
          </a:prstGeom>
          <a:noFill/>
          <a:ln w="9525">
            <a:noFill/>
            <a:miter lim="800000"/>
            <a:headEnd/>
            <a:tailEnd/>
          </a:ln>
        </p:spPr>
      </p:pic>
      <p:sp>
        <p:nvSpPr>
          <p:cNvPr id="86022" name="Text Box 7"/>
          <p:cNvSpPr txBox="1">
            <a:spLocks noChangeArrowheads="1"/>
          </p:cNvSpPr>
          <p:nvPr/>
        </p:nvSpPr>
        <p:spPr bwMode="auto">
          <a:xfrm>
            <a:off x="928688" y="1857375"/>
            <a:ext cx="3984625" cy="1600200"/>
          </a:xfrm>
          <a:prstGeom prst="rect">
            <a:avLst/>
          </a:prstGeom>
          <a:noFill/>
          <a:ln w="9525">
            <a:noFill/>
            <a:miter lim="800000"/>
            <a:headEnd/>
            <a:tailEnd/>
          </a:ln>
        </p:spPr>
        <p:txBody>
          <a:bodyPr>
            <a:spAutoFit/>
          </a:bodyPr>
          <a:lstStyle/>
          <a:p>
            <a:pPr algn="just"/>
            <a:r>
              <a:rPr lang="en-US" sz="1400" b="1">
                <a:solidFill>
                  <a:srgbClr val="FFFF00"/>
                </a:solidFill>
              </a:rPr>
              <a:t>Effects of nodule count and size distribution on hot-spot shrinkage tendency in ductile iron. (a) 150 nodules/mm</a:t>
            </a:r>
            <a:r>
              <a:rPr lang="en-US" sz="1400" b="1" baseline="30000">
                <a:solidFill>
                  <a:srgbClr val="FFFF00"/>
                </a:solidFill>
              </a:rPr>
              <a:t>2</a:t>
            </a:r>
            <a:r>
              <a:rPr lang="en-US" sz="1400" b="1">
                <a:solidFill>
                  <a:srgbClr val="FFFF00"/>
                </a:solidFill>
              </a:rPr>
              <a:t> and some shrinkage, (b) 250 nodules/mm</a:t>
            </a:r>
            <a:r>
              <a:rPr lang="en-US" sz="1400" b="1" baseline="30000">
                <a:solidFill>
                  <a:srgbClr val="FFFF00"/>
                </a:solidFill>
              </a:rPr>
              <a:t>2</a:t>
            </a:r>
            <a:r>
              <a:rPr lang="en-US" sz="1400" b="1">
                <a:solidFill>
                  <a:srgbClr val="FFFF00"/>
                </a:solidFill>
              </a:rPr>
              <a:t> and more shrinkage, (c) 350 nodules/mm</a:t>
            </a:r>
            <a:r>
              <a:rPr lang="en-US" sz="1400" b="1" baseline="30000">
                <a:solidFill>
                  <a:srgbClr val="FFFF00"/>
                </a:solidFill>
              </a:rPr>
              <a:t>2</a:t>
            </a:r>
            <a:r>
              <a:rPr lang="en-US" sz="1400" b="1">
                <a:solidFill>
                  <a:srgbClr val="FFFF00"/>
                </a:solidFill>
              </a:rPr>
              <a:t> and very little shrinkage, (a) and (b) has uniform nodule sizes while (c) shows a wide spread in nodule sizes.</a:t>
            </a:r>
            <a:r>
              <a:rPr lang="ar-EG" sz="1400" b="1">
                <a:solidFill>
                  <a:srgbClr val="FFFF00"/>
                </a:solidFill>
              </a:rPr>
              <a:t> </a:t>
            </a:r>
            <a:endParaRPr lang="en-US" sz="1400" b="1">
              <a:solidFill>
                <a:srgbClr val="FFFF00"/>
              </a:solidFill>
            </a:endParaRPr>
          </a:p>
        </p:txBody>
      </p:sp>
    </p:spTree>
  </p:cSld>
  <p:clrMapOvr>
    <a:masterClrMapping/>
  </p:clrMapOvr>
  <p:transition spd="med">
    <p:random/>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31800" y="927100"/>
            <a:ext cx="8382000" cy="76200"/>
          </a:xfrm>
          <a:prstGeom prst="rect">
            <a:avLst/>
          </a:prstGeom>
          <a:gradFill rotWithShape="1">
            <a:gsLst>
              <a:gs pos="0">
                <a:srgbClr val="445C00"/>
              </a:gs>
              <a:gs pos="50000">
                <a:schemeClr val="folHlink"/>
              </a:gs>
              <a:gs pos="100000">
                <a:srgbClr val="445C00"/>
              </a:gs>
            </a:gsLst>
            <a:lin ang="5400000" scaled="1"/>
          </a:gradFill>
          <a:ln w="9525">
            <a:noFill/>
            <a:miter lim="800000"/>
            <a:headEnd/>
            <a:tailEnd/>
          </a:ln>
        </p:spPr>
        <p:txBody>
          <a:bodyPr wrap="none" anchor="ctr"/>
          <a:lstStyle/>
          <a:p>
            <a:pPr>
              <a:defRPr/>
            </a:pPr>
            <a:endParaRPr lang="en-US">
              <a:latin typeface="Arial" charset="0"/>
              <a:cs typeface="Arial" charset="0"/>
            </a:endParaRPr>
          </a:p>
        </p:txBody>
      </p:sp>
      <p:sp>
        <p:nvSpPr>
          <p:cNvPr id="87043" name="Rectangle 2"/>
          <p:cNvSpPr>
            <a:spLocks noChangeArrowheads="1"/>
          </p:cNvSpPr>
          <p:nvPr/>
        </p:nvSpPr>
        <p:spPr bwMode="auto">
          <a:xfrm>
            <a:off x="347663" y="354013"/>
            <a:ext cx="8283575" cy="666750"/>
          </a:xfrm>
          <a:prstGeom prst="rect">
            <a:avLst/>
          </a:prstGeom>
          <a:noFill/>
          <a:ln w="9525">
            <a:noFill/>
            <a:miter lim="800000"/>
            <a:headEnd/>
            <a:tailEnd/>
          </a:ln>
        </p:spPr>
        <p:txBody>
          <a:bodyPr anchor="ctr"/>
          <a:lstStyle/>
          <a:p>
            <a:r>
              <a:rPr lang="en-US" sz="2200">
                <a:solidFill>
                  <a:srgbClr val="F62E3C"/>
                </a:solidFill>
                <a:latin typeface="Arial Black" pitchFamily="34" charset="0"/>
              </a:rPr>
              <a:t>Nodule Distribution and Shrinkage (Cont’d.)</a:t>
            </a:r>
          </a:p>
        </p:txBody>
      </p:sp>
      <p:pic>
        <p:nvPicPr>
          <p:cNvPr id="87044" name="Picture 6" descr="1"/>
          <p:cNvPicPr>
            <a:picLocks noChangeAspect="1" noChangeArrowheads="1"/>
          </p:cNvPicPr>
          <p:nvPr/>
        </p:nvPicPr>
        <p:blipFill>
          <a:blip r:embed="rId3" cstate="print"/>
          <a:srcRect l="66611" t="2882" r="722"/>
          <a:stretch>
            <a:fillRect/>
          </a:stretch>
        </p:blipFill>
        <p:spPr bwMode="auto">
          <a:xfrm>
            <a:off x="5500688" y="1428750"/>
            <a:ext cx="3184525" cy="4745038"/>
          </a:xfrm>
          <a:prstGeom prst="rect">
            <a:avLst/>
          </a:prstGeom>
          <a:noFill/>
          <a:ln w="9525">
            <a:noFill/>
            <a:miter lim="800000"/>
            <a:headEnd/>
            <a:tailEnd/>
          </a:ln>
        </p:spPr>
      </p:pic>
      <p:sp>
        <p:nvSpPr>
          <p:cNvPr id="87045" name="Text Box 7"/>
          <p:cNvSpPr txBox="1">
            <a:spLocks noChangeArrowheads="1"/>
          </p:cNvSpPr>
          <p:nvPr/>
        </p:nvSpPr>
        <p:spPr bwMode="auto">
          <a:xfrm>
            <a:off x="636588" y="1987550"/>
            <a:ext cx="3984625" cy="1600200"/>
          </a:xfrm>
          <a:prstGeom prst="rect">
            <a:avLst/>
          </a:prstGeom>
          <a:noFill/>
          <a:ln w="9525">
            <a:noFill/>
            <a:miter lim="800000"/>
            <a:headEnd/>
            <a:tailEnd/>
          </a:ln>
        </p:spPr>
        <p:txBody>
          <a:bodyPr>
            <a:spAutoFit/>
          </a:bodyPr>
          <a:lstStyle/>
          <a:p>
            <a:pPr algn="just"/>
            <a:r>
              <a:rPr lang="en-US" sz="1400" b="1">
                <a:solidFill>
                  <a:srgbClr val="FFFF00"/>
                </a:solidFill>
              </a:rPr>
              <a:t>Effects of nodule count and size distribution on hot-spot shrinkage tendency in ductile iron. (a) 150 nodules/mm</a:t>
            </a:r>
            <a:r>
              <a:rPr lang="en-US" sz="1400" b="1" baseline="30000">
                <a:solidFill>
                  <a:srgbClr val="FFFF00"/>
                </a:solidFill>
              </a:rPr>
              <a:t>2</a:t>
            </a:r>
            <a:r>
              <a:rPr lang="en-US" sz="1400" b="1">
                <a:solidFill>
                  <a:srgbClr val="FFFF00"/>
                </a:solidFill>
              </a:rPr>
              <a:t> and some shrinkage, (b) 250 nodules/mm</a:t>
            </a:r>
            <a:r>
              <a:rPr lang="en-US" sz="1400" b="1" baseline="30000">
                <a:solidFill>
                  <a:srgbClr val="FFFF00"/>
                </a:solidFill>
              </a:rPr>
              <a:t>2</a:t>
            </a:r>
            <a:r>
              <a:rPr lang="en-US" sz="1400" b="1">
                <a:solidFill>
                  <a:srgbClr val="FFFF00"/>
                </a:solidFill>
              </a:rPr>
              <a:t> and more shrinkage, (c) 350 nodules/mm</a:t>
            </a:r>
            <a:r>
              <a:rPr lang="en-US" sz="1400" b="1" baseline="30000">
                <a:solidFill>
                  <a:srgbClr val="FFFF00"/>
                </a:solidFill>
              </a:rPr>
              <a:t>2</a:t>
            </a:r>
            <a:r>
              <a:rPr lang="en-US" sz="1400" b="1">
                <a:solidFill>
                  <a:srgbClr val="FFFF00"/>
                </a:solidFill>
              </a:rPr>
              <a:t> and very little shrinkage, (a) and (b) has uniform nodule sizes while (c) shows a wide spread in nodule sizes.</a:t>
            </a:r>
          </a:p>
        </p:txBody>
      </p:sp>
      <p:sp>
        <p:nvSpPr>
          <p:cNvPr id="87046" name="Rectangle 9"/>
          <p:cNvSpPr>
            <a:spLocks noChangeArrowheads="1"/>
          </p:cNvSpPr>
          <p:nvPr/>
        </p:nvSpPr>
        <p:spPr bwMode="auto">
          <a:xfrm>
            <a:off x="506413" y="3902075"/>
            <a:ext cx="4702175" cy="2308225"/>
          </a:xfrm>
          <a:prstGeom prst="rect">
            <a:avLst/>
          </a:prstGeom>
          <a:noFill/>
          <a:ln w="3175">
            <a:noFill/>
            <a:miter lim="800000"/>
            <a:headEnd/>
            <a:tailEnd/>
          </a:ln>
        </p:spPr>
        <p:txBody>
          <a:bodyPr anchor="ctr">
            <a:spAutoFit/>
          </a:bodyPr>
          <a:lstStyle/>
          <a:p>
            <a:pPr marL="342900" indent="-342900" algn="just">
              <a:spcBef>
                <a:spcPct val="100000"/>
              </a:spcBef>
              <a:buClr>
                <a:schemeClr val="folHlink"/>
              </a:buClr>
              <a:buFont typeface="Wingdings" pitchFamily="2" charset="2"/>
              <a:buAutoNum type="alphaLcParenBoth" startAt="3"/>
            </a:pPr>
            <a:r>
              <a:rPr lang="en-US" sz="1800" b="1">
                <a:solidFill>
                  <a:schemeClr val="bg1"/>
                </a:solidFill>
              </a:rPr>
              <a:t>The highest nodule count of 350 per mm</a:t>
            </a:r>
            <a:r>
              <a:rPr lang="en-US" sz="1800" b="1" baseline="30000">
                <a:solidFill>
                  <a:schemeClr val="bg1"/>
                </a:solidFill>
              </a:rPr>
              <a:t>2</a:t>
            </a:r>
            <a:r>
              <a:rPr lang="en-US" sz="1800" b="1">
                <a:solidFill>
                  <a:schemeClr val="bg1"/>
                </a:solidFill>
              </a:rPr>
              <a:t> represents an inoculant condition where pronounced late graphite nodule formation is obtained, showing up as some big and numerous smaller nodules in the microstructure. Shrinkage formation is strongly reduced and almost eliminated by this wide nodule size distribution.</a:t>
            </a:r>
          </a:p>
        </p:txBody>
      </p:sp>
    </p:spTree>
  </p:cSld>
  <p:clrMapOvr>
    <a:masterClrMapping/>
  </p:clrMapOvr>
  <p:transition spd="med">
    <p:random/>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31800" y="469900"/>
            <a:ext cx="8382000" cy="76200"/>
          </a:xfrm>
          <a:prstGeom prst="rect">
            <a:avLst/>
          </a:prstGeom>
          <a:gradFill rotWithShape="1">
            <a:gsLst>
              <a:gs pos="0">
                <a:srgbClr val="445C00"/>
              </a:gs>
              <a:gs pos="50000">
                <a:schemeClr val="folHlink"/>
              </a:gs>
              <a:gs pos="100000">
                <a:srgbClr val="445C00"/>
              </a:gs>
            </a:gsLst>
            <a:lin ang="5400000" scaled="1"/>
          </a:gradFill>
          <a:ln w="9525">
            <a:noFill/>
            <a:miter lim="800000"/>
            <a:headEnd/>
            <a:tailEnd/>
          </a:ln>
        </p:spPr>
        <p:txBody>
          <a:bodyPr wrap="none" anchor="ctr"/>
          <a:lstStyle/>
          <a:p>
            <a:pPr>
              <a:defRPr/>
            </a:pPr>
            <a:endParaRPr lang="en-US">
              <a:latin typeface="Arial" charset="0"/>
              <a:cs typeface="Arial" charset="0"/>
            </a:endParaRPr>
          </a:p>
        </p:txBody>
      </p:sp>
      <p:sp>
        <p:nvSpPr>
          <p:cNvPr id="88067" name="Text Box 5"/>
          <p:cNvSpPr txBox="1">
            <a:spLocks noChangeArrowheads="1"/>
          </p:cNvSpPr>
          <p:nvPr/>
        </p:nvSpPr>
        <p:spPr bwMode="auto">
          <a:xfrm>
            <a:off x="571500" y="3786188"/>
            <a:ext cx="8215313" cy="523875"/>
          </a:xfrm>
          <a:prstGeom prst="rect">
            <a:avLst/>
          </a:prstGeom>
          <a:noFill/>
          <a:ln w="9525">
            <a:noFill/>
            <a:miter lim="800000"/>
            <a:headEnd/>
            <a:tailEnd/>
          </a:ln>
        </p:spPr>
        <p:txBody>
          <a:bodyPr>
            <a:spAutoFit/>
          </a:bodyPr>
          <a:lstStyle/>
          <a:p>
            <a:pPr algn="just"/>
            <a:r>
              <a:rPr lang="en-US" sz="1400" b="1">
                <a:solidFill>
                  <a:srgbClr val="FFFF00"/>
                </a:solidFill>
              </a:rPr>
              <a:t>Derivative ATAS cooling curves for Ca-bearing FeSi inoculant (left) and (Ca,Ce,S,O)-bearing inoculant (right). Smaller graphite factor 2 (GRF2) indicates less shrinkage tendency at the end of solidification.</a:t>
            </a:r>
          </a:p>
        </p:txBody>
      </p:sp>
      <p:sp>
        <p:nvSpPr>
          <p:cNvPr id="88068" name="Rectangle 9"/>
          <p:cNvSpPr>
            <a:spLocks noChangeArrowheads="1"/>
          </p:cNvSpPr>
          <p:nvPr/>
        </p:nvSpPr>
        <p:spPr bwMode="auto">
          <a:xfrm>
            <a:off x="0" y="4286250"/>
            <a:ext cx="9001125" cy="2455863"/>
          </a:xfrm>
          <a:prstGeom prst="rect">
            <a:avLst/>
          </a:prstGeom>
          <a:noFill/>
          <a:ln w="3175">
            <a:noFill/>
            <a:miter lim="800000"/>
            <a:headEnd/>
            <a:tailEnd/>
          </a:ln>
        </p:spPr>
        <p:txBody>
          <a:bodyPr anchor="ctr">
            <a:spAutoFit/>
          </a:bodyPr>
          <a:lstStyle/>
          <a:p>
            <a:pPr marL="342900" indent="-342900" algn="just">
              <a:lnSpc>
                <a:spcPct val="90000"/>
              </a:lnSpc>
              <a:spcBef>
                <a:spcPct val="50000"/>
              </a:spcBef>
              <a:buClr>
                <a:schemeClr val="folHlink"/>
              </a:buClr>
              <a:buFont typeface="Wingdings" pitchFamily="2" charset="2"/>
              <a:buChar char="v"/>
            </a:pPr>
            <a:r>
              <a:rPr lang="en-US" sz="1600" b="1">
                <a:solidFill>
                  <a:schemeClr val="bg1"/>
                </a:solidFill>
              </a:rPr>
              <a:t>Thermal analysis can also predict shrinkage and the formation of graphite during solidification.</a:t>
            </a:r>
          </a:p>
          <a:p>
            <a:pPr marL="342900" indent="-342900" algn="just">
              <a:lnSpc>
                <a:spcPct val="90000"/>
              </a:lnSpc>
              <a:spcBef>
                <a:spcPct val="50000"/>
              </a:spcBef>
              <a:buClr>
                <a:schemeClr val="folHlink"/>
              </a:buClr>
              <a:buFont typeface="Wingdings" pitchFamily="2" charset="2"/>
              <a:buChar char="v"/>
            </a:pPr>
            <a:r>
              <a:rPr lang="en-US" sz="1600" b="1">
                <a:solidFill>
                  <a:schemeClr val="bg1"/>
                </a:solidFill>
              </a:rPr>
              <a:t>This ATAS cooling curve analysis output a characteristic graphite factor 2 (GRF2) which gives information about the shape of the cooling curve at the end of solidification. </a:t>
            </a:r>
          </a:p>
          <a:p>
            <a:pPr marL="342900" indent="-342900" algn="just">
              <a:lnSpc>
                <a:spcPct val="90000"/>
              </a:lnSpc>
              <a:spcBef>
                <a:spcPct val="50000"/>
              </a:spcBef>
              <a:buClr>
                <a:schemeClr val="folHlink"/>
              </a:buClr>
              <a:buFont typeface="Wingdings" pitchFamily="2" charset="2"/>
              <a:buChar char="v"/>
            </a:pPr>
            <a:r>
              <a:rPr lang="en-US" sz="1600" b="1">
                <a:solidFill>
                  <a:schemeClr val="bg1"/>
                </a:solidFill>
              </a:rPr>
              <a:t>When graphite formation is continuing throughout solidification, this means latent heat is also released continuously, and the cooling curve stays flat to the very end followed by a sudden drop as solidification is over. This gives a sharp transition in the derivative, resulting in a small GRF2.</a:t>
            </a:r>
          </a:p>
          <a:p>
            <a:pPr marL="342900" indent="-342900" algn="just">
              <a:lnSpc>
                <a:spcPct val="90000"/>
              </a:lnSpc>
              <a:spcBef>
                <a:spcPct val="50000"/>
              </a:spcBef>
              <a:buClr>
                <a:schemeClr val="folHlink"/>
              </a:buClr>
              <a:buFont typeface="Wingdings" pitchFamily="2" charset="2"/>
              <a:buChar char="v"/>
            </a:pPr>
            <a:r>
              <a:rPr lang="en-US" sz="1600" b="1">
                <a:solidFill>
                  <a:schemeClr val="bg1"/>
                </a:solidFill>
              </a:rPr>
              <a:t>The (Ca,Ce,S,O) inoculant gives a much smaller GRF2 of 70 than the Ca-bearing inoculant at 115. This predicts more late graphite formation and better resistance to shrinkage at the end of solidification.</a:t>
            </a:r>
          </a:p>
        </p:txBody>
      </p:sp>
      <p:pic>
        <p:nvPicPr>
          <p:cNvPr id="88069" name="Picture 8" descr="2"/>
          <p:cNvPicPr>
            <a:picLocks noChangeAspect="1" noChangeArrowheads="1"/>
          </p:cNvPicPr>
          <p:nvPr/>
        </p:nvPicPr>
        <p:blipFill>
          <a:blip r:embed="rId3" cstate="print"/>
          <a:srcRect/>
          <a:stretch>
            <a:fillRect/>
          </a:stretch>
        </p:blipFill>
        <p:spPr bwMode="auto">
          <a:xfrm>
            <a:off x="357188" y="571500"/>
            <a:ext cx="8509000" cy="3143250"/>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31800" y="969963"/>
            <a:ext cx="8382000" cy="76200"/>
          </a:xfrm>
          <a:prstGeom prst="rect">
            <a:avLst/>
          </a:prstGeom>
          <a:gradFill rotWithShape="1">
            <a:gsLst>
              <a:gs pos="0">
                <a:srgbClr val="445C00"/>
              </a:gs>
              <a:gs pos="50000">
                <a:schemeClr val="folHlink"/>
              </a:gs>
              <a:gs pos="100000">
                <a:srgbClr val="445C00"/>
              </a:gs>
            </a:gsLst>
            <a:lin ang="5400000" scaled="1"/>
          </a:gradFill>
          <a:ln w="9525">
            <a:noFill/>
            <a:miter lim="800000"/>
            <a:headEnd/>
            <a:tailEnd/>
          </a:ln>
        </p:spPr>
        <p:txBody>
          <a:bodyPr wrap="none" anchor="ctr"/>
          <a:lstStyle/>
          <a:p>
            <a:pPr>
              <a:defRPr/>
            </a:pPr>
            <a:endParaRPr lang="en-US">
              <a:latin typeface="Arial" charset="0"/>
              <a:cs typeface="Arial" charset="0"/>
            </a:endParaRPr>
          </a:p>
        </p:txBody>
      </p:sp>
      <p:sp>
        <p:nvSpPr>
          <p:cNvPr id="89091" name="Rectangle 9"/>
          <p:cNvSpPr>
            <a:spLocks noChangeArrowheads="1"/>
          </p:cNvSpPr>
          <p:nvPr/>
        </p:nvSpPr>
        <p:spPr bwMode="auto">
          <a:xfrm>
            <a:off x="285750" y="1225550"/>
            <a:ext cx="8643938" cy="5356225"/>
          </a:xfrm>
          <a:prstGeom prst="rect">
            <a:avLst/>
          </a:prstGeom>
          <a:noFill/>
          <a:ln w="3175">
            <a:noFill/>
            <a:miter lim="800000"/>
            <a:headEnd/>
            <a:tailEnd/>
          </a:ln>
        </p:spPr>
        <p:txBody>
          <a:bodyPr anchor="ctr">
            <a:spAutoFit/>
          </a:bodyPr>
          <a:lstStyle/>
          <a:p>
            <a:pPr marL="274638" indent="-274638" algn="just">
              <a:spcBef>
                <a:spcPct val="100000"/>
              </a:spcBef>
              <a:buClr>
                <a:schemeClr val="folHlink"/>
              </a:buClr>
              <a:buFont typeface="Wingdings" pitchFamily="2" charset="2"/>
              <a:buChar char="v"/>
            </a:pPr>
            <a:r>
              <a:rPr lang="en-US" sz="1800" b="1">
                <a:solidFill>
                  <a:schemeClr val="bg1"/>
                </a:solidFill>
              </a:rPr>
              <a:t>The nodule distribution is found to effectively minimize difficult shrinkage formation in large castings.</a:t>
            </a:r>
          </a:p>
          <a:p>
            <a:pPr marL="274638" indent="-274638" algn="just">
              <a:spcBef>
                <a:spcPct val="100000"/>
              </a:spcBef>
              <a:buClr>
                <a:schemeClr val="folHlink"/>
              </a:buClr>
              <a:buFont typeface="Wingdings" pitchFamily="2" charset="2"/>
              <a:buChar char="v"/>
            </a:pPr>
            <a:r>
              <a:rPr lang="en-US" sz="1800" b="1">
                <a:solidFill>
                  <a:schemeClr val="bg1"/>
                </a:solidFill>
              </a:rPr>
              <a:t>The formation of smaller nodules also gives a general improvement of 10% in the nodularity from about 80 to 90% and significant reduction in intercellular pearlite. The interconnected network of pearlite with the Ba-inoculant is broken down into only minor fragments in a predominantly ferritic matrix.</a:t>
            </a:r>
          </a:p>
          <a:p>
            <a:pPr marL="274638" indent="-274638" algn="just">
              <a:spcBef>
                <a:spcPct val="100000"/>
              </a:spcBef>
              <a:buClr>
                <a:schemeClr val="folHlink"/>
              </a:buClr>
              <a:buFont typeface="Wingdings" pitchFamily="2" charset="2"/>
              <a:buChar char="v"/>
            </a:pPr>
            <a:r>
              <a:rPr lang="en-US" sz="1800" b="1">
                <a:solidFill>
                  <a:schemeClr val="bg1"/>
                </a:solidFill>
              </a:rPr>
              <a:t>This is due to the numerous smaller nodules arising in the segregated intercellular regions, acting as effective carbon sinks during the eutectoid transformation.</a:t>
            </a:r>
          </a:p>
          <a:p>
            <a:pPr marL="274638" indent="-274638" algn="just">
              <a:spcBef>
                <a:spcPct val="100000"/>
              </a:spcBef>
              <a:buClr>
                <a:schemeClr val="folHlink"/>
              </a:buClr>
              <a:buFont typeface="Wingdings" pitchFamily="2" charset="2"/>
              <a:buChar char="v"/>
            </a:pPr>
            <a:r>
              <a:rPr lang="en-US" sz="1800" b="1">
                <a:solidFill>
                  <a:schemeClr val="bg1"/>
                </a:solidFill>
              </a:rPr>
              <a:t>When these late formed nodules are included, they will have a pronounced effect on scavenging the matrix for carbon, thus effectively reducing the risk for harmful segregation and formation of intercellular carbides, phosphides, and other unwanted micro-constituents.</a:t>
            </a:r>
          </a:p>
          <a:p>
            <a:pPr marL="274638" indent="-274638" algn="just">
              <a:spcBef>
                <a:spcPct val="100000"/>
              </a:spcBef>
              <a:buClr>
                <a:schemeClr val="folHlink"/>
              </a:buClr>
              <a:buFont typeface="Wingdings" pitchFamily="2" charset="2"/>
              <a:buChar char="v"/>
            </a:pPr>
            <a:r>
              <a:rPr lang="en-US" sz="1800" b="1">
                <a:solidFill>
                  <a:schemeClr val="bg1"/>
                </a:solidFill>
              </a:rPr>
              <a:t>A general improvement in tensile and impact properties is also found for the new inoculant. Tool life during machining is improved up to 50% with this new situation.</a:t>
            </a:r>
          </a:p>
        </p:txBody>
      </p:sp>
      <p:sp>
        <p:nvSpPr>
          <p:cNvPr id="89092" name="Rectangle 2"/>
          <p:cNvSpPr>
            <a:spLocks noChangeArrowheads="1"/>
          </p:cNvSpPr>
          <p:nvPr/>
        </p:nvSpPr>
        <p:spPr bwMode="auto">
          <a:xfrm>
            <a:off x="347663" y="396875"/>
            <a:ext cx="8283575" cy="666750"/>
          </a:xfrm>
          <a:prstGeom prst="rect">
            <a:avLst/>
          </a:prstGeom>
          <a:noFill/>
          <a:ln w="9525">
            <a:noFill/>
            <a:miter lim="800000"/>
            <a:headEnd/>
            <a:tailEnd/>
          </a:ln>
        </p:spPr>
        <p:txBody>
          <a:bodyPr anchor="ctr"/>
          <a:lstStyle/>
          <a:p>
            <a:r>
              <a:rPr lang="en-US" sz="2200">
                <a:solidFill>
                  <a:srgbClr val="F62E3C"/>
                </a:solidFill>
                <a:latin typeface="Arial Black" pitchFamily="34" charset="0"/>
              </a:rPr>
              <a:t>Summary of the Benefits of the New Inoculant</a:t>
            </a:r>
          </a:p>
        </p:txBody>
      </p:sp>
    </p:spTree>
  </p:cSld>
  <p:clrMapOvr>
    <a:masterClrMapping/>
  </p:clrMapOvr>
  <p:transition spd="med">
    <p:random/>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Rectangle 4"/>
          <p:cNvSpPr>
            <a:spLocks noChangeArrowheads="1"/>
          </p:cNvSpPr>
          <p:nvPr/>
        </p:nvSpPr>
        <p:spPr bwMode="auto">
          <a:xfrm>
            <a:off x="684213" y="333375"/>
            <a:ext cx="7772400" cy="541338"/>
          </a:xfrm>
          <a:prstGeom prst="rect">
            <a:avLst/>
          </a:prstGeom>
          <a:noFill/>
          <a:ln w="9525">
            <a:noFill/>
            <a:miter lim="800000"/>
            <a:headEnd/>
            <a:tailEnd/>
          </a:ln>
        </p:spPr>
        <p:txBody>
          <a:bodyPr anchor="ctr"/>
          <a:lstStyle/>
          <a:p>
            <a:pPr algn="ctr"/>
            <a:r>
              <a:rPr lang="en-US" sz="3200">
                <a:solidFill>
                  <a:srgbClr val="FF0066"/>
                </a:solidFill>
                <a:latin typeface="Impact" pitchFamily="34" charset="0"/>
              </a:rPr>
              <a:t>(3)  Metal Composition</a:t>
            </a:r>
          </a:p>
        </p:txBody>
      </p:sp>
      <p:sp>
        <p:nvSpPr>
          <p:cNvPr id="104453" name="Rectangle 5"/>
          <p:cNvSpPr>
            <a:spLocks noChangeArrowheads="1"/>
          </p:cNvSpPr>
          <p:nvPr/>
        </p:nvSpPr>
        <p:spPr bwMode="auto">
          <a:xfrm>
            <a:off x="323850" y="1125538"/>
            <a:ext cx="4224338" cy="5732462"/>
          </a:xfrm>
          <a:prstGeom prst="rect">
            <a:avLst/>
          </a:prstGeom>
          <a:gradFill rotWithShape="1">
            <a:gsLst>
              <a:gs pos="0">
                <a:schemeClr val="tx1">
                  <a:alpha val="40999"/>
                </a:schemeClr>
              </a:gs>
              <a:gs pos="100000">
                <a:schemeClr val="tx1">
                  <a:alpha val="32001"/>
                </a:schemeClr>
              </a:gs>
            </a:gsLst>
            <a:lin ang="0" scaled="1"/>
          </a:gradFill>
          <a:ln w="3175">
            <a:solidFill>
              <a:schemeClr val="bg1"/>
            </a:solidFill>
            <a:miter lim="800000"/>
            <a:headEnd/>
            <a:tailEnd/>
          </a:ln>
        </p:spPr>
        <p:txBody>
          <a:bodyPr lIns="162000" tIns="162000" rIns="162000" bIns="162000" anchor="ctr"/>
          <a:lstStyle/>
          <a:p>
            <a:pPr marL="274638" indent="-274638" algn="just">
              <a:spcBef>
                <a:spcPct val="60000"/>
              </a:spcBef>
              <a:buClr>
                <a:srgbClr val="00FF00"/>
              </a:buClr>
              <a:buFont typeface="Wingdings" pitchFamily="2" charset="2"/>
              <a:buChar char="v"/>
            </a:pPr>
            <a:r>
              <a:rPr lang="en-US" sz="1700">
                <a:solidFill>
                  <a:schemeClr val="bg1"/>
                </a:solidFill>
                <a:latin typeface="Swis721 Ex BT" pitchFamily="34" charset="0"/>
              </a:rPr>
              <a:t>The element which can have the most significant effect on soundness in grey-iron castings is phosphorus. Phosphorus contents can range between 0.05 percent in high-grade irons to 1.2 percent in low-grade irons.</a:t>
            </a:r>
          </a:p>
          <a:p>
            <a:pPr marL="274638" indent="-274638" algn="just">
              <a:spcBef>
                <a:spcPct val="60000"/>
              </a:spcBef>
              <a:buClr>
                <a:srgbClr val="00FF00"/>
              </a:buClr>
              <a:buFont typeface="Wingdings" pitchFamily="2" charset="2"/>
              <a:buChar char="v"/>
            </a:pPr>
            <a:r>
              <a:rPr lang="en-US" sz="1700">
                <a:solidFill>
                  <a:schemeClr val="bg1"/>
                </a:solidFill>
                <a:latin typeface="Swis721 Ex BT" pitchFamily="34" charset="0"/>
              </a:rPr>
              <a:t>Phosphorus exists in iron as a low-melting-point constituent which solidifies at about 200</a:t>
            </a:r>
            <a:r>
              <a:rPr lang="en-US" sz="1700">
                <a:solidFill>
                  <a:schemeClr val="bg1"/>
                </a:solidFill>
                <a:latin typeface="Swis721 Ex BT" pitchFamily="34" charset="0"/>
                <a:sym typeface="Symbol" pitchFamily="18" charset="2"/>
              </a:rPr>
              <a:t>C below the eutectic temperature of grey iron.</a:t>
            </a:r>
          </a:p>
          <a:p>
            <a:pPr marL="274638" indent="-274638" algn="just">
              <a:spcBef>
                <a:spcPct val="60000"/>
              </a:spcBef>
              <a:buClr>
                <a:srgbClr val="00FF00"/>
              </a:buClr>
              <a:buFont typeface="Wingdings" pitchFamily="2" charset="2"/>
              <a:buChar char="v"/>
            </a:pPr>
            <a:r>
              <a:rPr lang="en-US" sz="1700">
                <a:solidFill>
                  <a:schemeClr val="bg1"/>
                </a:solidFill>
                <a:latin typeface="Swis721 Ex BT" pitchFamily="34" charset="0"/>
                <a:sym typeface="Symbol" pitchFamily="18" charset="2"/>
              </a:rPr>
              <a:t>It is therefore exceedingly difficult to compensate for the shrinkage which occurs on solidification of the phosphide eutectic, and irons containing phosphorus are very prone to contain some form of internal unsoundness. Shows the occurrence of phosphoric porosity in a heavy-section casting.</a:t>
            </a:r>
          </a:p>
        </p:txBody>
      </p:sp>
      <p:pic>
        <p:nvPicPr>
          <p:cNvPr id="104454" name="Picture 6" descr="4E4D0D5C"/>
          <p:cNvPicPr>
            <a:picLocks noChangeAspect="1" noChangeArrowheads="1"/>
          </p:cNvPicPr>
          <p:nvPr/>
        </p:nvPicPr>
        <p:blipFill>
          <a:blip r:embed="rId2" cstate="print"/>
          <a:srcRect l="5502" t="7111" r="6403" b="9309"/>
          <a:stretch>
            <a:fillRect/>
          </a:stretch>
        </p:blipFill>
        <p:spPr bwMode="auto">
          <a:xfrm>
            <a:off x="4803775" y="1125538"/>
            <a:ext cx="4089400" cy="5040312"/>
          </a:xfrm>
          <a:prstGeom prst="rect">
            <a:avLst/>
          </a:prstGeom>
          <a:noFill/>
          <a:ln w="9525">
            <a:solidFill>
              <a:srgbClr val="FF3300"/>
            </a:solidFill>
            <a:miter lim="800000"/>
            <a:headEnd/>
            <a:tailEnd/>
          </a:ln>
        </p:spPr>
      </p:pic>
      <p:sp>
        <p:nvSpPr>
          <p:cNvPr id="104455" name="Text Box 7"/>
          <p:cNvSpPr txBox="1">
            <a:spLocks noChangeArrowheads="1"/>
          </p:cNvSpPr>
          <p:nvPr/>
        </p:nvSpPr>
        <p:spPr bwMode="auto">
          <a:xfrm>
            <a:off x="5003800" y="6340475"/>
            <a:ext cx="3887788" cy="523875"/>
          </a:xfrm>
          <a:prstGeom prst="rect">
            <a:avLst/>
          </a:prstGeom>
          <a:noFill/>
          <a:ln w="9525">
            <a:noFill/>
            <a:miter lim="800000"/>
            <a:headEnd/>
            <a:tailEnd/>
          </a:ln>
        </p:spPr>
        <p:txBody>
          <a:bodyPr lIns="0" rIns="0">
            <a:spAutoFit/>
          </a:bodyPr>
          <a:lstStyle/>
          <a:p>
            <a:pPr marL="682625" indent="-682625" algn="ctr">
              <a:tabLst>
                <a:tab pos="682625" algn="l"/>
              </a:tabLst>
            </a:pPr>
            <a:r>
              <a:rPr lang="en-US" sz="1400" b="1">
                <a:solidFill>
                  <a:schemeClr val="bg1"/>
                </a:solidFill>
                <a:latin typeface="Arial" pitchFamily="34" charset="0"/>
              </a:rPr>
              <a:t>Phosphoric porosity in a heavy-section castings.</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04452"/>
                                        </p:tgtEl>
                                        <p:attrNameLst>
                                          <p:attrName>style.visibility</p:attrName>
                                        </p:attrNameLst>
                                      </p:cBhvr>
                                      <p:to>
                                        <p:strVal val="visible"/>
                                      </p:to>
                                    </p:set>
                                    <p:animEffect transition="in" filter="fade">
                                      <p:cBhvr>
                                        <p:cTn id="7" dur="500"/>
                                        <p:tgtEl>
                                          <p:spTgt spid="104452"/>
                                        </p:tgtEl>
                                      </p:cBhvr>
                                    </p:animEffect>
                                  </p:childTnLst>
                                </p:cTn>
                              </p:par>
                            </p:childTnLst>
                          </p:cTn>
                        </p:par>
                        <p:par>
                          <p:cTn id="8" fill="hold">
                            <p:stCondLst>
                              <p:cond delay="1400"/>
                            </p:stCondLst>
                            <p:childTnLst>
                              <p:par>
                                <p:cTn id="9" presetID="10" presetClass="entr" presetSubtype="0" fill="hold" grpId="0" nodeType="afterEffect">
                                  <p:stCondLst>
                                    <p:cond delay="0"/>
                                  </p:stCondLst>
                                  <p:childTnLst>
                                    <p:set>
                                      <p:cBhvr>
                                        <p:cTn id="10" dur="1" fill="hold">
                                          <p:stCondLst>
                                            <p:cond delay="0"/>
                                          </p:stCondLst>
                                        </p:cTn>
                                        <p:tgtEl>
                                          <p:spTgt spid="104453">
                                            <p:bg/>
                                          </p:spTgt>
                                        </p:tgtEl>
                                        <p:attrNameLst>
                                          <p:attrName>style.visibility</p:attrName>
                                        </p:attrNameLst>
                                      </p:cBhvr>
                                      <p:to>
                                        <p:strVal val="visible"/>
                                      </p:to>
                                    </p:set>
                                    <p:animEffect transition="in" filter="fade">
                                      <p:cBhvr>
                                        <p:cTn id="11" dur="500"/>
                                        <p:tgtEl>
                                          <p:spTgt spid="104453">
                                            <p:bg/>
                                          </p:spTgt>
                                        </p:tgtEl>
                                      </p:cBhvr>
                                    </p:animEffect>
                                  </p:childTnLst>
                                </p:cTn>
                              </p:par>
                            </p:childTnLst>
                          </p:cTn>
                        </p:par>
                        <p:par>
                          <p:cTn id="12" fill="hold">
                            <p:stCondLst>
                              <p:cond delay="19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104453">
                                            <p:txEl>
                                              <p:pRg st="0" end="0"/>
                                            </p:txEl>
                                          </p:spTgt>
                                        </p:tgtEl>
                                        <p:attrNameLst>
                                          <p:attrName>style.visibility</p:attrName>
                                        </p:attrNameLst>
                                      </p:cBhvr>
                                      <p:to>
                                        <p:strVal val="visible"/>
                                      </p:to>
                                    </p:set>
                                    <p:animEffect transition="in" filter="fade">
                                      <p:cBhvr>
                                        <p:cTn id="15" dur="500"/>
                                        <p:tgtEl>
                                          <p:spTgt spid="104453">
                                            <p:txEl>
                                              <p:pRg st="0" end="0"/>
                                            </p:txEl>
                                          </p:spTgt>
                                        </p:tgtEl>
                                      </p:cBhvr>
                                    </p:animEffect>
                                  </p:childTnLst>
                                </p:cTn>
                              </p:par>
                            </p:childTnLst>
                          </p:cTn>
                        </p:par>
                        <p:par>
                          <p:cTn id="16" fill="hold">
                            <p:stCondLst>
                              <p:cond delay="405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104453">
                                            <p:txEl>
                                              <p:pRg st="1" end="1"/>
                                            </p:txEl>
                                          </p:spTgt>
                                        </p:tgtEl>
                                        <p:attrNameLst>
                                          <p:attrName>style.visibility</p:attrName>
                                        </p:attrNameLst>
                                      </p:cBhvr>
                                      <p:to>
                                        <p:strVal val="visible"/>
                                      </p:to>
                                    </p:set>
                                    <p:animEffect transition="in" filter="fade">
                                      <p:cBhvr>
                                        <p:cTn id="19" dur="500"/>
                                        <p:tgtEl>
                                          <p:spTgt spid="104453">
                                            <p:txEl>
                                              <p:pRg st="1" end="1"/>
                                            </p:txEl>
                                          </p:spTgt>
                                        </p:tgtEl>
                                      </p:cBhvr>
                                    </p:animEffect>
                                  </p:childTnLst>
                                </p:cTn>
                              </p:par>
                            </p:childTnLst>
                          </p:cTn>
                        </p:par>
                        <p:par>
                          <p:cTn id="20" fill="hold">
                            <p:stCondLst>
                              <p:cond delay="56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04453">
                                            <p:txEl>
                                              <p:pRg st="2" end="2"/>
                                            </p:txEl>
                                          </p:spTgt>
                                        </p:tgtEl>
                                        <p:attrNameLst>
                                          <p:attrName>style.visibility</p:attrName>
                                        </p:attrNameLst>
                                      </p:cBhvr>
                                      <p:to>
                                        <p:strVal val="visible"/>
                                      </p:to>
                                    </p:set>
                                    <p:animEffect transition="in" filter="fade">
                                      <p:cBhvr>
                                        <p:cTn id="23" dur="500"/>
                                        <p:tgtEl>
                                          <p:spTgt spid="104453">
                                            <p:txEl>
                                              <p:pRg st="2" end="2"/>
                                            </p:txEl>
                                          </p:spTgt>
                                        </p:tgtEl>
                                      </p:cBhvr>
                                    </p:animEffect>
                                  </p:childTnLst>
                                </p:cTn>
                              </p:par>
                            </p:childTnLst>
                          </p:cTn>
                        </p:par>
                        <p:par>
                          <p:cTn id="24" fill="hold">
                            <p:stCondLst>
                              <p:cond delay="8350"/>
                            </p:stCondLst>
                            <p:childTnLst>
                              <p:par>
                                <p:cTn id="25" presetID="12" presetClass="entr" presetSubtype="2" fill="hold" nodeType="afterEffect">
                                  <p:stCondLst>
                                    <p:cond delay="0"/>
                                  </p:stCondLst>
                                  <p:childTnLst>
                                    <p:set>
                                      <p:cBhvr>
                                        <p:cTn id="26" dur="1" fill="hold">
                                          <p:stCondLst>
                                            <p:cond delay="0"/>
                                          </p:stCondLst>
                                        </p:cTn>
                                        <p:tgtEl>
                                          <p:spTgt spid="104454"/>
                                        </p:tgtEl>
                                        <p:attrNameLst>
                                          <p:attrName>style.visibility</p:attrName>
                                        </p:attrNameLst>
                                      </p:cBhvr>
                                      <p:to>
                                        <p:strVal val="visible"/>
                                      </p:to>
                                    </p:set>
                                    <p:animEffect transition="in" filter="slide(fromRight)">
                                      <p:cBhvr>
                                        <p:cTn id="27" dur="500"/>
                                        <p:tgtEl>
                                          <p:spTgt spid="104454"/>
                                        </p:tgtEl>
                                      </p:cBhvr>
                                    </p:animEffect>
                                  </p:childTnLst>
                                </p:cTn>
                              </p:par>
                            </p:childTnLst>
                          </p:cTn>
                        </p:par>
                        <p:par>
                          <p:cTn id="28" fill="hold">
                            <p:stCondLst>
                              <p:cond delay="8850"/>
                            </p:stCondLst>
                            <p:childTnLst>
                              <p:par>
                                <p:cTn id="29" presetID="10" presetClass="entr" presetSubtype="0" fill="hold" grpId="0" nodeType="afterEffect">
                                  <p:stCondLst>
                                    <p:cond delay="0"/>
                                  </p:stCondLst>
                                  <p:childTnLst>
                                    <p:set>
                                      <p:cBhvr>
                                        <p:cTn id="30" dur="1" fill="hold">
                                          <p:stCondLst>
                                            <p:cond delay="0"/>
                                          </p:stCondLst>
                                        </p:cTn>
                                        <p:tgtEl>
                                          <p:spTgt spid="104455"/>
                                        </p:tgtEl>
                                        <p:attrNameLst>
                                          <p:attrName>style.visibility</p:attrName>
                                        </p:attrNameLst>
                                      </p:cBhvr>
                                      <p:to>
                                        <p:strVal val="visible"/>
                                      </p:to>
                                    </p:set>
                                    <p:animEffect transition="in" filter="fade">
                                      <p:cBhvr>
                                        <p:cTn id="31" dur="1000"/>
                                        <p:tgtEl>
                                          <p:spTgt spid="104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2" grpId="0"/>
      <p:bldP spid="104453" grpId="0" build="p" animBg="1"/>
      <p:bldP spid="10445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Rectangle 4"/>
          <p:cNvSpPr>
            <a:spLocks noChangeArrowheads="1"/>
          </p:cNvSpPr>
          <p:nvPr/>
        </p:nvSpPr>
        <p:spPr bwMode="auto">
          <a:xfrm>
            <a:off x="395288" y="549275"/>
            <a:ext cx="8064500" cy="5975350"/>
          </a:xfrm>
          <a:prstGeom prst="rect">
            <a:avLst/>
          </a:prstGeom>
          <a:gradFill rotWithShape="1">
            <a:gsLst>
              <a:gs pos="0">
                <a:schemeClr val="tx1">
                  <a:alpha val="40999"/>
                </a:schemeClr>
              </a:gs>
              <a:gs pos="100000">
                <a:schemeClr val="tx1">
                  <a:alpha val="32001"/>
                </a:schemeClr>
              </a:gs>
            </a:gsLst>
            <a:lin ang="0" scaled="1"/>
          </a:gradFill>
          <a:ln w="3175">
            <a:solidFill>
              <a:schemeClr val="bg1"/>
            </a:solidFill>
            <a:miter lim="800000"/>
            <a:headEnd/>
            <a:tailEnd/>
          </a:ln>
        </p:spPr>
        <p:txBody>
          <a:bodyPr lIns="306000" tIns="162000" rIns="414000" bIns="162000" anchor="ctr"/>
          <a:lstStyle/>
          <a:p>
            <a:pPr marL="274638" indent="-274638" algn="just">
              <a:spcBef>
                <a:spcPct val="100000"/>
              </a:spcBef>
              <a:buClr>
                <a:srgbClr val="00FF00"/>
              </a:buClr>
              <a:buFont typeface="Wingdings" pitchFamily="2" charset="2"/>
              <a:buChar char="v"/>
              <a:tabLst>
                <a:tab pos="1158875" algn="l"/>
                <a:tab pos="4937125" algn="ctr"/>
              </a:tabLst>
            </a:pPr>
            <a:r>
              <a:rPr lang="en-US" sz="2100">
                <a:solidFill>
                  <a:schemeClr val="bg1"/>
                </a:solidFill>
                <a:latin typeface="Swis721 Ex BT" pitchFamily="34" charset="0"/>
              </a:rPr>
              <a:t>To ensure maximum soundness in such castings as cylinder blocks and beads and hydraulic control valves, it is advisable to use irons having a phosphorus content of less than 0.10 percent.</a:t>
            </a:r>
          </a:p>
          <a:p>
            <a:pPr marL="274638" indent="-274638" algn="just">
              <a:spcBef>
                <a:spcPct val="100000"/>
              </a:spcBef>
              <a:buClr>
                <a:srgbClr val="00FF00"/>
              </a:buClr>
              <a:buFont typeface="Wingdings" pitchFamily="2" charset="2"/>
              <a:buChar char="v"/>
              <a:tabLst>
                <a:tab pos="1158875" algn="l"/>
                <a:tab pos="4937125" algn="ctr"/>
              </a:tabLst>
            </a:pPr>
            <a:r>
              <a:rPr lang="en-US" sz="2100">
                <a:solidFill>
                  <a:schemeClr val="bg1"/>
                </a:solidFill>
                <a:latin typeface="Swis721 Ex BT" pitchFamily="34" charset="0"/>
              </a:rPr>
              <a:t>No positive recommendations are being made here as to the compositions which should be used in light- and heavy-section castings to promote maximum soundness, since most foundrymen – when producing certain castings – have to select the best composition which will ensure that the specified British Standard grade required by the customer is achieved.</a:t>
            </a:r>
          </a:p>
          <a:p>
            <a:pPr marL="274638" indent="-274638" algn="just">
              <a:spcBef>
                <a:spcPct val="100000"/>
              </a:spcBef>
              <a:buClr>
                <a:srgbClr val="00FF00"/>
              </a:buClr>
              <a:buFont typeface="Wingdings" pitchFamily="2" charset="2"/>
              <a:buChar char="v"/>
              <a:tabLst>
                <a:tab pos="1158875" algn="l"/>
                <a:tab pos="4937125" algn="ctr"/>
              </a:tabLst>
            </a:pPr>
            <a:r>
              <a:rPr lang="en-US" sz="2100">
                <a:solidFill>
                  <a:schemeClr val="bg1"/>
                </a:solidFill>
                <a:latin typeface="Swis721 Ex BT" pitchFamily="34" charset="0"/>
              </a:rPr>
              <a:t>To achieve maximum degrees of soundness very low phosphorus irons are necessary.</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5476">
                                            <p:bg/>
                                          </p:spTgt>
                                        </p:tgtEl>
                                        <p:attrNameLst>
                                          <p:attrName>style.visibility</p:attrName>
                                        </p:attrNameLst>
                                      </p:cBhvr>
                                      <p:to>
                                        <p:strVal val="visible"/>
                                      </p:to>
                                    </p:set>
                                    <p:animEffect transition="in" filter="fade">
                                      <p:cBhvr>
                                        <p:cTn id="7" dur="500"/>
                                        <p:tgtEl>
                                          <p:spTgt spid="105476">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05476">
                                            <p:txEl>
                                              <p:pRg st="0" end="0"/>
                                            </p:txEl>
                                          </p:spTgt>
                                        </p:tgtEl>
                                        <p:attrNameLst>
                                          <p:attrName>style.visibility</p:attrName>
                                        </p:attrNameLst>
                                      </p:cBhvr>
                                      <p:to>
                                        <p:strVal val="visible"/>
                                      </p:to>
                                    </p:set>
                                    <p:animEffect transition="in" filter="fade">
                                      <p:cBhvr>
                                        <p:cTn id="11" dur="500"/>
                                        <p:tgtEl>
                                          <p:spTgt spid="105476">
                                            <p:txEl>
                                              <p:pRg st="0" end="0"/>
                                            </p:txEl>
                                          </p:spTgt>
                                        </p:tgtEl>
                                      </p:cBhvr>
                                    </p:animEffect>
                                  </p:childTnLst>
                                </p:cTn>
                              </p:par>
                            </p:childTnLst>
                          </p:cTn>
                        </p:par>
                        <p:par>
                          <p:cTn id="12" fill="hold">
                            <p:stCondLst>
                              <p:cond delay="26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105476">
                                            <p:txEl>
                                              <p:pRg st="1" end="1"/>
                                            </p:txEl>
                                          </p:spTgt>
                                        </p:tgtEl>
                                        <p:attrNameLst>
                                          <p:attrName>style.visibility</p:attrName>
                                        </p:attrNameLst>
                                      </p:cBhvr>
                                      <p:to>
                                        <p:strVal val="visible"/>
                                      </p:to>
                                    </p:set>
                                    <p:animEffect transition="in" filter="fade">
                                      <p:cBhvr>
                                        <p:cTn id="15" dur="500"/>
                                        <p:tgtEl>
                                          <p:spTgt spid="105476">
                                            <p:txEl>
                                              <p:pRg st="1" end="1"/>
                                            </p:txEl>
                                          </p:spTgt>
                                        </p:tgtEl>
                                      </p:cBhvr>
                                    </p:animEffect>
                                  </p:childTnLst>
                                </p:cTn>
                              </p:par>
                            </p:childTnLst>
                          </p:cTn>
                        </p:par>
                        <p:par>
                          <p:cTn id="16" fill="hold">
                            <p:stCondLst>
                              <p:cond delay="585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105476">
                                            <p:txEl>
                                              <p:pRg st="2" end="2"/>
                                            </p:txEl>
                                          </p:spTgt>
                                        </p:tgtEl>
                                        <p:attrNameLst>
                                          <p:attrName>style.visibility</p:attrName>
                                        </p:attrNameLst>
                                      </p:cBhvr>
                                      <p:to>
                                        <p:strVal val="visible"/>
                                      </p:to>
                                    </p:set>
                                    <p:animEffect transition="in" filter="fade">
                                      <p:cBhvr>
                                        <p:cTn id="19" dur="500"/>
                                        <p:tgtEl>
                                          <p:spTgt spid="1054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scan0016"/>
          <p:cNvPicPr>
            <a:picLocks noChangeAspect="1" noChangeArrowheads="1"/>
          </p:cNvPicPr>
          <p:nvPr/>
        </p:nvPicPr>
        <p:blipFill>
          <a:blip r:embed="rId2" cstate="print"/>
          <a:srcRect l="10196" t="4056" r="13696" b="71585"/>
          <a:stretch>
            <a:fillRect/>
          </a:stretch>
        </p:blipFill>
        <p:spPr bwMode="auto">
          <a:xfrm>
            <a:off x="214313" y="642938"/>
            <a:ext cx="8759825" cy="4667250"/>
          </a:xfrm>
          <a:prstGeom prst="rect">
            <a:avLst/>
          </a:prstGeom>
          <a:noFill/>
          <a:ln w="9525">
            <a:noFill/>
            <a:miter lim="800000"/>
            <a:headEnd/>
            <a:tailEnd/>
          </a:ln>
        </p:spPr>
      </p:pic>
      <p:sp>
        <p:nvSpPr>
          <p:cNvPr id="4" name="Text Box 8"/>
          <p:cNvSpPr txBox="1">
            <a:spLocks noChangeArrowheads="1"/>
          </p:cNvSpPr>
          <p:nvPr/>
        </p:nvSpPr>
        <p:spPr bwMode="auto">
          <a:xfrm>
            <a:off x="285750" y="5429250"/>
            <a:ext cx="4000500" cy="471488"/>
          </a:xfrm>
          <a:prstGeom prst="rect">
            <a:avLst/>
          </a:prstGeom>
          <a:solidFill>
            <a:schemeClr val="bg1"/>
          </a:solidFill>
          <a:ln w="9525">
            <a:noFill/>
            <a:miter lim="800000"/>
            <a:headEnd/>
            <a:tailEnd/>
          </a:ln>
        </p:spPr>
        <p:txBody>
          <a:bodyPr anchor="ctr"/>
          <a:lstStyle/>
          <a:p>
            <a:pPr algn="just"/>
            <a:r>
              <a:rPr lang="en-US" sz="1200" b="1">
                <a:latin typeface="Arial" pitchFamily="34" charset="0"/>
              </a:rPr>
              <a:t>Gross defect containing dross associated with flake graphite. Etched in 4% picral.</a:t>
            </a:r>
          </a:p>
        </p:txBody>
      </p:sp>
      <p:sp>
        <p:nvSpPr>
          <p:cNvPr id="5" name="Text Box 8"/>
          <p:cNvSpPr txBox="1">
            <a:spLocks noChangeArrowheads="1"/>
          </p:cNvSpPr>
          <p:nvPr/>
        </p:nvSpPr>
        <p:spPr bwMode="auto">
          <a:xfrm>
            <a:off x="4786313" y="5429250"/>
            <a:ext cx="4214812" cy="400050"/>
          </a:xfrm>
          <a:prstGeom prst="rect">
            <a:avLst/>
          </a:prstGeom>
          <a:solidFill>
            <a:schemeClr val="bg1"/>
          </a:solidFill>
          <a:ln w="9525">
            <a:noFill/>
            <a:miter lim="800000"/>
            <a:headEnd/>
            <a:tailEnd/>
          </a:ln>
        </p:spPr>
        <p:txBody>
          <a:bodyPr anchor="ctr"/>
          <a:lstStyle/>
          <a:p>
            <a:pPr algn="just"/>
            <a:r>
              <a:rPr lang="en-US" sz="1200" b="1">
                <a:latin typeface="Arial" pitchFamily="34" charset="0"/>
              </a:rPr>
              <a:t>Long stringers of dross penetrating deeply into the section Etched in 4% picral. </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scan0019"/>
          <p:cNvPicPr>
            <a:picLocks noChangeAspect="1" noChangeArrowheads="1"/>
          </p:cNvPicPr>
          <p:nvPr/>
        </p:nvPicPr>
        <p:blipFill>
          <a:blip r:embed="rId2" cstate="print"/>
          <a:srcRect l="1843" t="1408"/>
          <a:stretch>
            <a:fillRect/>
          </a:stretch>
        </p:blipFill>
        <p:spPr bwMode="auto">
          <a:xfrm>
            <a:off x="468313" y="981075"/>
            <a:ext cx="4103687" cy="5111750"/>
          </a:xfrm>
          <a:prstGeom prst="rect">
            <a:avLst/>
          </a:prstGeom>
          <a:noFill/>
          <a:ln w="9525">
            <a:noFill/>
            <a:miter lim="800000"/>
            <a:headEnd/>
            <a:tailEnd/>
          </a:ln>
        </p:spPr>
      </p:pic>
      <p:pic>
        <p:nvPicPr>
          <p:cNvPr id="13315" name="Picture 5" descr="scan0020"/>
          <p:cNvPicPr>
            <a:picLocks noChangeAspect="1" noChangeArrowheads="1"/>
          </p:cNvPicPr>
          <p:nvPr/>
        </p:nvPicPr>
        <p:blipFill>
          <a:blip r:embed="rId3" cstate="print"/>
          <a:srcRect/>
          <a:stretch>
            <a:fillRect/>
          </a:stretch>
        </p:blipFill>
        <p:spPr bwMode="auto">
          <a:xfrm>
            <a:off x="4859338" y="908050"/>
            <a:ext cx="3889375" cy="5184775"/>
          </a:xfrm>
          <a:prstGeom prst="rect">
            <a:avLst/>
          </a:prstGeom>
          <a:noFill/>
          <a:ln w="9525">
            <a:noFill/>
            <a:miter lim="800000"/>
            <a:headEnd/>
            <a:tailEnd/>
          </a:ln>
        </p:spPr>
      </p:pic>
    </p:spTree>
  </p:cSld>
  <p:clrMapOvr>
    <a:masterClrMapping/>
  </p:clrMapOvr>
  <p:transition spd="med">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9"/>
          <p:cNvSpPr>
            <a:spLocks noChangeArrowheads="1"/>
          </p:cNvSpPr>
          <p:nvPr/>
        </p:nvSpPr>
        <p:spPr bwMode="auto">
          <a:xfrm>
            <a:off x="315913" y="1135063"/>
            <a:ext cx="4222750" cy="5230812"/>
          </a:xfrm>
          <a:prstGeom prst="rect">
            <a:avLst/>
          </a:prstGeom>
          <a:noFill/>
          <a:ln w="3175">
            <a:noFill/>
            <a:miter lim="800000"/>
            <a:headEnd/>
            <a:tailEnd/>
          </a:ln>
        </p:spPr>
        <p:txBody>
          <a:bodyPr anchor="ctr">
            <a:spAutoFit/>
          </a:bodyPr>
          <a:lstStyle/>
          <a:p>
            <a:pPr marL="274638" indent="-274638" algn="just">
              <a:lnSpc>
                <a:spcPct val="90000"/>
              </a:lnSpc>
              <a:spcBef>
                <a:spcPct val="100000"/>
              </a:spcBef>
              <a:buClr>
                <a:schemeClr val="folHlink"/>
              </a:buClr>
              <a:buFont typeface="Wingdings" pitchFamily="2" charset="2"/>
              <a:buChar char="v"/>
            </a:pPr>
            <a:r>
              <a:rPr lang="en-US" sz="1400">
                <a:solidFill>
                  <a:schemeClr val="bg1"/>
                </a:solidFill>
              </a:rPr>
              <a:t>Reactive slag is a reoxidation product that form when molten cast iron is cooled from melting process temperature.</a:t>
            </a:r>
          </a:p>
          <a:p>
            <a:pPr marL="274638" indent="-274638" algn="just">
              <a:lnSpc>
                <a:spcPct val="90000"/>
              </a:lnSpc>
              <a:spcBef>
                <a:spcPct val="100000"/>
              </a:spcBef>
              <a:buClr>
                <a:schemeClr val="folHlink"/>
              </a:buClr>
              <a:buFont typeface="Wingdings" pitchFamily="2" charset="2"/>
              <a:buChar char="v"/>
            </a:pPr>
            <a:r>
              <a:rPr lang="en-US" sz="1400">
                <a:solidFill>
                  <a:schemeClr val="bg1"/>
                </a:solidFill>
              </a:rPr>
              <a:t>Main constituents are:</a:t>
            </a:r>
          </a:p>
          <a:p>
            <a:pPr marL="274638" indent="-274638" algn="just">
              <a:lnSpc>
                <a:spcPct val="90000"/>
              </a:lnSpc>
              <a:spcBef>
                <a:spcPct val="100000"/>
              </a:spcBef>
              <a:buClr>
                <a:schemeClr val="folHlink"/>
              </a:buClr>
              <a:buFont typeface="Wingdings" pitchFamily="2" charset="2"/>
              <a:buNone/>
            </a:pPr>
            <a:r>
              <a:rPr lang="en-US" sz="1400">
                <a:solidFill>
                  <a:schemeClr val="bg1"/>
                </a:solidFill>
                <a:sym typeface="Symbol" pitchFamily="18" charset="2"/>
              </a:rPr>
              <a:t>		SiO</a:t>
            </a:r>
            <a:r>
              <a:rPr lang="en-US" sz="1400" baseline="-25000">
                <a:solidFill>
                  <a:schemeClr val="bg1"/>
                </a:solidFill>
                <a:sym typeface="Symbol" pitchFamily="18" charset="2"/>
              </a:rPr>
              <a:t>2</a:t>
            </a:r>
            <a:r>
              <a:rPr lang="en-US" sz="1400">
                <a:solidFill>
                  <a:schemeClr val="bg1"/>
                </a:solidFill>
                <a:sym typeface="Symbol" pitchFamily="18" charset="2"/>
              </a:rPr>
              <a:t>, MnO and FeO</a:t>
            </a:r>
          </a:p>
          <a:p>
            <a:pPr marL="274638" indent="-274638" algn="just">
              <a:lnSpc>
                <a:spcPct val="90000"/>
              </a:lnSpc>
              <a:buClr>
                <a:schemeClr val="folHlink"/>
              </a:buClr>
              <a:buFont typeface="Wingdings" pitchFamily="2" charset="2"/>
              <a:buNone/>
            </a:pPr>
            <a:r>
              <a:rPr lang="en-US" sz="1400">
                <a:solidFill>
                  <a:schemeClr val="bg1"/>
                </a:solidFill>
                <a:sym typeface="Symbol" pitchFamily="18" charset="2"/>
              </a:rPr>
              <a:t>		Gray iron low in Mg and Al</a:t>
            </a:r>
          </a:p>
          <a:p>
            <a:pPr marL="274638" indent="-274638" algn="just">
              <a:lnSpc>
                <a:spcPct val="90000"/>
              </a:lnSpc>
              <a:spcBef>
                <a:spcPct val="100000"/>
              </a:spcBef>
              <a:buClr>
                <a:schemeClr val="folHlink"/>
              </a:buClr>
              <a:buFont typeface="Wingdings" pitchFamily="2" charset="2"/>
              <a:buChar char="v"/>
            </a:pPr>
            <a:r>
              <a:rPr lang="en-US" sz="1400">
                <a:solidFill>
                  <a:schemeClr val="bg1"/>
                </a:solidFill>
                <a:sym typeface="Symbol" pitchFamily="18" charset="2"/>
              </a:rPr>
              <a:t>Typical slag formation temperature on cooling is 1400C (depending on Si-contents).</a:t>
            </a:r>
          </a:p>
          <a:p>
            <a:pPr marL="274638" indent="-274638" algn="just">
              <a:lnSpc>
                <a:spcPct val="90000"/>
              </a:lnSpc>
              <a:spcBef>
                <a:spcPct val="100000"/>
              </a:spcBef>
              <a:buClr>
                <a:schemeClr val="folHlink"/>
              </a:buClr>
              <a:buFont typeface="Wingdings" pitchFamily="2" charset="2"/>
              <a:buChar char="v"/>
            </a:pPr>
            <a:r>
              <a:rPr lang="en-US" sz="1400">
                <a:solidFill>
                  <a:schemeClr val="bg1"/>
                </a:solidFill>
                <a:sym typeface="Symbol" pitchFamily="18" charset="2"/>
              </a:rPr>
              <a:t>Temperatures in the figure refer to the beginning of selective Si oxidation on cooling which initiates siliceous slag formation.</a:t>
            </a:r>
          </a:p>
          <a:p>
            <a:pPr marL="274638" indent="-274638" algn="just">
              <a:lnSpc>
                <a:spcPct val="90000"/>
              </a:lnSpc>
              <a:spcBef>
                <a:spcPct val="100000"/>
              </a:spcBef>
              <a:buClr>
                <a:schemeClr val="folHlink"/>
              </a:buClr>
              <a:buFont typeface="Wingdings" pitchFamily="2" charset="2"/>
              <a:buChar char="v"/>
            </a:pPr>
            <a:r>
              <a:rPr lang="en-US" sz="1400">
                <a:solidFill>
                  <a:schemeClr val="bg1"/>
                </a:solidFill>
                <a:sym typeface="Symbol" pitchFamily="18" charset="2"/>
              </a:rPr>
              <a:t>Above this temperature, C is preferentially oxidized rather than Si.</a:t>
            </a:r>
          </a:p>
          <a:p>
            <a:pPr marL="274638" indent="-274638" algn="just">
              <a:lnSpc>
                <a:spcPct val="90000"/>
              </a:lnSpc>
              <a:spcBef>
                <a:spcPct val="100000"/>
              </a:spcBef>
              <a:buClr>
                <a:schemeClr val="folHlink"/>
              </a:buClr>
              <a:buFont typeface="Wingdings" pitchFamily="2" charset="2"/>
              <a:buChar char="v"/>
            </a:pPr>
            <a:r>
              <a:rPr lang="en-US" sz="1400">
                <a:solidFill>
                  <a:schemeClr val="bg1"/>
                </a:solidFill>
                <a:sym typeface="Symbol" pitchFamily="18" charset="2"/>
              </a:rPr>
              <a:t>The oxidation of Si to a slag particle is associated with entry into the SiO</a:t>
            </a:r>
            <a:r>
              <a:rPr lang="en-US" sz="1400" baseline="-25000">
                <a:solidFill>
                  <a:schemeClr val="bg1"/>
                </a:solidFill>
                <a:sym typeface="Symbol" pitchFamily="18" charset="2"/>
              </a:rPr>
              <a:t>2</a:t>
            </a:r>
            <a:r>
              <a:rPr lang="en-US" sz="1400">
                <a:solidFill>
                  <a:schemeClr val="bg1"/>
                </a:solidFill>
                <a:sym typeface="Symbol" pitchFamily="18" charset="2"/>
              </a:rPr>
              <a:t>-FeO system, in which FeO becomes a dominant part of the slag composition as temperature decreases.</a:t>
            </a:r>
          </a:p>
          <a:p>
            <a:pPr marL="274638" indent="-274638" algn="just">
              <a:lnSpc>
                <a:spcPct val="90000"/>
              </a:lnSpc>
              <a:spcBef>
                <a:spcPct val="100000"/>
              </a:spcBef>
              <a:buClr>
                <a:schemeClr val="folHlink"/>
              </a:buClr>
              <a:buFont typeface="Wingdings" pitchFamily="2" charset="2"/>
              <a:buChar char="v"/>
            </a:pPr>
            <a:r>
              <a:rPr lang="en-US" sz="1400">
                <a:solidFill>
                  <a:schemeClr val="bg1"/>
                </a:solidFill>
                <a:sym typeface="Symbol" pitchFamily="18" charset="2"/>
              </a:rPr>
              <a:t>Fayalite, Fe</a:t>
            </a:r>
            <a:r>
              <a:rPr lang="en-US" sz="1400" baseline="-25000">
                <a:solidFill>
                  <a:schemeClr val="bg1"/>
                </a:solidFill>
                <a:sym typeface="Symbol" pitchFamily="18" charset="2"/>
              </a:rPr>
              <a:t>2</a:t>
            </a:r>
            <a:r>
              <a:rPr lang="en-US" sz="1400">
                <a:solidFill>
                  <a:schemeClr val="bg1"/>
                </a:solidFill>
                <a:sym typeface="Symbol" pitchFamily="18" charset="2"/>
              </a:rPr>
              <a:t>SiO</a:t>
            </a:r>
            <a:r>
              <a:rPr lang="en-US" sz="1400" baseline="-25000">
                <a:solidFill>
                  <a:schemeClr val="bg1"/>
                </a:solidFill>
                <a:sym typeface="Symbol" pitchFamily="18" charset="2"/>
              </a:rPr>
              <a:t>4</a:t>
            </a:r>
            <a:r>
              <a:rPr lang="en-US" sz="1400">
                <a:solidFill>
                  <a:schemeClr val="bg1"/>
                </a:solidFill>
                <a:sym typeface="Symbol" pitchFamily="18" charset="2"/>
              </a:rPr>
              <a:t> is an increasing portion of the siliceous slag as FeO increases in cast iron.</a:t>
            </a:r>
          </a:p>
        </p:txBody>
      </p:sp>
      <p:sp>
        <p:nvSpPr>
          <p:cNvPr id="14339" name="Text Box 2"/>
          <p:cNvSpPr txBox="1">
            <a:spLocks noChangeArrowheads="1"/>
          </p:cNvSpPr>
          <p:nvPr/>
        </p:nvSpPr>
        <p:spPr bwMode="auto">
          <a:xfrm>
            <a:off x="1214438" y="285750"/>
            <a:ext cx="6572250" cy="457200"/>
          </a:xfrm>
          <a:prstGeom prst="rect">
            <a:avLst/>
          </a:prstGeom>
          <a:noFill/>
          <a:ln w="9525">
            <a:noFill/>
            <a:miter lim="800000"/>
            <a:headEnd/>
            <a:tailEnd/>
          </a:ln>
        </p:spPr>
        <p:txBody>
          <a:bodyPr>
            <a:spAutoFit/>
          </a:bodyPr>
          <a:lstStyle/>
          <a:p>
            <a:pPr algn="ctr">
              <a:spcBef>
                <a:spcPct val="50000"/>
              </a:spcBef>
            </a:pPr>
            <a:r>
              <a:rPr lang="en-US" b="1">
                <a:solidFill>
                  <a:srgbClr val="FF3300"/>
                </a:solidFill>
              </a:rPr>
              <a:t>REACTIVE SLAG FORMATION</a:t>
            </a:r>
          </a:p>
        </p:txBody>
      </p:sp>
      <p:pic>
        <p:nvPicPr>
          <p:cNvPr id="14340" name="Picture 12"/>
          <p:cNvPicPr>
            <a:picLocks noChangeAspect="1" noChangeArrowheads="1"/>
          </p:cNvPicPr>
          <p:nvPr/>
        </p:nvPicPr>
        <p:blipFill>
          <a:blip r:embed="rId2" cstate="print"/>
          <a:srcRect/>
          <a:stretch>
            <a:fillRect/>
          </a:stretch>
        </p:blipFill>
        <p:spPr bwMode="auto">
          <a:xfrm>
            <a:off x="5072063" y="1071563"/>
            <a:ext cx="3627437" cy="3051175"/>
          </a:xfrm>
          <a:prstGeom prst="rect">
            <a:avLst/>
          </a:prstGeom>
          <a:noFill/>
          <a:ln w="9525">
            <a:noFill/>
            <a:miter lim="800000"/>
            <a:headEnd/>
            <a:tailEnd/>
          </a:ln>
        </p:spPr>
      </p:pic>
      <p:sp>
        <p:nvSpPr>
          <p:cNvPr id="14341" name="Text Box 13"/>
          <p:cNvSpPr txBox="1">
            <a:spLocks noChangeArrowheads="1"/>
          </p:cNvSpPr>
          <p:nvPr/>
        </p:nvSpPr>
        <p:spPr bwMode="auto">
          <a:xfrm>
            <a:off x="5143500" y="4429125"/>
            <a:ext cx="3492500" cy="1428750"/>
          </a:xfrm>
          <a:prstGeom prst="rect">
            <a:avLst/>
          </a:prstGeom>
          <a:solidFill>
            <a:srgbClr val="FFFFFF"/>
          </a:solidFill>
          <a:ln w="9525">
            <a:solidFill>
              <a:srgbClr val="FF3300"/>
            </a:solidFill>
            <a:miter lim="800000"/>
            <a:headEnd/>
            <a:tailEnd/>
          </a:ln>
        </p:spPr>
        <p:txBody>
          <a:bodyPr lIns="108000" tIns="0" rIns="108000" bIns="0" anchor="ctr"/>
          <a:lstStyle/>
          <a:p>
            <a:pPr algn="ctr">
              <a:spcBef>
                <a:spcPts val="600"/>
              </a:spcBef>
            </a:pPr>
            <a:r>
              <a:rPr lang="en-US" sz="1200" b="1">
                <a:ea typeface="HASOOB"/>
                <a:cs typeface="HASOOB"/>
              </a:rPr>
              <a:t>Equilibrium Temperature of Silica Reduction or Silicon Reoxidation as Related to %C and %Si. Reoxidation of Silicon and Initial Silicate Slag Formation can Begin on Cooling Below the Indicated Temperature When Oxygen is Present</a:t>
            </a:r>
            <a:endParaRPr lang="en-US" sz="1200" b="1"/>
          </a:p>
        </p:txBody>
      </p:sp>
    </p:spTree>
  </p:cSld>
  <p:clrMapOvr>
    <a:masterClrMapping/>
  </p:clrMapOvr>
  <p:transition spd="med">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533400" y="285750"/>
            <a:ext cx="8001000" cy="457200"/>
          </a:xfrm>
          <a:prstGeom prst="rect">
            <a:avLst/>
          </a:prstGeom>
          <a:noFill/>
          <a:ln w="9525">
            <a:noFill/>
            <a:miter lim="800000"/>
            <a:headEnd/>
            <a:tailEnd/>
          </a:ln>
        </p:spPr>
        <p:txBody>
          <a:bodyPr>
            <a:spAutoFit/>
          </a:bodyPr>
          <a:lstStyle/>
          <a:p>
            <a:pPr algn="ctr">
              <a:spcBef>
                <a:spcPct val="50000"/>
              </a:spcBef>
            </a:pPr>
            <a:r>
              <a:rPr lang="en-US" b="1">
                <a:solidFill>
                  <a:srgbClr val="FF3300"/>
                </a:solidFill>
              </a:rPr>
              <a:t>REACTIVE SLAG FORMATION (Cont’d.)</a:t>
            </a:r>
          </a:p>
        </p:txBody>
      </p:sp>
      <p:sp>
        <p:nvSpPr>
          <p:cNvPr id="15363" name="AutoShape 3"/>
          <p:cNvSpPr>
            <a:spLocks noChangeArrowheads="1"/>
          </p:cNvSpPr>
          <p:nvPr/>
        </p:nvSpPr>
        <p:spPr bwMode="auto">
          <a:xfrm>
            <a:off x="290513" y="788988"/>
            <a:ext cx="8561387" cy="76200"/>
          </a:xfrm>
          <a:prstGeom prst="roundRect">
            <a:avLst>
              <a:gd name="adj" fmla="val 16667"/>
            </a:avLst>
          </a:prstGeom>
          <a:gradFill rotWithShape="0">
            <a:gsLst>
              <a:gs pos="0">
                <a:srgbClr val="C9C9FF"/>
              </a:gs>
              <a:gs pos="50000">
                <a:srgbClr val="6666FF"/>
              </a:gs>
              <a:gs pos="100000">
                <a:srgbClr val="C9C9FF"/>
              </a:gs>
            </a:gsLst>
            <a:lin ang="0" scaled="1"/>
          </a:gradFill>
          <a:ln w="9525">
            <a:noFill/>
            <a:round/>
            <a:headEnd/>
            <a:tailEnd/>
          </a:ln>
        </p:spPr>
        <p:txBody>
          <a:bodyPr wrap="none" anchor="ctr"/>
          <a:lstStyle/>
          <a:p>
            <a:endParaRPr lang="ar-EG"/>
          </a:p>
        </p:txBody>
      </p:sp>
      <p:sp>
        <p:nvSpPr>
          <p:cNvPr id="15364" name="Rectangle 9"/>
          <p:cNvSpPr>
            <a:spLocks noChangeArrowheads="1"/>
          </p:cNvSpPr>
          <p:nvPr/>
        </p:nvSpPr>
        <p:spPr bwMode="auto">
          <a:xfrm>
            <a:off x="446088" y="1185863"/>
            <a:ext cx="3911600" cy="3786187"/>
          </a:xfrm>
          <a:prstGeom prst="rect">
            <a:avLst/>
          </a:prstGeom>
          <a:noFill/>
          <a:ln w="3175">
            <a:noFill/>
            <a:miter lim="800000"/>
            <a:headEnd/>
            <a:tailEnd/>
          </a:ln>
        </p:spPr>
        <p:txBody>
          <a:bodyPr anchor="ctr">
            <a:spAutoFit/>
          </a:bodyPr>
          <a:lstStyle/>
          <a:p>
            <a:pPr marL="274638" indent="-274638" algn="just">
              <a:spcBef>
                <a:spcPct val="100000"/>
              </a:spcBef>
              <a:buClr>
                <a:schemeClr val="folHlink"/>
              </a:buClr>
              <a:buFont typeface="Wingdings" pitchFamily="2" charset="2"/>
              <a:buChar char="v"/>
            </a:pPr>
            <a:r>
              <a:rPr lang="en-US" sz="1600" b="1">
                <a:solidFill>
                  <a:schemeClr val="bg1"/>
                </a:solidFill>
              </a:rPr>
              <a:t>If reoxidation continues on a falling temperature, the FeO-content of slag could reach 60-90%.</a:t>
            </a:r>
          </a:p>
          <a:p>
            <a:pPr marL="274638" indent="-274638" algn="just">
              <a:spcBef>
                <a:spcPct val="100000"/>
              </a:spcBef>
              <a:buClr>
                <a:schemeClr val="folHlink"/>
              </a:buClr>
              <a:buFont typeface="Wingdings" pitchFamily="2" charset="2"/>
              <a:buChar char="v"/>
            </a:pPr>
            <a:r>
              <a:rPr lang="en-US" sz="1600" b="1">
                <a:solidFill>
                  <a:schemeClr val="bg1"/>
                </a:solidFill>
              </a:rPr>
              <a:t>Because iron is over 95% of the cast iron composition, Fe oxidizes more readily as temperature decreases, there is a continuing increase in % FeO in the slag during the temperature regime from pouring to solidification.</a:t>
            </a:r>
          </a:p>
          <a:p>
            <a:pPr marL="274638" indent="-274638" algn="just">
              <a:spcBef>
                <a:spcPct val="100000"/>
              </a:spcBef>
              <a:buClr>
                <a:schemeClr val="folHlink"/>
              </a:buClr>
              <a:buFont typeface="Wingdings" pitchFamily="2" charset="2"/>
              <a:buChar char="v"/>
            </a:pPr>
            <a:r>
              <a:rPr lang="en-US" sz="1600" b="1">
                <a:solidFill>
                  <a:schemeClr val="bg1"/>
                </a:solidFill>
              </a:rPr>
              <a:t>The FeO in the slag provides the pinhole reaction:</a:t>
            </a:r>
          </a:p>
          <a:p>
            <a:pPr marL="274638" indent="-274638" algn="just">
              <a:spcBef>
                <a:spcPct val="100000"/>
              </a:spcBef>
              <a:buClr>
                <a:schemeClr val="folHlink"/>
              </a:buClr>
              <a:buFont typeface="Wingdings" pitchFamily="2" charset="2"/>
              <a:buNone/>
            </a:pPr>
            <a:r>
              <a:rPr lang="en-US" sz="1600" b="1">
                <a:solidFill>
                  <a:schemeClr val="bg1"/>
                </a:solidFill>
                <a:sym typeface="Symbol" pitchFamily="18" charset="2"/>
              </a:rPr>
              <a:t>	FeO + C  Fe + CO (g)</a:t>
            </a:r>
          </a:p>
        </p:txBody>
      </p:sp>
      <p:pic>
        <p:nvPicPr>
          <p:cNvPr id="15365" name="Picture 8"/>
          <p:cNvPicPr>
            <a:picLocks noChangeAspect="1" noChangeArrowheads="1"/>
          </p:cNvPicPr>
          <p:nvPr/>
        </p:nvPicPr>
        <p:blipFill>
          <a:blip r:embed="rId2" cstate="print"/>
          <a:srcRect/>
          <a:stretch>
            <a:fillRect/>
          </a:stretch>
        </p:blipFill>
        <p:spPr bwMode="auto">
          <a:xfrm>
            <a:off x="4929188" y="1714500"/>
            <a:ext cx="3905250" cy="3114675"/>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533400" y="542925"/>
            <a:ext cx="8001000" cy="457200"/>
          </a:xfrm>
          <a:prstGeom prst="rect">
            <a:avLst/>
          </a:prstGeom>
          <a:noFill/>
          <a:ln w="9525">
            <a:noFill/>
            <a:miter lim="800000"/>
            <a:headEnd/>
            <a:tailEnd/>
          </a:ln>
        </p:spPr>
        <p:txBody>
          <a:bodyPr>
            <a:spAutoFit/>
          </a:bodyPr>
          <a:lstStyle/>
          <a:p>
            <a:pPr algn="ctr">
              <a:spcBef>
                <a:spcPct val="50000"/>
              </a:spcBef>
            </a:pPr>
            <a:r>
              <a:rPr lang="en-US" b="1">
                <a:solidFill>
                  <a:srgbClr val="FF3300"/>
                </a:solidFill>
              </a:rPr>
              <a:t>SLAG ANALYSIS</a:t>
            </a:r>
          </a:p>
        </p:txBody>
      </p:sp>
      <p:sp>
        <p:nvSpPr>
          <p:cNvPr id="16387" name="AutoShape 3"/>
          <p:cNvSpPr>
            <a:spLocks noChangeArrowheads="1"/>
          </p:cNvSpPr>
          <p:nvPr/>
        </p:nvSpPr>
        <p:spPr bwMode="auto">
          <a:xfrm>
            <a:off x="290513" y="1046163"/>
            <a:ext cx="8561387" cy="76200"/>
          </a:xfrm>
          <a:prstGeom prst="roundRect">
            <a:avLst>
              <a:gd name="adj" fmla="val 16667"/>
            </a:avLst>
          </a:prstGeom>
          <a:gradFill rotWithShape="0">
            <a:gsLst>
              <a:gs pos="0">
                <a:srgbClr val="C9C9FF"/>
              </a:gs>
              <a:gs pos="50000">
                <a:srgbClr val="6666FF"/>
              </a:gs>
              <a:gs pos="100000">
                <a:srgbClr val="C9C9FF"/>
              </a:gs>
            </a:gsLst>
            <a:lin ang="0" scaled="1"/>
          </a:gradFill>
          <a:ln w="9525">
            <a:noFill/>
            <a:round/>
            <a:headEnd/>
            <a:tailEnd/>
          </a:ln>
        </p:spPr>
        <p:txBody>
          <a:bodyPr wrap="none" anchor="ctr"/>
          <a:lstStyle/>
          <a:p>
            <a:endParaRPr lang="ar-EG"/>
          </a:p>
        </p:txBody>
      </p:sp>
      <p:sp>
        <p:nvSpPr>
          <p:cNvPr id="16388" name="Rectangle 6"/>
          <p:cNvSpPr>
            <a:spLocks noChangeArrowheads="1"/>
          </p:cNvSpPr>
          <p:nvPr/>
        </p:nvSpPr>
        <p:spPr bwMode="auto">
          <a:xfrm>
            <a:off x="657225" y="1852613"/>
            <a:ext cx="7742238" cy="3937000"/>
          </a:xfrm>
          <a:prstGeom prst="rect">
            <a:avLst/>
          </a:prstGeom>
          <a:noFill/>
          <a:ln w="9525">
            <a:noFill/>
            <a:miter lim="800000"/>
            <a:headEnd/>
            <a:tailEnd/>
          </a:ln>
        </p:spPr>
        <p:txBody>
          <a:bodyPr anchor="ctr">
            <a:spAutoFit/>
          </a:bodyPr>
          <a:lstStyle/>
          <a:p>
            <a:pPr marL="449263" indent="-449263" algn="just">
              <a:spcBef>
                <a:spcPct val="100000"/>
              </a:spcBef>
              <a:buClr>
                <a:srgbClr val="99FF66"/>
              </a:buClr>
              <a:buFont typeface="Wingdings" pitchFamily="2" charset="2"/>
              <a:buChar char="v"/>
            </a:pPr>
            <a:r>
              <a:rPr lang="en-US">
                <a:solidFill>
                  <a:schemeClr val="bg1"/>
                </a:solidFill>
              </a:rPr>
              <a:t>The range of oxide percentages in slag can be expected over the range of temperature from initial film formation downward (from 1470</a:t>
            </a:r>
            <a:r>
              <a:rPr lang="en-US">
                <a:solidFill>
                  <a:schemeClr val="bg1"/>
                </a:solidFill>
                <a:sym typeface="Symbol" pitchFamily="18" charset="2"/>
              </a:rPr>
              <a:t></a:t>
            </a:r>
            <a:r>
              <a:rPr lang="en-US">
                <a:solidFill>
                  <a:schemeClr val="bg1"/>
                </a:solidFill>
              </a:rPr>
              <a:t>C to below 1280</a:t>
            </a:r>
            <a:r>
              <a:rPr lang="en-US">
                <a:solidFill>
                  <a:schemeClr val="bg1"/>
                </a:solidFill>
                <a:sym typeface="Symbol" pitchFamily="18" charset="2"/>
              </a:rPr>
              <a:t></a:t>
            </a:r>
            <a:r>
              <a:rPr lang="en-US">
                <a:solidFill>
                  <a:schemeClr val="bg1"/>
                </a:solidFill>
              </a:rPr>
              <a:t>C).</a:t>
            </a:r>
            <a:endParaRPr lang="en-US">
              <a:solidFill>
                <a:schemeClr val="bg1"/>
              </a:solidFill>
              <a:sym typeface="Symbol" pitchFamily="18" charset="2"/>
            </a:endParaRPr>
          </a:p>
          <a:p>
            <a:pPr marL="449263" indent="-449263" algn="just">
              <a:spcBef>
                <a:spcPct val="100000"/>
              </a:spcBef>
              <a:buClr>
                <a:srgbClr val="99FF66"/>
              </a:buClr>
              <a:buFont typeface="Wingdings" pitchFamily="2" charset="2"/>
              <a:buChar char="v"/>
            </a:pPr>
            <a:r>
              <a:rPr lang="en-US">
                <a:solidFill>
                  <a:schemeClr val="bg1"/>
                </a:solidFill>
                <a:sym typeface="Symbol" pitchFamily="18" charset="2"/>
              </a:rPr>
              <a:t>Over this range, MgO, Al</a:t>
            </a:r>
            <a:r>
              <a:rPr lang="en-US" baseline="-25000">
                <a:solidFill>
                  <a:schemeClr val="bg1"/>
                </a:solidFill>
                <a:sym typeface="Symbol" pitchFamily="18" charset="2"/>
              </a:rPr>
              <a:t>2</a:t>
            </a:r>
            <a:r>
              <a:rPr lang="en-US">
                <a:solidFill>
                  <a:schemeClr val="bg1"/>
                </a:solidFill>
                <a:sym typeface="Symbol" pitchFamily="18" charset="2"/>
              </a:rPr>
              <a:t>O</a:t>
            </a:r>
            <a:r>
              <a:rPr lang="en-US" baseline="-25000">
                <a:solidFill>
                  <a:schemeClr val="bg1"/>
                </a:solidFill>
                <a:sym typeface="Symbol" pitchFamily="18" charset="2"/>
              </a:rPr>
              <a:t>3</a:t>
            </a:r>
            <a:r>
              <a:rPr lang="en-US">
                <a:solidFill>
                  <a:schemeClr val="bg1"/>
                </a:solidFill>
                <a:sym typeface="Symbol" pitchFamily="18" charset="2"/>
              </a:rPr>
              <a:t>, SiO</a:t>
            </a:r>
            <a:r>
              <a:rPr lang="en-US" baseline="-25000">
                <a:solidFill>
                  <a:schemeClr val="bg1"/>
                </a:solidFill>
                <a:sym typeface="Symbol" pitchFamily="18" charset="2"/>
              </a:rPr>
              <a:t>2</a:t>
            </a:r>
            <a:r>
              <a:rPr lang="en-US">
                <a:solidFill>
                  <a:schemeClr val="bg1"/>
                </a:solidFill>
                <a:sym typeface="Symbol" pitchFamily="18" charset="2"/>
              </a:rPr>
              <a:t>, MnO and FeO would be the order of reoxidation during cooling, based on thermodynamic considerations alone.</a:t>
            </a:r>
          </a:p>
          <a:p>
            <a:pPr marL="449263" indent="-449263" algn="just">
              <a:spcBef>
                <a:spcPct val="100000"/>
              </a:spcBef>
              <a:buClr>
                <a:srgbClr val="99FF66"/>
              </a:buClr>
              <a:buFont typeface="Wingdings" pitchFamily="2" charset="2"/>
              <a:buChar char="v"/>
            </a:pPr>
            <a:r>
              <a:rPr lang="en-US">
                <a:solidFill>
                  <a:schemeClr val="bg1"/>
                </a:solidFill>
                <a:sym typeface="Symbol" pitchFamily="18" charset="2"/>
              </a:rPr>
              <a:t>The formation of FeO would increase throughout the decreasing temperature range because Fe is the principal element present, is oxidizable throughout the temperature range, and more reactive as temperature decreases.</a:t>
            </a:r>
          </a:p>
          <a:p>
            <a:pPr marL="449263" indent="-449263" algn="just">
              <a:spcBef>
                <a:spcPct val="100000"/>
              </a:spcBef>
              <a:buClr>
                <a:srgbClr val="99FF66"/>
              </a:buClr>
              <a:buFont typeface="Wingdings" pitchFamily="2" charset="2"/>
              <a:buChar char="v"/>
            </a:pPr>
            <a:r>
              <a:rPr lang="en-US">
                <a:solidFill>
                  <a:schemeClr val="bg1"/>
                </a:solidFill>
                <a:sym typeface="Symbol" pitchFamily="18" charset="2"/>
              </a:rPr>
              <a:t>The highest FeO slag, ~90% FeO, appears in the slag stringers.</a:t>
            </a:r>
          </a:p>
        </p:txBody>
      </p:sp>
    </p:spTree>
  </p:cSld>
  <p:clrMapOvr>
    <a:masterClrMapping/>
  </p:clrMapOvr>
  <p:transition spd="med">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533400" y="542925"/>
            <a:ext cx="8001000" cy="457200"/>
          </a:xfrm>
          <a:prstGeom prst="rect">
            <a:avLst/>
          </a:prstGeom>
          <a:noFill/>
          <a:ln w="9525">
            <a:noFill/>
            <a:miter lim="800000"/>
            <a:headEnd/>
            <a:tailEnd/>
          </a:ln>
        </p:spPr>
        <p:txBody>
          <a:bodyPr>
            <a:spAutoFit/>
          </a:bodyPr>
          <a:lstStyle/>
          <a:p>
            <a:pPr algn="ctr">
              <a:spcBef>
                <a:spcPct val="50000"/>
              </a:spcBef>
            </a:pPr>
            <a:r>
              <a:rPr lang="en-US" b="1">
                <a:solidFill>
                  <a:srgbClr val="FF3300"/>
                </a:solidFill>
              </a:rPr>
              <a:t>MECHANISM OF SLAG BLOWHOLE FORMATION</a:t>
            </a:r>
          </a:p>
        </p:txBody>
      </p:sp>
      <p:sp>
        <p:nvSpPr>
          <p:cNvPr id="17411" name="AutoShape 3"/>
          <p:cNvSpPr>
            <a:spLocks noChangeArrowheads="1"/>
          </p:cNvSpPr>
          <p:nvPr/>
        </p:nvSpPr>
        <p:spPr bwMode="auto">
          <a:xfrm>
            <a:off x="290513" y="1046163"/>
            <a:ext cx="8561387" cy="76200"/>
          </a:xfrm>
          <a:prstGeom prst="roundRect">
            <a:avLst>
              <a:gd name="adj" fmla="val 16667"/>
            </a:avLst>
          </a:prstGeom>
          <a:gradFill rotWithShape="0">
            <a:gsLst>
              <a:gs pos="0">
                <a:srgbClr val="C9C9FF"/>
              </a:gs>
              <a:gs pos="50000">
                <a:srgbClr val="6666FF"/>
              </a:gs>
              <a:gs pos="100000">
                <a:srgbClr val="C9C9FF"/>
              </a:gs>
            </a:gsLst>
            <a:lin ang="0" scaled="1"/>
          </a:gradFill>
          <a:ln w="9525">
            <a:noFill/>
            <a:round/>
            <a:headEnd/>
            <a:tailEnd/>
          </a:ln>
        </p:spPr>
        <p:txBody>
          <a:bodyPr wrap="none" anchor="ctr"/>
          <a:lstStyle/>
          <a:p>
            <a:endParaRPr lang="ar-EG"/>
          </a:p>
        </p:txBody>
      </p:sp>
      <p:sp>
        <p:nvSpPr>
          <p:cNvPr id="17412" name="Rectangle 15"/>
          <p:cNvSpPr>
            <a:spLocks noChangeArrowheads="1"/>
          </p:cNvSpPr>
          <p:nvPr/>
        </p:nvSpPr>
        <p:spPr bwMode="auto">
          <a:xfrm>
            <a:off x="657225" y="1619250"/>
            <a:ext cx="7742238" cy="5078413"/>
          </a:xfrm>
          <a:prstGeom prst="rect">
            <a:avLst/>
          </a:prstGeom>
          <a:noFill/>
          <a:ln w="9525">
            <a:noFill/>
            <a:miter lim="800000"/>
            <a:headEnd/>
            <a:tailEnd/>
          </a:ln>
        </p:spPr>
        <p:txBody>
          <a:bodyPr anchor="ctr">
            <a:spAutoFit/>
          </a:bodyPr>
          <a:lstStyle/>
          <a:p>
            <a:pPr marL="449263" indent="-449263" algn="just">
              <a:spcBef>
                <a:spcPct val="100000"/>
              </a:spcBef>
              <a:buClr>
                <a:srgbClr val="99FF66"/>
              </a:buClr>
              <a:buFont typeface="Wingdings" pitchFamily="2" charset="2"/>
              <a:buChar char="v"/>
              <a:tabLst>
                <a:tab pos="1074738" algn="l"/>
                <a:tab pos="2060575" algn="l"/>
              </a:tabLst>
            </a:pPr>
            <a:r>
              <a:rPr lang="en-US" sz="1600" b="1" dirty="0">
                <a:solidFill>
                  <a:schemeClr val="bg1"/>
                </a:solidFill>
              </a:rPr>
              <a:t>The entrapment of slag in the molten iron during pouring is a key factor in the formation of blowholes in ductile iron castings.</a:t>
            </a:r>
          </a:p>
          <a:p>
            <a:pPr marL="449263" indent="-449263" algn="just">
              <a:spcBef>
                <a:spcPct val="100000"/>
              </a:spcBef>
              <a:buClr>
                <a:srgbClr val="99FF66"/>
              </a:buClr>
              <a:buFont typeface="Wingdings" pitchFamily="2" charset="2"/>
              <a:buChar char="v"/>
              <a:tabLst>
                <a:tab pos="1074738" algn="l"/>
                <a:tab pos="2060575" algn="l"/>
              </a:tabLst>
            </a:pPr>
            <a:r>
              <a:rPr lang="en-US" sz="1600" b="1" dirty="0">
                <a:solidFill>
                  <a:schemeClr val="bg1"/>
                </a:solidFill>
              </a:rPr>
              <a:t>The reactions that are operative in the generation of blowhole porosity:</a:t>
            </a:r>
          </a:p>
          <a:p>
            <a:pPr marL="449263" indent="-449263" algn="just">
              <a:spcBef>
                <a:spcPct val="100000"/>
              </a:spcBef>
              <a:buClr>
                <a:srgbClr val="99FF66"/>
              </a:buClr>
              <a:buFont typeface="Wingdings" pitchFamily="2" charset="2"/>
              <a:buNone/>
              <a:tabLst>
                <a:tab pos="1074738" algn="l"/>
                <a:tab pos="2060575" algn="l"/>
              </a:tabLst>
            </a:pPr>
            <a:r>
              <a:rPr lang="en-US" sz="1600" b="1" dirty="0">
                <a:solidFill>
                  <a:schemeClr val="bg1"/>
                </a:solidFill>
                <a:sym typeface="Symbol" pitchFamily="18" charset="2"/>
              </a:rPr>
              <a:t>		SiO</a:t>
            </a:r>
            <a:r>
              <a:rPr lang="en-US" sz="1600" b="1" baseline="-25000" dirty="0">
                <a:solidFill>
                  <a:schemeClr val="bg1"/>
                </a:solidFill>
                <a:sym typeface="Symbol" pitchFamily="18" charset="2"/>
              </a:rPr>
              <a:t>2</a:t>
            </a:r>
            <a:r>
              <a:rPr lang="en-US" sz="1600" b="1" dirty="0">
                <a:solidFill>
                  <a:schemeClr val="bg1"/>
                </a:solidFill>
                <a:sym typeface="Symbol" pitchFamily="18" charset="2"/>
              </a:rPr>
              <a:t> + 2 C 		Si + 2 CO</a:t>
            </a:r>
          </a:p>
          <a:p>
            <a:pPr marL="449263" indent="-449263" algn="just">
              <a:spcBef>
                <a:spcPct val="100000"/>
              </a:spcBef>
              <a:buClr>
                <a:srgbClr val="99FF66"/>
              </a:buClr>
              <a:buFont typeface="Wingdings" pitchFamily="2" charset="2"/>
              <a:buNone/>
              <a:tabLst>
                <a:tab pos="1074738" algn="l"/>
                <a:tab pos="2060575" algn="l"/>
              </a:tabLst>
            </a:pPr>
            <a:r>
              <a:rPr lang="en-US" sz="1600" b="1" dirty="0">
                <a:solidFill>
                  <a:schemeClr val="bg1"/>
                </a:solidFill>
                <a:sym typeface="Symbol" pitchFamily="18" charset="2"/>
              </a:rPr>
              <a:t>		</a:t>
            </a:r>
            <a:r>
              <a:rPr lang="en-US" sz="1600" b="1" dirty="0" err="1">
                <a:solidFill>
                  <a:schemeClr val="bg1"/>
                </a:solidFill>
                <a:sym typeface="Symbol" pitchFamily="18" charset="2"/>
              </a:rPr>
              <a:t>MnO</a:t>
            </a:r>
            <a:r>
              <a:rPr lang="en-US" sz="1600" b="1" dirty="0">
                <a:solidFill>
                  <a:schemeClr val="bg1"/>
                </a:solidFill>
                <a:sym typeface="Symbol" pitchFamily="18" charset="2"/>
              </a:rPr>
              <a:t> + C 		</a:t>
            </a:r>
            <a:r>
              <a:rPr lang="en-US" sz="1600" b="1" dirty="0" err="1">
                <a:solidFill>
                  <a:schemeClr val="bg1"/>
                </a:solidFill>
                <a:sym typeface="Symbol" pitchFamily="18" charset="2"/>
              </a:rPr>
              <a:t>Mn</a:t>
            </a:r>
            <a:r>
              <a:rPr lang="en-US" sz="1600" b="1" dirty="0">
                <a:solidFill>
                  <a:schemeClr val="bg1"/>
                </a:solidFill>
                <a:sym typeface="Symbol" pitchFamily="18" charset="2"/>
              </a:rPr>
              <a:t> + CO</a:t>
            </a:r>
          </a:p>
          <a:p>
            <a:pPr marL="449263" indent="-449263" algn="just">
              <a:spcBef>
                <a:spcPct val="100000"/>
              </a:spcBef>
              <a:buClr>
                <a:srgbClr val="99FF66"/>
              </a:buClr>
              <a:buFont typeface="Wingdings" pitchFamily="2" charset="2"/>
              <a:buNone/>
              <a:tabLst>
                <a:tab pos="1074738" algn="l"/>
                <a:tab pos="2060575" algn="l"/>
              </a:tabLst>
            </a:pPr>
            <a:r>
              <a:rPr lang="en-US" sz="1600" b="1" dirty="0">
                <a:solidFill>
                  <a:schemeClr val="bg1"/>
                </a:solidFill>
                <a:sym typeface="Symbol" pitchFamily="18" charset="2"/>
              </a:rPr>
              <a:t>		</a:t>
            </a:r>
            <a:r>
              <a:rPr lang="en-US" sz="1600" b="1" dirty="0" err="1">
                <a:solidFill>
                  <a:schemeClr val="bg1"/>
                </a:solidFill>
                <a:sym typeface="Symbol" pitchFamily="18" charset="2"/>
              </a:rPr>
              <a:t>FeO</a:t>
            </a:r>
            <a:r>
              <a:rPr lang="en-US" sz="1600" b="1" dirty="0">
                <a:solidFill>
                  <a:schemeClr val="bg1"/>
                </a:solidFill>
                <a:sym typeface="Symbol" pitchFamily="18" charset="2"/>
              </a:rPr>
              <a:t> + C 		Fe + CO</a:t>
            </a:r>
          </a:p>
          <a:p>
            <a:pPr marL="449263" indent="-449263" algn="just">
              <a:spcBef>
                <a:spcPct val="100000"/>
              </a:spcBef>
              <a:buClr>
                <a:srgbClr val="99FF66"/>
              </a:buClr>
              <a:buFont typeface="Wingdings" pitchFamily="2" charset="2"/>
              <a:buChar char="v"/>
              <a:tabLst>
                <a:tab pos="1074738" algn="l"/>
                <a:tab pos="2060575" algn="l"/>
              </a:tabLst>
            </a:pPr>
            <a:r>
              <a:rPr lang="en-US" sz="1600" b="1" dirty="0">
                <a:solidFill>
                  <a:schemeClr val="bg1"/>
                </a:solidFill>
                <a:sym typeface="Symbol" pitchFamily="18" charset="2"/>
              </a:rPr>
              <a:t>Kinetics of the reaction appear to be controlled by the physical nature of the slag</a:t>
            </a:r>
          </a:p>
          <a:p>
            <a:pPr marL="449263" indent="-449263" algn="just">
              <a:spcBef>
                <a:spcPct val="100000"/>
              </a:spcBef>
              <a:buClr>
                <a:srgbClr val="99FF66"/>
              </a:buClr>
              <a:buFont typeface="Wingdings" pitchFamily="2" charset="2"/>
              <a:buChar char="v"/>
              <a:tabLst>
                <a:tab pos="1074738" algn="l"/>
                <a:tab pos="2060575" algn="l"/>
              </a:tabLst>
            </a:pPr>
            <a:r>
              <a:rPr lang="en-US" sz="1600" b="1" dirty="0">
                <a:solidFill>
                  <a:schemeClr val="bg1"/>
                </a:solidFill>
                <a:sym typeface="Symbol" pitchFamily="18" charset="2"/>
              </a:rPr>
              <a:t>Both temperature and composition are important in achieving a fluid slag, which can wet the graphite that forms on solidification.</a:t>
            </a:r>
          </a:p>
          <a:p>
            <a:pPr marL="449263" indent="-449263" algn="just">
              <a:spcBef>
                <a:spcPct val="100000"/>
              </a:spcBef>
              <a:buClr>
                <a:srgbClr val="99FF66"/>
              </a:buClr>
              <a:buFont typeface="Wingdings" pitchFamily="2" charset="2"/>
              <a:buChar char="v"/>
              <a:tabLst>
                <a:tab pos="1074738" algn="l"/>
                <a:tab pos="2060575" algn="l"/>
              </a:tabLst>
            </a:pPr>
            <a:r>
              <a:rPr lang="en-US" sz="1600" b="1" dirty="0">
                <a:solidFill>
                  <a:schemeClr val="bg1"/>
                </a:solidFill>
                <a:sym typeface="Symbol" pitchFamily="18" charset="2"/>
              </a:rPr>
              <a:t>Slag fluidity increases with the increase of </a:t>
            </a:r>
            <a:r>
              <a:rPr lang="en-US" sz="1600" b="1" dirty="0" err="1">
                <a:solidFill>
                  <a:schemeClr val="bg1"/>
                </a:solidFill>
                <a:sym typeface="Symbol" pitchFamily="18" charset="2"/>
              </a:rPr>
              <a:t>MnS</a:t>
            </a:r>
            <a:r>
              <a:rPr lang="en-US" sz="1600" b="1" dirty="0">
                <a:solidFill>
                  <a:schemeClr val="bg1"/>
                </a:solidFill>
                <a:sym typeface="Symbol" pitchFamily="18" charset="2"/>
              </a:rPr>
              <a:t> in its composition:</a:t>
            </a:r>
          </a:p>
          <a:p>
            <a:pPr marL="715963" lvl="1" algn="just">
              <a:spcBef>
                <a:spcPct val="100000"/>
              </a:spcBef>
              <a:buClr>
                <a:srgbClr val="99FF66"/>
              </a:buClr>
              <a:buFont typeface="Wingdings" pitchFamily="2" charset="2"/>
              <a:buNone/>
              <a:tabLst>
                <a:tab pos="1074738" algn="l"/>
                <a:tab pos="2060575" algn="l"/>
              </a:tabLst>
            </a:pPr>
            <a:r>
              <a:rPr lang="en-US" sz="1600" b="1" dirty="0">
                <a:solidFill>
                  <a:schemeClr val="bg1"/>
                </a:solidFill>
                <a:sym typeface="Symbol" pitchFamily="18" charset="2"/>
              </a:rPr>
              <a:t> 	</a:t>
            </a:r>
            <a:r>
              <a:rPr lang="en-US" sz="1600" b="1" dirty="0" err="1">
                <a:solidFill>
                  <a:schemeClr val="bg1"/>
                </a:solidFill>
                <a:sym typeface="Symbol" pitchFamily="18" charset="2"/>
              </a:rPr>
              <a:t>FeS</a:t>
            </a:r>
            <a:r>
              <a:rPr lang="en-US" sz="1600" b="1" dirty="0">
                <a:solidFill>
                  <a:schemeClr val="bg1"/>
                </a:solidFill>
                <a:sym typeface="Symbol" pitchFamily="18" charset="2"/>
              </a:rPr>
              <a:t> + </a:t>
            </a:r>
            <a:r>
              <a:rPr lang="en-US" sz="1600" b="1" dirty="0" err="1">
                <a:solidFill>
                  <a:schemeClr val="bg1"/>
                </a:solidFill>
                <a:sym typeface="Symbol" pitchFamily="18" charset="2"/>
              </a:rPr>
              <a:t>Mn</a:t>
            </a:r>
            <a:r>
              <a:rPr lang="en-US" sz="1600" b="1" dirty="0">
                <a:solidFill>
                  <a:schemeClr val="bg1"/>
                </a:solidFill>
                <a:sym typeface="Symbol" pitchFamily="18" charset="2"/>
              </a:rPr>
              <a:t> 		         </a:t>
            </a:r>
            <a:r>
              <a:rPr lang="en-US" sz="1600" b="1" dirty="0" err="1">
                <a:solidFill>
                  <a:schemeClr val="bg1"/>
                </a:solidFill>
                <a:sym typeface="Symbol" pitchFamily="18" charset="2"/>
              </a:rPr>
              <a:t>MnS</a:t>
            </a:r>
            <a:r>
              <a:rPr lang="en-US" sz="1600" b="1" dirty="0">
                <a:solidFill>
                  <a:schemeClr val="bg1"/>
                </a:solidFill>
                <a:sym typeface="Symbol" pitchFamily="18" charset="2"/>
              </a:rPr>
              <a:t> + Fe</a:t>
            </a:r>
          </a:p>
          <a:p>
            <a:pPr marL="715963" lvl="1" algn="just">
              <a:spcBef>
                <a:spcPct val="25000"/>
              </a:spcBef>
              <a:buClr>
                <a:srgbClr val="99FF66"/>
              </a:buClr>
              <a:buFont typeface="Wingdings" pitchFamily="2" charset="2"/>
              <a:buNone/>
              <a:tabLst>
                <a:tab pos="1074738" algn="l"/>
                <a:tab pos="2060575" algn="l"/>
              </a:tabLst>
            </a:pPr>
            <a:r>
              <a:rPr lang="en-US" sz="1600" b="1" dirty="0">
                <a:solidFill>
                  <a:schemeClr val="bg1"/>
                </a:solidFill>
                <a:sym typeface="Symbol" pitchFamily="18" charset="2"/>
              </a:rPr>
              <a:t>                          Lower Temp.</a:t>
            </a:r>
            <a:endParaRPr lang="en-US" sz="1400" b="1" dirty="0">
              <a:solidFill>
                <a:schemeClr val="bg1"/>
              </a:solidFill>
              <a:sym typeface="Symbol" pitchFamily="18" charset="2"/>
            </a:endParaRPr>
          </a:p>
        </p:txBody>
      </p:sp>
      <p:sp>
        <p:nvSpPr>
          <p:cNvPr id="17413" name="Line 16"/>
          <p:cNvSpPr>
            <a:spLocks noChangeShapeType="1"/>
          </p:cNvSpPr>
          <p:nvPr/>
        </p:nvSpPr>
        <p:spPr bwMode="auto">
          <a:xfrm>
            <a:off x="2786050" y="3071810"/>
            <a:ext cx="581025" cy="0"/>
          </a:xfrm>
          <a:prstGeom prst="line">
            <a:avLst/>
          </a:prstGeom>
          <a:noFill/>
          <a:ln w="9525">
            <a:solidFill>
              <a:schemeClr val="bg1"/>
            </a:solidFill>
            <a:round/>
            <a:headEnd/>
            <a:tailEnd type="triangle" w="med" len="med"/>
          </a:ln>
        </p:spPr>
        <p:txBody>
          <a:bodyPr/>
          <a:lstStyle/>
          <a:p>
            <a:endParaRPr lang="ar-EG"/>
          </a:p>
        </p:txBody>
      </p:sp>
      <p:sp>
        <p:nvSpPr>
          <p:cNvPr id="17414" name="Line 17"/>
          <p:cNvSpPr>
            <a:spLocks noChangeShapeType="1"/>
          </p:cNvSpPr>
          <p:nvPr/>
        </p:nvSpPr>
        <p:spPr bwMode="auto">
          <a:xfrm>
            <a:off x="2786050" y="3571876"/>
            <a:ext cx="581025" cy="0"/>
          </a:xfrm>
          <a:prstGeom prst="line">
            <a:avLst/>
          </a:prstGeom>
          <a:noFill/>
          <a:ln w="9525">
            <a:solidFill>
              <a:schemeClr val="bg1"/>
            </a:solidFill>
            <a:round/>
            <a:headEnd/>
            <a:tailEnd type="triangle" w="med" len="med"/>
          </a:ln>
        </p:spPr>
        <p:txBody>
          <a:bodyPr/>
          <a:lstStyle/>
          <a:p>
            <a:endParaRPr lang="ar-EG"/>
          </a:p>
        </p:txBody>
      </p:sp>
      <p:sp>
        <p:nvSpPr>
          <p:cNvPr id="17415" name="Line 18"/>
          <p:cNvSpPr>
            <a:spLocks noChangeShapeType="1"/>
          </p:cNvSpPr>
          <p:nvPr/>
        </p:nvSpPr>
        <p:spPr bwMode="auto">
          <a:xfrm>
            <a:off x="2714612" y="4000504"/>
            <a:ext cx="581025" cy="0"/>
          </a:xfrm>
          <a:prstGeom prst="line">
            <a:avLst/>
          </a:prstGeom>
          <a:noFill/>
          <a:ln w="9525">
            <a:solidFill>
              <a:schemeClr val="bg1"/>
            </a:solidFill>
            <a:round/>
            <a:headEnd/>
            <a:tailEnd type="triangle" w="med" len="med"/>
          </a:ln>
        </p:spPr>
        <p:txBody>
          <a:bodyPr/>
          <a:lstStyle/>
          <a:p>
            <a:endParaRPr lang="ar-EG"/>
          </a:p>
        </p:txBody>
      </p:sp>
      <p:sp>
        <p:nvSpPr>
          <p:cNvPr id="17416" name="Line 19"/>
          <p:cNvSpPr>
            <a:spLocks noChangeShapeType="1"/>
          </p:cNvSpPr>
          <p:nvPr/>
        </p:nvSpPr>
        <p:spPr bwMode="auto">
          <a:xfrm>
            <a:off x="2857488" y="6215082"/>
            <a:ext cx="928688" cy="0"/>
          </a:xfrm>
          <a:prstGeom prst="line">
            <a:avLst/>
          </a:prstGeom>
          <a:noFill/>
          <a:ln w="9525">
            <a:solidFill>
              <a:schemeClr val="bg1"/>
            </a:solidFill>
            <a:round/>
            <a:headEnd/>
            <a:tailEnd type="triangle" w="med" len="med"/>
          </a:ln>
        </p:spPr>
        <p:txBody>
          <a:bodyPr/>
          <a:lstStyle/>
          <a:p>
            <a:endParaRPr lang="ar-EG"/>
          </a:p>
        </p:txBody>
      </p:sp>
    </p:spTree>
  </p:cSld>
  <p:clrMapOvr>
    <a:masterClrMapping/>
  </p:clrMapOvr>
  <p:transition spd="med">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533400" y="542925"/>
            <a:ext cx="8001000" cy="457200"/>
          </a:xfrm>
          <a:prstGeom prst="rect">
            <a:avLst/>
          </a:prstGeom>
          <a:noFill/>
          <a:ln w="9525">
            <a:noFill/>
            <a:miter lim="800000"/>
            <a:headEnd/>
            <a:tailEnd/>
          </a:ln>
        </p:spPr>
        <p:txBody>
          <a:bodyPr>
            <a:spAutoFit/>
          </a:bodyPr>
          <a:lstStyle/>
          <a:p>
            <a:pPr algn="ctr">
              <a:spcBef>
                <a:spcPct val="50000"/>
              </a:spcBef>
            </a:pPr>
            <a:r>
              <a:rPr lang="en-US" b="1">
                <a:solidFill>
                  <a:srgbClr val="FF3300"/>
                </a:solidFill>
              </a:rPr>
              <a:t>SLAG DEFECTS IN DUCTILE IRON</a:t>
            </a:r>
          </a:p>
        </p:txBody>
      </p:sp>
      <p:sp>
        <p:nvSpPr>
          <p:cNvPr id="18435" name="AutoShape 3"/>
          <p:cNvSpPr>
            <a:spLocks noChangeArrowheads="1"/>
          </p:cNvSpPr>
          <p:nvPr/>
        </p:nvSpPr>
        <p:spPr bwMode="auto">
          <a:xfrm>
            <a:off x="290513" y="1046163"/>
            <a:ext cx="8561387" cy="76200"/>
          </a:xfrm>
          <a:prstGeom prst="roundRect">
            <a:avLst>
              <a:gd name="adj" fmla="val 16667"/>
            </a:avLst>
          </a:prstGeom>
          <a:gradFill rotWithShape="0">
            <a:gsLst>
              <a:gs pos="0">
                <a:srgbClr val="C9C9FF"/>
              </a:gs>
              <a:gs pos="50000">
                <a:srgbClr val="6666FF"/>
              </a:gs>
              <a:gs pos="100000">
                <a:srgbClr val="C9C9FF"/>
              </a:gs>
            </a:gsLst>
            <a:lin ang="0" scaled="1"/>
          </a:gradFill>
          <a:ln w="9525">
            <a:noFill/>
            <a:round/>
            <a:headEnd/>
            <a:tailEnd/>
          </a:ln>
        </p:spPr>
        <p:txBody>
          <a:bodyPr wrap="none" anchor="ctr"/>
          <a:lstStyle/>
          <a:p>
            <a:endParaRPr lang="ar-EG"/>
          </a:p>
        </p:txBody>
      </p:sp>
      <p:sp>
        <p:nvSpPr>
          <p:cNvPr id="18436" name="Rectangle 5"/>
          <p:cNvSpPr>
            <a:spLocks noChangeArrowheads="1"/>
          </p:cNvSpPr>
          <p:nvPr/>
        </p:nvSpPr>
        <p:spPr bwMode="auto">
          <a:xfrm>
            <a:off x="214313" y="1214438"/>
            <a:ext cx="8715375" cy="4708525"/>
          </a:xfrm>
          <a:prstGeom prst="rect">
            <a:avLst/>
          </a:prstGeom>
          <a:noFill/>
          <a:ln w="9525">
            <a:noFill/>
            <a:miter lim="800000"/>
            <a:headEnd/>
            <a:tailEnd/>
          </a:ln>
        </p:spPr>
        <p:txBody>
          <a:bodyPr anchor="ctr">
            <a:spAutoFit/>
          </a:bodyPr>
          <a:lstStyle/>
          <a:p>
            <a:pPr marL="363538" indent="-363538" algn="just">
              <a:spcBef>
                <a:spcPct val="100000"/>
              </a:spcBef>
              <a:buClr>
                <a:srgbClr val="99FF66"/>
              </a:buClr>
              <a:buFont typeface="Wingdings" pitchFamily="2" charset="2"/>
              <a:buChar char="v"/>
            </a:pPr>
            <a:r>
              <a:rPr lang="en-US" sz="2000" b="1" dirty="0">
                <a:solidFill>
                  <a:schemeClr val="bg1"/>
                </a:solidFill>
                <a:sym typeface="Symbol" pitchFamily="18" charset="2"/>
              </a:rPr>
              <a:t>Magnesium and other deoxidizers can alter the course of slag formation.</a:t>
            </a:r>
          </a:p>
          <a:p>
            <a:pPr marL="363538" indent="-363538" algn="just">
              <a:spcBef>
                <a:spcPct val="100000"/>
              </a:spcBef>
              <a:buClr>
                <a:srgbClr val="99FF66"/>
              </a:buClr>
              <a:buFont typeface="Wingdings" pitchFamily="2" charset="2"/>
              <a:buChar char="v"/>
            </a:pPr>
            <a:r>
              <a:rPr lang="en-US" sz="2000" b="1" dirty="0">
                <a:solidFill>
                  <a:schemeClr val="bg1"/>
                </a:solidFill>
                <a:sym typeface="Symbol" pitchFamily="18" charset="2"/>
              </a:rPr>
              <a:t>With Mg in ductile iron, the slag initiation temperature may be raised.</a:t>
            </a:r>
          </a:p>
          <a:p>
            <a:pPr marL="363538" indent="-363538" algn="just">
              <a:spcBef>
                <a:spcPct val="100000"/>
              </a:spcBef>
              <a:buClr>
                <a:srgbClr val="99FF66"/>
              </a:buClr>
              <a:buFont typeface="Wingdings" pitchFamily="2" charset="2"/>
              <a:buChar char="v"/>
            </a:pPr>
            <a:r>
              <a:rPr lang="en-US" sz="2000" b="1" dirty="0">
                <a:solidFill>
                  <a:schemeClr val="bg1"/>
                </a:solidFill>
                <a:sym typeface="Symbol" pitchFamily="18" charset="2"/>
              </a:rPr>
              <a:t>The principle effect of Mg is to raise the temperature at which </a:t>
            </a:r>
            <a:r>
              <a:rPr lang="en-US" sz="2000" b="1" dirty="0" err="1">
                <a:solidFill>
                  <a:schemeClr val="bg1"/>
                </a:solidFill>
                <a:sym typeface="Symbol" pitchFamily="18" charset="2"/>
              </a:rPr>
              <a:t>reoxidation</a:t>
            </a:r>
            <a:r>
              <a:rPr lang="en-US" sz="2000" b="1" dirty="0">
                <a:solidFill>
                  <a:schemeClr val="bg1"/>
                </a:solidFill>
                <a:sym typeface="Symbol" pitchFamily="18" charset="2"/>
              </a:rPr>
              <a:t> begins the slag formation process on melt surface.</a:t>
            </a:r>
          </a:p>
          <a:p>
            <a:pPr marL="363538" indent="-363538" algn="just">
              <a:spcBef>
                <a:spcPct val="100000"/>
              </a:spcBef>
              <a:buClr>
                <a:srgbClr val="99FF66"/>
              </a:buClr>
              <a:buFont typeface="Wingdings" pitchFamily="2" charset="2"/>
              <a:buChar char="v"/>
            </a:pPr>
            <a:r>
              <a:rPr lang="en-US" sz="2000" b="1" dirty="0">
                <a:solidFill>
                  <a:schemeClr val="bg1"/>
                </a:solidFill>
                <a:sym typeface="Symbol" pitchFamily="18" charset="2"/>
              </a:rPr>
              <a:t>Slag composition moves in the same direction as on gray irons, as the Mg is gradually oxidized from the melt.</a:t>
            </a:r>
          </a:p>
          <a:p>
            <a:pPr marL="363538" indent="-363538" algn="just">
              <a:spcBef>
                <a:spcPct val="100000"/>
              </a:spcBef>
              <a:buClr>
                <a:srgbClr val="99FF66"/>
              </a:buClr>
              <a:buFont typeface="Wingdings" pitchFamily="2" charset="2"/>
              <a:buChar char="v"/>
            </a:pPr>
            <a:r>
              <a:rPr lang="en-US" sz="2000" b="1" dirty="0">
                <a:solidFill>
                  <a:schemeClr val="bg1"/>
                </a:solidFill>
                <a:sym typeface="Symbol" pitchFamily="18" charset="2"/>
              </a:rPr>
              <a:t>Formation of this slag in furnace and ladles, in gating systems and mold cavities leads to its appearance on casting surfaces.</a:t>
            </a:r>
          </a:p>
          <a:p>
            <a:pPr marL="363538" indent="-363538" algn="just">
              <a:spcBef>
                <a:spcPct val="100000"/>
              </a:spcBef>
              <a:buClr>
                <a:srgbClr val="99FF66"/>
              </a:buClr>
              <a:buFont typeface="Wingdings" pitchFamily="2" charset="2"/>
              <a:buChar char="v"/>
            </a:pPr>
            <a:r>
              <a:rPr lang="en-US" sz="2000" b="1">
                <a:solidFill>
                  <a:schemeClr val="bg1"/>
                </a:solidFill>
                <a:sym typeface="Symbol" pitchFamily="18" charset="2"/>
              </a:rPr>
              <a:t>Reaction </a:t>
            </a:r>
            <a:r>
              <a:rPr lang="en-US" sz="2000" b="1" smtClean="0">
                <a:solidFill>
                  <a:schemeClr val="bg1"/>
                </a:solidFill>
                <a:sym typeface="Symbol" pitchFamily="18" charset="2"/>
              </a:rPr>
              <a:t>blowholes </a:t>
            </a:r>
            <a:r>
              <a:rPr lang="en-US" sz="2000" b="1" dirty="0">
                <a:solidFill>
                  <a:schemeClr val="bg1"/>
                </a:solidFill>
                <a:sym typeface="Symbol" pitchFamily="18" charset="2"/>
              </a:rPr>
              <a:t>accompany this process and casting dross defects become evident.</a:t>
            </a:r>
          </a:p>
        </p:txBody>
      </p:sp>
    </p:spTree>
  </p:cSld>
  <p:clrMapOvr>
    <a:masterClrMapping/>
  </p:clrMapOvr>
  <p:transition spd="med">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3"/>
          <p:cNvSpPr>
            <a:spLocks noChangeArrowheads="1"/>
          </p:cNvSpPr>
          <p:nvPr/>
        </p:nvSpPr>
        <p:spPr bwMode="auto">
          <a:xfrm>
            <a:off x="306388" y="485775"/>
            <a:ext cx="8561387" cy="76200"/>
          </a:xfrm>
          <a:prstGeom prst="roundRect">
            <a:avLst>
              <a:gd name="adj" fmla="val 16667"/>
            </a:avLst>
          </a:prstGeom>
          <a:gradFill rotWithShape="0">
            <a:gsLst>
              <a:gs pos="0">
                <a:srgbClr val="C9C9FF"/>
              </a:gs>
              <a:gs pos="50000">
                <a:srgbClr val="6666FF"/>
              </a:gs>
              <a:gs pos="100000">
                <a:srgbClr val="C9C9FF"/>
              </a:gs>
            </a:gsLst>
            <a:lin ang="0" scaled="1"/>
          </a:gradFill>
          <a:ln w="9525">
            <a:noFill/>
            <a:round/>
            <a:headEnd/>
            <a:tailEnd/>
          </a:ln>
        </p:spPr>
        <p:txBody>
          <a:bodyPr wrap="none" anchor="ctr"/>
          <a:lstStyle/>
          <a:p>
            <a:endParaRPr lang="ar-EG"/>
          </a:p>
        </p:txBody>
      </p:sp>
      <p:pic>
        <p:nvPicPr>
          <p:cNvPr id="19459" name="Picture 6" descr="msotw9_temp0"/>
          <p:cNvPicPr>
            <a:picLocks noChangeAspect="1" noChangeArrowheads="1"/>
          </p:cNvPicPr>
          <p:nvPr/>
        </p:nvPicPr>
        <p:blipFill>
          <a:blip r:embed="rId2" cstate="print">
            <a:lum bright="-30000" contrast="54000"/>
          </a:blip>
          <a:srcRect/>
          <a:stretch>
            <a:fillRect/>
          </a:stretch>
        </p:blipFill>
        <p:spPr bwMode="auto">
          <a:xfrm>
            <a:off x="452438" y="755650"/>
            <a:ext cx="5465762" cy="1722438"/>
          </a:xfrm>
          <a:prstGeom prst="rect">
            <a:avLst/>
          </a:prstGeom>
          <a:noFill/>
          <a:ln w="9525">
            <a:noFill/>
            <a:miter lim="800000"/>
            <a:headEnd/>
            <a:tailEnd/>
          </a:ln>
        </p:spPr>
      </p:pic>
      <p:pic>
        <p:nvPicPr>
          <p:cNvPr id="19460" name="Picture 7" descr="msotw9_temp0"/>
          <p:cNvPicPr>
            <a:picLocks noChangeAspect="1" noChangeArrowheads="1"/>
          </p:cNvPicPr>
          <p:nvPr/>
        </p:nvPicPr>
        <p:blipFill>
          <a:blip r:embed="rId3" cstate="print">
            <a:lum bright="-48000" contrast="72000"/>
          </a:blip>
          <a:srcRect/>
          <a:stretch>
            <a:fillRect/>
          </a:stretch>
        </p:blipFill>
        <p:spPr bwMode="auto">
          <a:xfrm>
            <a:off x="454025" y="2525713"/>
            <a:ext cx="5453063" cy="3892550"/>
          </a:xfrm>
          <a:prstGeom prst="rect">
            <a:avLst/>
          </a:prstGeom>
          <a:noFill/>
          <a:ln w="9525">
            <a:noFill/>
            <a:miter lim="800000"/>
            <a:headEnd/>
            <a:tailEnd/>
          </a:ln>
        </p:spPr>
      </p:pic>
      <p:sp>
        <p:nvSpPr>
          <p:cNvPr id="19461" name="Text Box 8"/>
          <p:cNvSpPr txBox="1">
            <a:spLocks noChangeArrowheads="1"/>
          </p:cNvSpPr>
          <p:nvPr/>
        </p:nvSpPr>
        <p:spPr bwMode="auto">
          <a:xfrm>
            <a:off x="6021388" y="3340100"/>
            <a:ext cx="2863850" cy="730250"/>
          </a:xfrm>
          <a:prstGeom prst="rect">
            <a:avLst/>
          </a:prstGeom>
          <a:noFill/>
          <a:ln w="9525">
            <a:noFill/>
            <a:miter lim="800000"/>
            <a:headEnd/>
            <a:tailEnd/>
          </a:ln>
        </p:spPr>
        <p:txBody>
          <a:bodyPr>
            <a:spAutoFit/>
          </a:bodyPr>
          <a:lstStyle/>
          <a:p>
            <a:pPr algn="ctr"/>
            <a:r>
              <a:rPr lang="en-US" sz="1400" b="1">
                <a:solidFill>
                  <a:schemeClr val="bg1"/>
                </a:solidFill>
              </a:rPr>
              <a:t>Flowchart of Sources and Compositions of Dross Produced in Nodular Iron</a:t>
            </a:r>
            <a:endParaRPr lang="en-US" sz="1400" b="1">
              <a:solidFill>
                <a:schemeClr val="bg1"/>
              </a:solidFill>
              <a:sym typeface="Symbol" pitchFamily="18" charset="2"/>
            </a:endParaRPr>
          </a:p>
        </p:txBody>
      </p:sp>
    </p:spTree>
  </p:cSld>
  <p:clrMapOvr>
    <a:masterClrMapping/>
  </p:clrMapOvr>
  <p:transition spd="med">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p:cNvSpPr>
            <a:spLocks noChangeArrowheads="1"/>
          </p:cNvSpPr>
          <p:nvPr/>
        </p:nvSpPr>
        <p:spPr bwMode="auto">
          <a:xfrm>
            <a:off x="306388" y="485775"/>
            <a:ext cx="8561387" cy="76200"/>
          </a:xfrm>
          <a:prstGeom prst="roundRect">
            <a:avLst>
              <a:gd name="adj" fmla="val 16667"/>
            </a:avLst>
          </a:prstGeom>
          <a:gradFill rotWithShape="0">
            <a:gsLst>
              <a:gs pos="0">
                <a:srgbClr val="C9C9FF"/>
              </a:gs>
              <a:gs pos="50000">
                <a:srgbClr val="6666FF"/>
              </a:gs>
              <a:gs pos="100000">
                <a:srgbClr val="C9C9FF"/>
              </a:gs>
            </a:gsLst>
            <a:lin ang="0" scaled="1"/>
          </a:gradFill>
          <a:ln w="9525">
            <a:noFill/>
            <a:round/>
            <a:headEnd/>
            <a:tailEnd/>
          </a:ln>
        </p:spPr>
        <p:txBody>
          <a:bodyPr wrap="none" anchor="ctr"/>
          <a:lstStyle/>
          <a:p>
            <a:endParaRPr lang="ar-EG"/>
          </a:p>
        </p:txBody>
      </p:sp>
      <p:pic>
        <p:nvPicPr>
          <p:cNvPr id="20483" name="Picture 6" descr="msotw9_temp0"/>
          <p:cNvPicPr>
            <a:picLocks noChangeAspect="1" noChangeArrowheads="1"/>
          </p:cNvPicPr>
          <p:nvPr/>
        </p:nvPicPr>
        <p:blipFill>
          <a:blip r:embed="rId2" cstate="print">
            <a:lum bright="-30000" contrast="54000"/>
          </a:blip>
          <a:srcRect/>
          <a:stretch>
            <a:fillRect/>
          </a:stretch>
        </p:blipFill>
        <p:spPr bwMode="auto">
          <a:xfrm>
            <a:off x="1285875" y="642938"/>
            <a:ext cx="5861050" cy="4986337"/>
          </a:xfrm>
          <a:prstGeom prst="rect">
            <a:avLst/>
          </a:prstGeom>
          <a:noFill/>
          <a:ln w="9525">
            <a:noFill/>
            <a:miter lim="800000"/>
            <a:headEnd/>
            <a:tailEnd/>
          </a:ln>
        </p:spPr>
      </p:pic>
      <p:sp>
        <p:nvSpPr>
          <p:cNvPr id="20484" name="Text Box 7"/>
          <p:cNvSpPr txBox="1">
            <a:spLocks noChangeArrowheads="1"/>
          </p:cNvSpPr>
          <p:nvPr/>
        </p:nvSpPr>
        <p:spPr bwMode="auto">
          <a:xfrm>
            <a:off x="442913" y="5703888"/>
            <a:ext cx="8226425" cy="517525"/>
          </a:xfrm>
          <a:prstGeom prst="rect">
            <a:avLst/>
          </a:prstGeom>
          <a:noFill/>
          <a:ln w="9525">
            <a:noFill/>
            <a:miter lim="800000"/>
            <a:headEnd/>
            <a:tailEnd/>
          </a:ln>
        </p:spPr>
        <p:txBody>
          <a:bodyPr>
            <a:spAutoFit/>
          </a:bodyPr>
          <a:lstStyle/>
          <a:p>
            <a:pPr algn="ctr"/>
            <a:r>
              <a:rPr lang="en-US" sz="1400" b="1">
                <a:solidFill>
                  <a:schemeClr val="bg1"/>
                </a:solidFill>
              </a:rPr>
              <a:t>Schematic of the Classification of Ladle Dross</a:t>
            </a:r>
          </a:p>
          <a:p>
            <a:pPr algn="ctr"/>
            <a:r>
              <a:rPr lang="en-US" sz="1400" b="1">
                <a:solidFill>
                  <a:schemeClr val="bg1"/>
                </a:solidFill>
              </a:rPr>
              <a:t>(Oxygen in these reactions should also be in the gaseous form, reaction 4 is highly importable)</a:t>
            </a:r>
            <a:endParaRPr lang="en-US" sz="1400"/>
          </a:p>
        </p:txBody>
      </p:sp>
    </p:spTree>
  </p:cSld>
  <p:clrMapOvr>
    <a:masterClrMapping/>
  </p:clrMapOvr>
  <p:transition spd="med">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6" name="Rectangle 6"/>
          <p:cNvSpPr>
            <a:spLocks noChangeArrowheads="1"/>
          </p:cNvSpPr>
          <p:nvPr/>
        </p:nvSpPr>
        <p:spPr bwMode="auto">
          <a:xfrm>
            <a:off x="685800" y="2060575"/>
            <a:ext cx="7772400" cy="2952750"/>
          </a:xfrm>
          <a:prstGeom prst="rect">
            <a:avLst/>
          </a:prstGeom>
          <a:noFill/>
          <a:ln w="9525">
            <a:noFill/>
            <a:miter lim="800000"/>
            <a:headEnd/>
            <a:tailEnd/>
          </a:ln>
        </p:spPr>
        <p:txBody>
          <a:bodyPr anchor="ctr"/>
          <a:lstStyle/>
          <a:p>
            <a:r>
              <a:rPr lang="en-US" sz="3200">
                <a:solidFill>
                  <a:srgbClr val="FF3300"/>
                </a:solidFill>
                <a:latin typeface="Impact" pitchFamily="34" charset="0"/>
              </a:rPr>
              <a:t>Cavity Defects May Appear as:</a:t>
            </a:r>
            <a:br>
              <a:rPr lang="en-US" sz="3200">
                <a:solidFill>
                  <a:srgbClr val="FF3300"/>
                </a:solidFill>
                <a:latin typeface="Impact" pitchFamily="34" charset="0"/>
              </a:rPr>
            </a:br>
            <a:r>
              <a:rPr lang="en-US" sz="3200">
                <a:solidFill>
                  <a:srgbClr val="FF3300"/>
                </a:solidFill>
                <a:latin typeface="Impact" pitchFamily="34" charset="0"/>
              </a:rPr>
              <a:t/>
            </a:r>
            <a:br>
              <a:rPr lang="en-US" sz="3200">
                <a:solidFill>
                  <a:srgbClr val="FF3300"/>
                </a:solidFill>
                <a:latin typeface="Impact" pitchFamily="34" charset="0"/>
              </a:rPr>
            </a:br>
            <a:r>
              <a:rPr lang="en-US" sz="3200">
                <a:solidFill>
                  <a:srgbClr val="FF3300"/>
                </a:solidFill>
                <a:latin typeface="Impact" pitchFamily="34" charset="0"/>
              </a:rPr>
              <a:t>	- spherical</a:t>
            </a:r>
            <a:br>
              <a:rPr lang="en-US" sz="3200">
                <a:solidFill>
                  <a:srgbClr val="FF3300"/>
                </a:solidFill>
                <a:latin typeface="Impact" pitchFamily="34" charset="0"/>
              </a:rPr>
            </a:br>
            <a:r>
              <a:rPr lang="en-US" sz="3200">
                <a:solidFill>
                  <a:srgbClr val="FF3300"/>
                </a:solidFill>
                <a:latin typeface="Impact" pitchFamily="34" charset="0"/>
              </a:rPr>
              <a:t>	- rounded</a:t>
            </a:r>
            <a:br>
              <a:rPr lang="en-US" sz="3200">
                <a:solidFill>
                  <a:srgbClr val="FF3300"/>
                </a:solidFill>
                <a:latin typeface="Impact" pitchFamily="34" charset="0"/>
              </a:rPr>
            </a:br>
            <a:r>
              <a:rPr lang="en-US" sz="3200">
                <a:solidFill>
                  <a:srgbClr val="FF3300"/>
                </a:solidFill>
                <a:latin typeface="Impact" pitchFamily="34" charset="0"/>
              </a:rPr>
              <a:t>	- irregular</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112646"/>
                                        </p:tgtEl>
                                        <p:attrNameLst>
                                          <p:attrName>style.visibility</p:attrName>
                                        </p:attrNameLst>
                                      </p:cBhvr>
                                      <p:to>
                                        <p:strVal val="visible"/>
                                      </p:to>
                                    </p:set>
                                    <p:animEffect transition="in" filter="fade">
                                      <p:cBhvr>
                                        <p:cTn id="7" dur="2000"/>
                                        <p:tgtEl>
                                          <p:spTgt spid="112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p:cNvSpPr>
            <a:spLocks noChangeArrowheads="1"/>
          </p:cNvSpPr>
          <p:nvPr/>
        </p:nvSpPr>
        <p:spPr bwMode="auto">
          <a:xfrm>
            <a:off x="306388" y="660400"/>
            <a:ext cx="8561387" cy="76200"/>
          </a:xfrm>
          <a:prstGeom prst="roundRect">
            <a:avLst>
              <a:gd name="adj" fmla="val 16667"/>
            </a:avLst>
          </a:prstGeom>
          <a:gradFill rotWithShape="0">
            <a:gsLst>
              <a:gs pos="0">
                <a:srgbClr val="C9C9FF"/>
              </a:gs>
              <a:gs pos="50000">
                <a:srgbClr val="6666FF"/>
              </a:gs>
              <a:gs pos="100000">
                <a:srgbClr val="C9C9FF"/>
              </a:gs>
            </a:gsLst>
            <a:lin ang="0" scaled="1"/>
          </a:gradFill>
          <a:ln w="9525">
            <a:noFill/>
            <a:round/>
            <a:headEnd/>
            <a:tailEnd/>
          </a:ln>
        </p:spPr>
        <p:txBody>
          <a:bodyPr wrap="none" anchor="ctr"/>
          <a:lstStyle/>
          <a:p>
            <a:endParaRPr lang="ar-EG"/>
          </a:p>
        </p:txBody>
      </p:sp>
      <p:sp>
        <p:nvSpPr>
          <p:cNvPr id="21507" name="Text Box 4"/>
          <p:cNvSpPr txBox="1">
            <a:spLocks noChangeArrowheads="1"/>
          </p:cNvSpPr>
          <p:nvPr/>
        </p:nvSpPr>
        <p:spPr bwMode="auto">
          <a:xfrm>
            <a:off x="442913" y="5894388"/>
            <a:ext cx="8226425" cy="304800"/>
          </a:xfrm>
          <a:prstGeom prst="rect">
            <a:avLst/>
          </a:prstGeom>
          <a:noFill/>
          <a:ln w="9525">
            <a:noFill/>
            <a:miter lim="800000"/>
            <a:headEnd/>
            <a:tailEnd/>
          </a:ln>
        </p:spPr>
        <p:txBody>
          <a:bodyPr>
            <a:spAutoFit/>
          </a:bodyPr>
          <a:lstStyle/>
          <a:p>
            <a:pPr algn="ctr"/>
            <a:r>
              <a:rPr lang="en-US" sz="1400" b="1">
                <a:solidFill>
                  <a:schemeClr val="bg1"/>
                </a:solidFill>
              </a:rPr>
              <a:t>Sequential Reactions which may be Take Place in the Mg-Si-O System</a:t>
            </a:r>
            <a:endParaRPr lang="en-US" sz="1400"/>
          </a:p>
        </p:txBody>
      </p:sp>
      <p:pic>
        <p:nvPicPr>
          <p:cNvPr id="21508" name="Picture 5" descr="msotw9_temp0"/>
          <p:cNvPicPr>
            <a:picLocks noChangeAspect="1" noChangeArrowheads="1"/>
          </p:cNvPicPr>
          <p:nvPr/>
        </p:nvPicPr>
        <p:blipFill>
          <a:blip r:embed="rId2" cstate="print">
            <a:lum bright="-18000" contrast="36000"/>
          </a:blip>
          <a:srcRect/>
          <a:stretch>
            <a:fillRect/>
          </a:stretch>
        </p:blipFill>
        <p:spPr bwMode="auto">
          <a:xfrm>
            <a:off x="1006475" y="1260475"/>
            <a:ext cx="7129463" cy="4529138"/>
          </a:xfrm>
          <a:prstGeom prst="rect">
            <a:avLst/>
          </a:prstGeom>
          <a:noFill/>
          <a:ln w="9525">
            <a:noFill/>
            <a:miter lim="800000"/>
            <a:headEnd/>
            <a:tailEnd/>
          </a:ln>
        </p:spPr>
      </p:pic>
      <p:sp>
        <p:nvSpPr>
          <p:cNvPr id="21509" name="Text Box 6"/>
          <p:cNvSpPr txBox="1">
            <a:spLocks noChangeArrowheads="1"/>
          </p:cNvSpPr>
          <p:nvPr/>
        </p:nvSpPr>
        <p:spPr bwMode="auto">
          <a:xfrm>
            <a:off x="1222375" y="4006850"/>
            <a:ext cx="4667250" cy="290513"/>
          </a:xfrm>
          <a:prstGeom prst="rect">
            <a:avLst/>
          </a:prstGeom>
          <a:solidFill>
            <a:srgbClr val="FFFFFF"/>
          </a:solidFill>
          <a:ln w="9525">
            <a:noFill/>
            <a:miter lim="800000"/>
            <a:headEnd/>
            <a:tailEnd/>
          </a:ln>
        </p:spPr>
        <p:txBody>
          <a:bodyPr/>
          <a:lstStyle/>
          <a:p>
            <a:r>
              <a:rPr lang="en-US" sz="1400" b="1"/>
              <a:t>REACTIONS TREATED EXPERIMENTALLY:</a:t>
            </a:r>
            <a:endParaRPr lang="en-US" sz="2000" b="1"/>
          </a:p>
        </p:txBody>
      </p:sp>
    </p:spTree>
  </p:cSld>
  <p:clrMapOvr>
    <a:masterClrMapping/>
  </p:clrMapOvr>
  <p:transition spd="med">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396875" y="285750"/>
            <a:ext cx="8410575" cy="457200"/>
          </a:xfrm>
          <a:prstGeom prst="rect">
            <a:avLst/>
          </a:prstGeom>
          <a:noFill/>
          <a:ln w="9525">
            <a:noFill/>
            <a:miter lim="800000"/>
            <a:headEnd/>
            <a:tailEnd/>
          </a:ln>
        </p:spPr>
        <p:txBody>
          <a:bodyPr>
            <a:spAutoFit/>
          </a:bodyPr>
          <a:lstStyle/>
          <a:p>
            <a:pPr algn="ctr">
              <a:spcBef>
                <a:spcPct val="50000"/>
              </a:spcBef>
            </a:pPr>
            <a:r>
              <a:rPr lang="en-US" b="1">
                <a:solidFill>
                  <a:srgbClr val="FF3300"/>
                </a:solidFill>
              </a:rPr>
              <a:t>ROLE OF MAGNESIUM AND POURING TEMPERATURE</a:t>
            </a:r>
          </a:p>
        </p:txBody>
      </p:sp>
      <p:sp>
        <p:nvSpPr>
          <p:cNvPr id="22531" name="AutoShape 3"/>
          <p:cNvSpPr>
            <a:spLocks noChangeArrowheads="1"/>
          </p:cNvSpPr>
          <p:nvPr/>
        </p:nvSpPr>
        <p:spPr bwMode="auto">
          <a:xfrm>
            <a:off x="290513" y="788988"/>
            <a:ext cx="8561387" cy="76200"/>
          </a:xfrm>
          <a:prstGeom prst="roundRect">
            <a:avLst>
              <a:gd name="adj" fmla="val 16667"/>
            </a:avLst>
          </a:prstGeom>
          <a:gradFill rotWithShape="0">
            <a:gsLst>
              <a:gs pos="0">
                <a:srgbClr val="C9C9FF"/>
              </a:gs>
              <a:gs pos="50000">
                <a:srgbClr val="6666FF"/>
              </a:gs>
              <a:gs pos="100000">
                <a:srgbClr val="C9C9FF"/>
              </a:gs>
            </a:gsLst>
            <a:lin ang="0" scaled="1"/>
          </a:gradFill>
          <a:ln w="9525">
            <a:noFill/>
            <a:round/>
            <a:headEnd/>
            <a:tailEnd/>
          </a:ln>
        </p:spPr>
        <p:txBody>
          <a:bodyPr wrap="none" anchor="ctr"/>
          <a:lstStyle/>
          <a:p>
            <a:endParaRPr lang="ar-EG"/>
          </a:p>
        </p:txBody>
      </p:sp>
      <p:sp>
        <p:nvSpPr>
          <p:cNvPr id="22532" name="Rectangle 31"/>
          <p:cNvSpPr>
            <a:spLocks noChangeArrowheads="1"/>
          </p:cNvSpPr>
          <p:nvPr/>
        </p:nvSpPr>
        <p:spPr bwMode="auto">
          <a:xfrm>
            <a:off x="284163" y="1785927"/>
            <a:ext cx="2501887" cy="3046988"/>
          </a:xfrm>
          <a:prstGeom prst="rect">
            <a:avLst/>
          </a:prstGeom>
          <a:noFill/>
          <a:ln w="9525">
            <a:noFill/>
            <a:miter lim="800000"/>
            <a:headEnd/>
            <a:tailEnd/>
          </a:ln>
        </p:spPr>
        <p:txBody>
          <a:bodyPr wrap="square" anchor="ctr">
            <a:spAutoFit/>
          </a:bodyPr>
          <a:lstStyle/>
          <a:p>
            <a:pPr marL="365125" indent="-365125" algn="just">
              <a:buClr>
                <a:srgbClr val="99FF66"/>
              </a:buClr>
              <a:buFont typeface="Wingdings" pitchFamily="2" charset="2"/>
              <a:buChar char="v"/>
            </a:pPr>
            <a:r>
              <a:rPr lang="en-US" sz="1600" b="1" dirty="0">
                <a:solidFill>
                  <a:schemeClr val="bg1"/>
                </a:solidFill>
                <a:sym typeface="Symbol" pitchFamily="18" charset="2"/>
              </a:rPr>
              <a:t>High magnesium content with low pouring temperature drastically increase the pinholes.</a:t>
            </a:r>
            <a:endParaRPr lang="en-US" sz="1600" dirty="0">
              <a:solidFill>
                <a:schemeClr val="bg1"/>
              </a:solidFill>
              <a:sym typeface="Symbol" pitchFamily="18" charset="2"/>
            </a:endParaRPr>
          </a:p>
          <a:p>
            <a:pPr marL="365125" indent="-365125" algn="just">
              <a:spcBef>
                <a:spcPct val="100000"/>
              </a:spcBef>
              <a:buClr>
                <a:srgbClr val="99FF66"/>
              </a:buClr>
              <a:buFont typeface="Wingdings" pitchFamily="2" charset="2"/>
              <a:buChar char="v"/>
            </a:pPr>
            <a:r>
              <a:rPr lang="en-US" sz="1600" b="1" dirty="0">
                <a:solidFill>
                  <a:schemeClr val="bg1"/>
                </a:solidFill>
                <a:sym typeface="Symbol" pitchFamily="18" charset="2"/>
              </a:rPr>
              <a:t>It is best to keep pouring temperatures high and Mg-levels low to minimize the reactive pinhole type.</a:t>
            </a:r>
            <a:endParaRPr lang="en-US" sz="1600" dirty="0">
              <a:solidFill>
                <a:schemeClr val="bg1"/>
              </a:solidFill>
              <a:sym typeface="Symbol" pitchFamily="18" charset="2"/>
            </a:endParaRPr>
          </a:p>
          <a:p>
            <a:pPr marL="365125" indent="-365125" algn="just" eaLnBrk="0" hangingPunct="0"/>
            <a:endParaRPr lang="en-US" sz="1600" b="1" dirty="0">
              <a:solidFill>
                <a:schemeClr val="bg1"/>
              </a:solidFill>
              <a:ea typeface="Times New Roman" pitchFamily="18" charset="0"/>
              <a:cs typeface="HASOOB"/>
              <a:sym typeface="Symbol" pitchFamily="18" charset="2"/>
            </a:endParaRPr>
          </a:p>
        </p:txBody>
      </p:sp>
      <p:pic>
        <p:nvPicPr>
          <p:cNvPr id="22533" name="Picture 33"/>
          <p:cNvPicPr>
            <a:picLocks noChangeAspect="1" noChangeArrowheads="1"/>
          </p:cNvPicPr>
          <p:nvPr/>
        </p:nvPicPr>
        <p:blipFill>
          <a:blip r:embed="rId2" cstate="print"/>
          <a:srcRect/>
          <a:stretch>
            <a:fillRect/>
          </a:stretch>
        </p:blipFill>
        <p:spPr bwMode="auto">
          <a:xfrm>
            <a:off x="3500430" y="994669"/>
            <a:ext cx="5286412" cy="5688876"/>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96875" y="285750"/>
            <a:ext cx="8410575" cy="457200"/>
          </a:xfrm>
          <a:prstGeom prst="rect">
            <a:avLst/>
          </a:prstGeom>
          <a:noFill/>
          <a:ln w="9525">
            <a:noFill/>
            <a:miter lim="800000"/>
            <a:headEnd/>
            <a:tailEnd/>
          </a:ln>
        </p:spPr>
        <p:txBody>
          <a:bodyPr>
            <a:spAutoFit/>
          </a:bodyPr>
          <a:lstStyle/>
          <a:p>
            <a:pPr algn="ctr">
              <a:spcBef>
                <a:spcPct val="50000"/>
              </a:spcBef>
            </a:pPr>
            <a:r>
              <a:rPr lang="en-US" b="1">
                <a:solidFill>
                  <a:srgbClr val="FF3300"/>
                </a:solidFill>
              </a:rPr>
              <a:t>OTHER PROCESS VARIABLES</a:t>
            </a:r>
          </a:p>
        </p:txBody>
      </p:sp>
      <p:sp>
        <p:nvSpPr>
          <p:cNvPr id="23555" name="AutoShape 3"/>
          <p:cNvSpPr>
            <a:spLocks noChangeArrowheads="1"/>
          </p:cNvSpPr>
          <p:nvPr/>
        </p:nvSpPr>
        <p:spPr bwMode="auto">
          <a:xfrm>
            <a:off x="290513" y="788988"/>
            <a:ext cx="8561387" cy="76200"/>
          </a:xfrm>
          <a:prstGeom prst="roundRect">
            <a:avLst>
              <a:gd name="adj" fmla="val 16667"/>
            </a:avLst>
          </a:prstGeom>
          <a:gradFill rotWithShape="0">
            <a:gsLst>
              <a:gs pos="0">
                <a:srgbClr val="C9C9FF"/>
              </a:gs>
              <a:gs pos="50000">
                <a:srgbClr val="6666FF"/>
              </a:gs>
              <a:gs pos="100000">
                <a:srgbClr val="C9C9FF"/>
              </a:gs>
            </a:gsLst>
            <a:lin ang="0" scaled="1"/>
          </a:gradFill>
          <a:ln w="9525">
            <a:noFill/>
            <a:round/>
            <a:headEnd/>
            <a:tailEnd/>
          </a:ln>
        </p:spPr>
        <p:txBody>
          <a:bodyPr wrap="none" anchor="ctr"/>
          <a:lstStyle/>
          <a:p>
            <a:endParaRPr lang="ar-EG"/>
          </a:p>
        </p:txBody>
      </p:sp>
      <p:sp>
        <p:nvSpPr>
          <p:cNvPr id="23556" name="Rectangle 6"/>
          <p:cNvSpPr>
            <a:spLocks noChangeArrowheads="1"/>
          </p:cNvSpPr>
          <p:nvPr/>
        </p:nvSpPr>
        <p:spPr bwMode="auto">
          <a:xfrm>
            <a:off x="611188" y="2011363"/>
            <a:ext cx="7951787" cy="4003675"/>
          </a:xfrm>
          <a:prstGeom prst="rect">
            <a:avLst/>
          </a:prstGeom>
          <a:noFill/>
          <a:ln w="9525">
            <a:noFill/>
            <a:miter lim="800000"/>
            <a:headEnd/>
            <a:tailEnd/>
          </a:ln>
        </p:spPr>
        <p:txBody>
          <a:bodyPr anchor="ctr">
            <a:spAutoFit/>
          </a:bodyPr>
          <a:lstStyle/>
          <a:p>
            <a:pPr marL="441325" indent="-441325" algn="just">
              <a:spcBef>
                <a:spcPct val="100000"/>
              </a:spcBef>
              <a:buClr>
                <a:srgbClr val="99FF66"/>
              </a:buClr>
              <a:buFont typeface="Wingdings" pitchFamily="2" charset="2"/>
              <a:buChar char="v"/>
            </a:pPr>
            <a:r>
              <a:rPr lang="en-US" sz="1600" b="1">
                <a:solidFill>
                  <a:schemeClr val="bg1"/>
                </a:solidFill>
                <a:sym typeface="Symbol" pitchFamily="18" charset="2"/>
              </a:rPr>
              <a:t>Increasing the base Si-content to over 1.5% reduces the magnitude and frequency of the high percent defect periods.</a:t>
            </a:r>
            <a:endParaRPr lang="en-US" sz="1600">
              <a:solidFill>
                <a:schemeClr val="bg1"/>
              </a:solidFill>
              <a:sym typeface="Symbol" pitchFamily="18" charset="2"/>
            </a:endParaRPr>
          </a:p>
          <a:p>
            <a:pPr marL="441325" indent="-441325" algn="just">
              <a:spcBef>
                <a:spcPct val="100000"/>
              </a:spcBef>
              <a:buClr>
                <a:srgbClr val="99FF66"/>
              </a:buClr>
              <a:buFont typeface="Wingdings" pitchFamily="2" charset="2"/>
              <a:buChar char="v"/>
            </a:pPr>
            <a:r>
              <a:rPr lang="en-US" sz="1600" b="1">
                <a:solidFill>
                  <a:schemeClr val="bg1"/>
                </a:solidFill>
                <a:sym typeface="Symbol" pitchFamily="18" charset="2"/>
              </a:rPr>
              <a:t>Low % Si greatly increases reoxidation to FeO in the metal handing system and, thus, produces more of the fluid reactive slag and subsequent pinholes defects.</a:t>
            </a:r>
          </a:p>
          <a:p>
            <a:pPr marL="441325" indent="-441325" algn="just">
              <a:spcBef>
                <a:spcPct val="100000"/>
              </a:spcBef>
              <a:buClr>
                <a:srgbClr val="99FF66"/>
              </a:buClr>
              <a:buFont typeface="Wingdings" pitchFamily="2" charset="2"/>
              <a:buNone/>
            </a:pPr>
            <a:endParaRPr lang="en-US" sz="1600">
              <a:solidFill>
                <a:schemeClr val="bg1"/>
              </a:solidFill>
              <a:sym typeface="Symbol" pitchFamily="18" charset="2"/>
            </a:endParaRPr>
          </a:p>
          <a:p>
            <a:pPr marL="441325" indent="-441325" algn="just">
              <a:spcBef>
                <a:spcPct val="100000"/>
              </a:spcBef>
              <a:buClr>
                <a:srgbClr val="99FF66"/>
              </a:buClr>
              <a:buFont typeface="Wingdings" pitchFamily="2" charset="2"/>
              <a:buChar char="v"/>
            </a:pPr>
            <a:r>
              <a:rPr lang="en-US" sz="1600" b="1">
                <a:solidFill>
                  <a:schemeClr val="bg1"/>
                </a:solidFill>
                <a:sym typeface="Symbol" pitchFamily="18" charset="2"/>
              </a:rPr>
              <a:t>At flotation carbon equivalent CE, the iron precipitates its excess of oxides along with C, slag initiation, dross formation and reoxidation occur as a result.</a:t>
            </a:r>
            <a:endParaRPr lang="en-US" sz="1600">
              <a:solidFill>
                <a:schemeClr val="bg1"/>
              </a:solidFill>
              <a:sym typeface="Symbol" pitchFamily="18" charset="2"/>
            </a:endParaRPr>
          </a:p>
          <a:p>
            <a:pPr marL="441325" indent="-441325" algn="just">
              <a:spcBef>
                <a:spcPct val="100000"/>
              </a:spcBef>
              <a:buClr>
                <a:srgbClr val="99FF66"/>
              </a:buClr>
              <a:buFont typeface="Wingdings" pitchFamily="2" charset="2"/>
              <a:buChar char="v"/>
            </a:pPr>
            <a:r>
              <a:rPr lang="en-US" sz="1600" b="1">
                <a:solidFill>
                  <a:schemeClr val="bg1"/>
                </a:solidFill>
                <a:sym typeface="Symbol" pitchFamily="18" charset="2"/>
              </a:rPr>
              <a:t>The dross or slag material was found to contain significant amounts of forsterite, enstatite the dross of the bulk slag and fayalite (the pinhole reactive slag).</a:t>
            </a:r>
          </a:p>
        </p:txBody>
      </p:sp>
      <p:sp>
        <p:nvSpPr>
          <p:cNvPr id="23557" name="Rectangle 9"/>
          <p:cNvSpPr>
            <a:spLocks noChangeArrowheads="1"/>
          </p:cNvSpPr>
          <p:nvPr/>
        </p:nvSpPr>
        <p:spPr bwMode="auto">
          <a:xfrm>
            <a:off x="611188" y="1550988"/>
            <a:ext cx="3211512" cy="336550"/>
          </a:xfrm>
          <a:prstGeom prst="rect">
            <a:avLst/>
          </a:prstGeom>
          <a:solidFill>
            <a:srgbClr val="FFCC00"/>
          </a:solidFill>
          <a:ln w="3175">
            <a:noFill/>
            <a:miter lim="800000"/>
            <a:headEnd/>
            <a:tailEnd/>
          </a:ln>
        </p:spPr>
        <p:txBody>
          <a:bodyPr anchor="ctr">
            <a:spAutoFit/>
          </a:bodyPr>
          <a:lstStyle/>
          <a:p>
            <a:pPr marL="274638" indent="-274638" algn="just">
              <a:spcBef>
                <a:spcPct val="100000"/>
              </a:spcBef>
              <a:buClr>
                <a:schemeClr val="folHlink"/>
              </a:buClr>
              <a:buFont typeface="Wingdings" pitchFamily="2" charset="2"/>
              <a:buNone/>
            </a:pPr>
            <a:r>
              <a:rPr lang="en-US" sz="1600" b="1">
                <a:solidFill>
                  <a:schemeClr val="tx2"/>
                </a:solidFill>
                <a:sym typeface="Symbol" pitchFamily="18" charset="2"/>
              </a:rPr>
              <a:t>Base Si-content</a:t>
            </a:r>
          </a:p>
        </p:txBody>
      </p:sp>
      <p:sp>
        <p:nvSpPr>
          <p:cNvPr id="23558" name="Rectangle 9"/>
          <p:cNvSpPr>
            <a:spLocks noChangeArrowheads="1"/>
          </p:cNvSpPr>
          <p:nvPr/>
        </p:nvSpPr>
        <p:spPr bwMode="auto">
          <a:xfrm>
            <a:off x="611188" y="3757613"/>
            <a:ext cx="3211512" cy="336550"/>
          </a:xfrm>
          <a:prstGeom prst="rect">
            <a:avLst/>
          </a:prstGeom>
          <a:solidFill>
            <a:srgbClr val="FFCC00"/>
          </a:solidFill>
          <a:ln w="3175">
            <a:noFill/>
            <a:miter lim="800000"/>
            <a:headEnd/>
            <a:tailEnd/>
          </a:ln>
        </p:spPr>
        <p:txBody>
          <a:bodyPr anchor="ctr">
            <a:spAutoFit/>
          </a:bodyPr>
          <a:lstStyle/>
          <a:p>
            <a:pPr marL="274638" indent="-274638" algn="just">
              <a:spcBef>
                <a:spcPct val="100000"/>
              </a:spcBef>
              <a:buClr>
                <a:schemeClr val="folHlink"/>
              </a:buClr>
              <a:buFont typeface="Wingdings" pitchFamily="2" charset="2"/>
              <a:buNone/>
            </a:pPr>
            <a:r>
              <a:rPr lang="en-US" sz="1600" b="1">
                <a:solidFill>
                  <a:schemeClr val="tx2"/>
                </a:solidFill>
                <a:sym typeface="Symbol" pitchFamily="18" charset="2"/>
              </a:rPr>
              <a:t>Carbon Equivalent</a:t>
            </a:r>
          </a:p>
        </p:txBody>
      </p:sp>
    </p:spTree>
  </p:cSld>
  <p:clrMapOvr>
    <a:masterClrMapping/>
  </p:clrMapOvr>
  <p:transition spd="med">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3"/>
          <p:cNvSpPr>
            <a:spLocks noChangeArrowheads="1"/>
          </p:cNvSpPr>
          <p:nvPr/>
        </p:nvSpPr>
        <p:spPr bwMode="auto">
          <a:xfrm>
            <a:off x="290513" y="677863"/>
            <a:ext cx="8561387" cy="76200"/>
          </a:xfrm>
          <a:prstGeom prst="roundRect">
            <a:avLst>
              <a:gd name="adj" fmla="val 16667"/>
            </a:avLst>
          </a:prstGeom>
          <a:gradFill rotWithShape="0">
            <a:gsLst>
              <a:gs pos="0">
                <a:srgbClr val="C9C9FF"/>
              </a:gs>
              <a:gs pos="50000">
                <a:srgbClr val="6666FF"/>
              </a:gs>
              <a:gs pos="100000">
                <a:srgbClr val="C9C9FF"/>
              </a:gs>
            </a:gsLst>
            <a:lin ang="0" scaled="1"/>
          </a:gradFill>
          <a:ln w="9525">
            <a:noFill/>
            <a:round/>
            <a:headEnd/>
            <a:tailEnd/>
          </a:ln>
        </p:spPr>
        <p:txBody>
          <a:bodyPr wrap="none" anchor="ctr"/>
          <a:lstStyle/>
          <a:p>
            <a:endParaRPr lang="ar-EG"/>
          </a:p>
        </p:txBody>
      </p:sp>
      <p:sp>
        <p:nvSpPr>
          <p:cNvPr id="24579" name="Rectangle 4"/>
          <p:cNvSpPr>
            <a:spLocks noChangeArrowheads="1"/>
          </p:cNvSpPr>
          <p:nvPr/>
        </p:nvSpPr>
        <p:spPr bwMode="auto">
          <a:xfrm>
            <a:off x="595313" y="1712913"/>
            <a:ext cx="7951787" cy="1558925"/>
          </a:xfrm>
          <a:prstGeom prst="rect">
            <a:avLst/>
          </a:prstGeom>
          <a:noFill/>
          <a:ln w="9525">
            <a:noFill/>
            <a:miter lim="800000"/>
            <a:headEnd/>
            <a:tailEnd/>
          </a:ln>
        </p:spPr>
        <p:txBody>
          <a:bodyPr anchor="ctr">
            <a:spAutoFit/>
          </a:bodyPr>
          <a:lstStyle/>
          <a:p>
            <a:pPr marL="441325" indent="-441325" algn="just">
              <a:spcBef>
                <a:spcPct val="100000"/>
              </a:spcBef>
              <a:buClr>
                <a:srgbClr val="99FF66"/>
              </a:buClr>
              <a:buFont typeface="Wingdings" pitchFamily="2" charset="2"/>
              <a:buChar char="v"/>
            </a:pPr>
            <a:r>
              <a:rPr lang="en-US" sz="1600" b="1">
                <a:solidFill>
                  <a:schemeClr val="bg1"/>
                </a:solidFill>
                <a:sym typeface="Symbol" pitchFamily="18" charset="2"/>
              </a:rPr>
              <a:t>Both low and high pouring temperatures have been reported as increasing pinholing.</a:t>
            </a:r>
          </a:p>
          <a:p>
            <a:pPr marL="441325" indent="-441325" algn="just">
              <a:spcBef>
                <a:spcPct val="100000"/>
              </a:spcBef>
              <a:buClr>
                <a:srgbClr val="99FF66"/>
              </a:buClr>
              <a:buFont typeface="Wingdings" pitchFamily="2" charset="2"/>
              <a:buChar char="v"/>
            </a:pPr>
            <a:r>
              <a:rPr lang="en-US" sz="1600" b="1">
                <a:solidFill>
                  <a:schemeClr val="bg1"/>
                </a:solidFill>
                <a:sym typeface="Symbol" pitchFamily="18" charset="2"/>
              </a:rPr>
              <a:t>Increasing superheating temperature over about 1480C is usually accompanied by more extended reoxidation temperatures and time during pouring and the associated reoxidation slags.</a:t>
            </a:r>
            <a:endParaRPr lang="en-US" sz="1600">
              <a:solidFill>
                <a:schemeClr val="bg1"/>
              </a:solidFill>
              <a:sym typeface="Symbol" pitchFamily="18" charset="2"/>
            </a:endParaRPr>
          </a:p>
        </p:txBody>
      </p:sp>
      <p:sp>
        <p:nvSpPr>
          <p:cNvPr id="24580" name="Rectangle 9"/>
          <p:cNvSpPr>
            <a:spLocks noChangeArrowheads="1"/>
          </p:cNvSpPr>
          <p:nvPr/>
        </p:nvSpPr>
        <p:spPr bwMode="auto">
          <a:xfrm>
            <a:off x="611188" y="1169988"/>
            <a:ext cx="5375275" cy="336550"/>
          </a:xfrm>
          <a:prstGeom prst="rect">
            <a:avLst/>
          </a:prstGeom>
          <a:solidFill>
            <a:srgbClr val="FFCC00"/>
          </a:solidFill>
          <a:ln w="3175">
            <a:noFill/>
            <a:miter lim="800000"/>
            <a:headEnd/>
            <a:tailEnd/>
          </a:ln>
        </p:spPr>
        <p:txBody>
          <a:bodyPr anchor="ctr">
            <a:spAutoFit/>
          </a:bodyPr>
          <a:lstStyle/>
          <a:p>
            <a:pPr marL="92075" indent="-92075" algn="just">
              <a:spcBef>
                <a:spcPct val="100000"/>
              </a:spcBef>
              <a:buClr>
                <a:schemeClr val="folHlink"/>
              </a:buClr>
              <a:buFont typeface="Wingdings" pitchFamily="2" charset="2"/>
              <a:buNone/>
            </a:pPr>
            <a:r>
              <a:rPr lang="en-US" sz="1600" b="1">
                <a:solidFill>
                  <a:schemeClr val="tx2"/>
                </a:solidFill>
                <a:sym typeface="Symbol" pitchFamily="18" charset="2"/>
              </a:rPr>
              <a:t>Superheating and Pouring Temperature</a:t>
            </a:r>
          </a:p>
        </p:txBody>
      </p:sp>
      <p:sp>
        <p:nvSpPr>
          <p:cNvPr id="24581" name="Rectangle 7"/>
          <p:cNvSpPr>
            <a:spLocks noChangeArrowheads="1"/>
          </p:cNvSpPr>
          <p:nvPr/>
        </p:nvSpPr>
        <p:spPr bwMode="auto">
          <a:xfrm>
            <a:off x="625475" y="4022725"/>
            <a:ext cx="7951788" cy="2047875"/>
          </a:xfrm>
          <a:prstGeom prst="rect">
            <a:avLst/>
          </a:prstGeom>
          <a:noFill/>
          <a:ln w="9525">
            <a:noFill/>
            <a:miter lim="800000"/>
            <a:headEnd/>
            <a:tailEnd/>
          </a:ln>
        </p:spPr>
        <p:txBody>
          <a:bodyPr anchor="ctr">
            <a:spAutoFit/>
          </a:bodyPr>
          <a:lstStyle/>
          <a:p>
            <a:pPr marL="441325" indent="-441325" algn="just">
              <a:spcBef>
                <a:spcPct val="100000"/>
              </a:spcBef>
              <a:buClr>
                <a:srgbClr val="99FF66"/>
              </a:buClr>
              <a:buFont typeface="Wingdings" pitchFamily="2" charset="2"/>
              <a:buChar char="v"/>
            </a:pPr>
            <a:r>
              <a:rPr lang="en-US" sz="1600" b="1">
                <a:solidFill>
                  <a:schemeClr val="bg1"/>
                </a:solidFill>
                <a:sym typeface="Symbol" pitchFamily="18" charset="2"/>
              </a:rPr>
              <a:t>Mold cavity geometry can provide locations where slag in the iron can accumulate.</a:t>
            </a:r>
          </a:p>
          <a:p>
            <a:pPr marL="441325" indent="-441325" algn="just">
              <a:spcBef>
                <a:spcPct val="100000"/>
              </a:spcBef>
              <a:buClr>
                <a:srgbClr val="99FF66"/>
              </a:buClr>
              <a:buFont typeface="Wingdings" pitchFamily="2" charset="2"/>
              <a:buChar char="v"/>
            </a:pPr>
            <a:r>
              <a:rPr lang="en-US" sz="1600" b="1">
                <a:solidFill>
                  <a:schemeClr val="bg1"/>
                </a:solidFill>
                <a:sym typeface="Symbol" pitchFamily="18" charset="2"/>
              </a:rPr>
              <a:t>Horizontal sections that fill slowly are particularly subject to reactive slag pooling and pinhole or gas hole formation.</a:t>
            </a:r>
          </a:p>
          <a:p>
            <a:pPr marL="441325" indent="-441325" algn="just">
              <a:spcBef>
                <a:spcPct val="100000"/>
              </a:spcBef>
              <a:buClr>
                <a:srgbClr val="99FF66"/>
              </a:buClr>
              <a:buFont typeface="Wingdings" pitchFamily="2" charset="2"/>
              <a:buChar char="v"/>
            </a:pPr>
            <a:r>
              <a:rPr lang="en-US" sz="1600" b="1">
                <a:solidFill>
                  <a:schemeClr val="bg1"/>
                </a:solidFill>
                <a:sym typeface="Symbol" pitchFamily="18" charset="2"/>
              </a:rPr>
              <a:t>Turbulent gating systems, which aspirate air and mold moisture add to these reoxidation slag accumulations.</a:t>
            </a:r>
            <a:endParaRPr lang="en-US" sz="1600">
              <a:solidFill>
                <a:schemeClr val="bg1"/>
              </a:solidFill>
              <a:sym typeface="Symbol" pitchFamily="18" charset="2"/>
            </a:endParaRPr>
          </a:p>
        </p:txBody>
      </p:sp>
      <p:sp>
        <p:nvSpPr>
          <p:cNvPr id="24582" name="Rectangle 9"/>
          <p:cNvSpPr>
            <a:spLocks noChangeArrowheads="1"/>
          </p:cNvSpPr>
          <p:nvPr/>
        </p:nvSpPr>
        <p:spPr bwMode="auto">
          <a:xfrm>
            <a:off x="641350" y="3478213"/>
            <a:ext cx="5375275" cy="336550"/>
          </a:xfrm>
          <a:prstGeom prst="rect">
            <a:avLst/>
          </a:prstGeom>
          <a:solidFill>
            <a:srgbClr val="FFCC00"/>
          </a:solidFill>
          <a:ln w="3175">
            <a:noFill/>
            <a:miter lim="800000"/>
            <a:headEnd/>
            <a:tailEnd/>
          </a:ln>
        </p:spPr>
        <p:txBody>
          <a:bodyPr anchor="ctr">
            <a:spAutoFit/>
          </a:bodyPr>
          <a:lstStyle/>
          <a:p>
            <a:pPr marL="92075" indent="-92075" algn="just">
              <a:spcBef>
                <a:spcPct val="100000"/>
              </a:spcBef>
              <a:buClr>
                <a:schemeClr val="folHlink"/>
              </a:buClr>
              <a:buFont typeface="Wingdings" pitchFamily="2" charset="2"/>
              <a:buNone/>
            </a:pPr>
            <a:r>
              <a:rPr lang="en-US" sz="1600" b="1">
                <a:solidFill>
                  <a:schemeClr val="tx2"/>
                </a:solidFill>
                <a:sym typeface="Symbol" pitchFamily="18" charset="2"/>
              </a:rPr>
              <a:t>Casting Configuration and Gating</a:t>
            </a:r>
          </a:p>
        </p:txBody>
      </p:sp>
    </p:spTree>
  </p:cSld>
  <p:clrMapOvr>
    <a:masterClrMapping/>
  </p:clrMapOvr>
  <p:transition spd="med">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ChangeArrowheads="1"/>
          </p:cNvSpPr>
          <p:nvPr/>
        </p:nvSpPr>
        <p:spPr bwMode="auto">
          <a:xfrm>
            <a:off x="290513" y="582613"/>
            <a:ext cx="8561387" cy="76200"/>
          </a:xfrm>
          <a:prstGeom prst="roundRect">
            <a:avLst>
              <a:gd name="adj" fmla="val 16667"/>
            </a:avLst>
          </a:prstGeom>
          <a:gradFill rotWithShape="0">
            <a:gsLst>
              <a:gs pos="0">
                <a:srgbClr val="C9C9FF"/>
              </a:gs>
              <a:gs pos="50000">
                <a:srgbClr val="6666FF"/>
              </a:gs>
              <a:gs pos="100000">
                <a:srgbClr val="C9C9FF"/>
              </a:gs>
            </a:gsLst>
            <a:lin ang="0" scaled="1"/>
          </a:gradFill>
          <a:ln w="9525">
            <a:noFill/>
            <a:round/>
            <a:headEnd/>
            <a:tailEnd/>
          </a:ln>
        </p:spPr>
        <p:txBody>
          <a:bodyPr wrap="none" anchor="ctr"/>
          <a:lstStyle/>
          <a:p>
            <a:endParaRPr lang="ar-EG"/>
          </a:p>
        </p:txBody>
      </p:sp>
      <p:pic>
        <p:nvPicPr>
          <p:cNvPr id="25603" name="Picture 7" descr="D0C91382"/>
          <p:cNvPicPr>
            <a:picLocks noChangeAspect="1" noChangeArrowheads="1"/>
          </p:cNvPicPr>
          <p:nvPr/>
        </p:nvPicPr>
        <p:blipFill>
          <a:blip r:embed="rId2" cstate="print"/>
          <a:srcRect/>
          <a:stretch>
            <a:fillRect/>
          </a:stretch>
        </p:blipFill>
        <p:spPr bwMode="auto">
          <a:xfrm>
            <a:off x="1293813" y="974725"/>
            <a:ext cx="6557962" cy="4754563"/>
          </a:xfrm>
          <a:prstGeom prst="rect">
            <a:avLst/>
          </a:prstGeom>
          <a:noFill/>
          <a:ln w="9525">
            <a:noFill/>
            <a:miter lim="800000"/>
            <a:headEnd/>
            <a:tailEnd/>
          </a:ln>
        </p:spPr>
      </p:pic>
      <p:sp>
        <p:nvSpPr>
          <p:cNvPr id="25604" name="Text Box 8"/>
          <p:cNvSpPr txBox="1">
            <a:spLocks noChangeArrowheads="1"/>
          </p:cNvSpPr>
          <p:nvPr/>
        </p:nvSpPr>
        <p:spPr bwMode="auto">
          <a:xfrm>
            <a:off x="458788" y="5799138"/>
            <a:ext cx="8226425" cy="517525"/>
          </a:xfrm>
          <a:prstGeom prst="rect">
            <a:avLst/>
          </a:prstGeom>
          <a:noFill/>
          <a:ln w="9525">
            <a:noFill/>
            <a:miter lim="800000"/>
            <a:headEnd/>
            <a:tailEnd/>
          </a:ln>
        </p:spPr>
        <p:txBody>
          <a:bodyPr>
            <a:spAutoFit/>
          </a:bodyPr>
          <a:lstStyle/>
          <a:p>
            <a:pPr algn="ctr"/>
            <a:r>
              <a:rPr lang="en-US" sz="1400" b="1">
                <a:solidFill>
                  <a:schemeClr val="bg1"/>
                </a:solidFill>
              </a:rPr>
              <a:t>Mold Filling Simulation Showing Considerable Turbulence at Locations Identical with the Pinhole Formations</a:t>
            </a:r>
            <a:endParaRPr lang="en-US" sz="1400"/>
          </a:p>
        </p:txBody>
      </p:sp>
    </p:spTree>
  </p:cSld>
  <p:clrMapOvr>
    <a:masterClrMapping/>
  </p:clrMapOvr>
  <p:transition spd="med">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ChangeArrowheads="1"/>
          </p:cNvSpPr>
          <p:nvPr/>
        </p:nvSpPr>
        <p:spPr bwMode="auto">
          <a:xfrm>
            <a:off x="290513" y="630238"/>
            <a:ext cx="8561387" cy="76200"/>
          </a:xfrm>
          <a:prstGeom prst="roundRect">
            <a:avLst>
              <a:gd name="adj" fmla="val 16667"/>
            </a:avLst>
          </a:prstGeom>
          <a:gradFill rotWithShape="0">
            <a:gsLst>
              <a:gs pos="0">
                <a:srgbClr val="C9C9FF"/>
              </a:gs>
              <a:gs pos="50000">
                <a:srgbClr val="6666FF"/>
              </a:gs>
              <a:gs pos="100000">
                <a:srgbClr val="C9C9FF"/>
              </a:gs>
            </a:gsLst>
            <a:lin ang="0" scaled="1"/>
          </a:gradFill>
          <a:ln w="9525">
            <a:noFill/>
            <a:round/>
            <a:headEnd/>
            <a:tailEnd/>
          </a:ln>
        </p:spPr>
        <p:txBody>
          <a:bodyPr wrap="none" anchor="ctr"/>
          <a:lstStyle/>
          <a:p>
            <a:endParaRPr lang="ar-EG"/>
          </a:p>
        </p:txBody>
      </p:sp>
      <p:sp>
        <p:nvSpPr>
          <p:cNvPr id="26627" name="Rectangle 5"/>
          <p:cNvSpPr>
            <a:spLocks noChangeArrowheads="1"/>
          </p:cNvSpPr>
          <p:nvPr/>
        </p:nvSpPr>
        <p:spPr bwMode="auto">
          <a:xfrm>
            <a:off x="681038" y="1930400"/>
            <a:ext cx="7780337" cy="4708525"/>
          </a:xfrm>
          <a:prstGeom prst="rect">
            <a:avLst/>
          </a:prstGeom>
          <a:noFill/>
          <a:ln w="9525">
            <a:noFill/>
            <a:miter lim="800000"/>
            <a:headEnd/>
            <a:tailEnd/>
          </a:ln>
        </p:spPr>
        <p:txBody>
          <a:bodyPr anchor="ctr">
            <a:spAutoFit/>
          </a:bodyPr>
          <a:lstStyle/>
          <a:p>
            <a:pPr marL="533400" indent="-533400" algn="just">
              <a:buClr>
                <a:srgbClr val="99FF66"/>
              </a:buClr>
              <a:buFont typeface="Wingdings" pitchFamily="2" charset="2"/>
              <a:buChar char="v"/>
            </a:pPr>
            <a:r>
              <a:rPr lang="en-US" sz="2000" b="1">
                <a:solidFill>
                  <a:schemeClr val="bg1"/>
                </a:solidFill>
                <a:sym typeface="Symbol" pitchFamily="18" charset="2"/>
              </a:rPr>
              <a:t>It is difficult to state that an increase or decrease in pouring temperature will promote pinholing. The effect will vary depending on the section size and resultant solidification rate.</a:t>
            </a:r>
            <a:endParaRPr lang="en-US" sz="2000">
              <a:solidFill>
                <a:schemeClr val="bg1"/>
              </a:solidFill>
              <a:sym typeface="Symbol" pitchFamily="18" charset="2"/>
            </a:endParaRPr>
          </a:p>
          <a:p>
            <a:pPr marL="533400" indent="-533400" algn="just">
              <a:spcBef>
                <a:spcPct val="100000"/>
              </a:spcBef>
              <a:buClr>
                <a:srgbClr val="99FF66"/>
              </a:buClr>
              <a:buFont typeface="Wingdings" pitchFamily="2" charset="2"/>
              <a:buChar char="v"/>
            </a:pPr>
            <a:r>
              <a:rPr lang="en-US" sz="2000" b="1">
                <a:solidFill>
                  <a:schemeClr val="bg1"/>
                </a:solidFill>
                <a:sym typeface="Symbol" pitchFamily="18" charset="2"/>
              </a:rPr>
              <a:t>Proper combined conditions of gas pickup and solidification rate must be present for pinholes to form.</a:t>
            </a:r>
            <a:endParaRPr lang="en-US" sz="2000">
              <a:solidFill>
                <a:schemeClr val="bg1"/>
              </a:solidFill>
              <a:sym typeface="Symbol" pitchFamily="18" charset="2"/>
            </a:endParaRPr>
          </a:p>
          <a:p>
            <a:pPr marL="533400" indent="-533400" algn="just">
              <a:spcBef>
                <a:spcPct val="100000"/>
              </a:spcBef>
              <a:buClr>
                <a:srgbClr val="99FF66"/>
              </a:buClr>
              <a:buFont typeface="Wingdings" pitchFamily="2" charset="2"/>
              <a:buChar char="v"/>
            </a:pPr>
            <a:r>
              <a:rPr lang="en-US" sz="2000" b="1">
                <a:solidFill>
                  <a:schemeClr val="bg1"/>
                </a:solidFill>
                <a:sym typeface="Symbol" pitchFamily="18" charset="2"/>
              </a:rPr>
              <a:t>Higher pouring temperature: favors gas pickup in green sand, but also promote slow solidification rates that permit the gases to escape more readily.</a:t>
            </a:r>
            <a:endParaRPr lang="en-US" sz="2000">
              <a:solidFill>
                <a:schemeClr val="bg1"/>
              </a:solidFill>
              <a:sym typeface="Symbol" pitchFamily="18" charset="2"/>
            </a:endParaRPr>
          </a:p>
          <a:p>
            <a:pPr marL="533400" indent="-533400" algn="just">
              <a:spcBef>
                <a:spcPct val="100000"/>
              </a:spcBef>
              <a:buClr>
                <a:srgbClr val="99FF66"/>
              </a:buClr>
              <a:buFont typeface="Wingdings" pitchFamily="2" charset="2"/>
              <a:buChar char="v"/>
            </a:pPr>
            <a:r>
              <a:rPr lang="en-US" sz="2000" b="1">
                <a:solidFill>
                  <a:schemeClr val="bg1"/>
                </a:solidFill>
                <a:sym typeface="Symbol" pitchFamily="18" charset="2"/>
              </a:rPr>
              <a:t>Lower pouring temperature: result in less gas pickup and less evolved gas, but more rapid solidification rates can trap more gas near the surface before diffusion towards the casting interior or escape from the mold.</a:t>
            </a:r>
          </a:p>
        </p:txBody>
      </p:sp>
      <p:sp>
        <p:nvSpPr>
          <p:cNvPr id="26628" name="Rectangle 9"/>
          <p:cNvSpPr>
            <a:spLocks noChangeArrowheads="1"/>
          </p:cNvSpPr>
          <p:nvPr/>
        </p:nvSpPr>
        <p:spPr bwMode="auto">
          <a:xfrm>
            <a:off x="641350" y="1225550"/>
            <a:ext cx="5375275" cy="366713"/>
          </a:xfrm>
          <a:prstGeom prst="rect">
            <a:avLst/>
          </a:prstGeom>
          <a:solidFill>
            <a:srgbClr val="FFCC00"/>
          </a:solidFill>
          <a:ln w="3175">
            <a:noFill/>
            <a:miter lim="800000"/>
            <a:headEnd/>
            <a:tailEnd/>
          </a:ln>
        </p:spPr>
        <p:txBody>
          <a:bodyPr anchor="ctr">
            <a:spAutoFit/>
          </a:bodyPr>
          <a:lstStyle/>
          <a:p>
            <a:pPr marL="92075" indent="-92075" algn="just">
              <a:spcBef>
                <a:spcPct val="100000"/>
              </a:spcBef>
              <a:buClr>
                <a:schemeClr val="folHlink"/>
              </a:buClr>
              <a:buFont typeface="Wingdings" pitchFamily="2" charset="2"/>
              <a:buNone/>
            </a:pPr>
            <a:r>
              <a:rPr lang="en-US" b="1">
                <a:solidFill>
                  <a:schemeClr val="tx2"/>
                </a:solidFill>
                <a:sym typeface="Symbol" pitchFamily="18" charset="2"/>
              </a:rPr>
              <a:t>Effect of Pouring Temperature</a:t>
            </a:r>
          </a:p>
        </p:txBody>
      </p:sp>
    </p:spTree>
  </p:cSld>
  <p:clrMapOvr>
    <a:masterClrMapping/>
  </p:clrMapOvr>
  <p:transition spd="med">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p:cNvSpPr>
            <a:spLocks noChangeArrowheads="1"/>
          </p:cNvSpPr>
          <p:nvPr/>
        </p:nvSpPr>
        <p:spPr bwMode="auto">
          <a:xfrm>
            <a:off x="290513" y="773113"/>
            <a:ext cx="8561387" cy="76200"/>
          </a:xfrm>
          <a:prstGeom prst="roundRect">
            <a:avLst>
              <a:gd name="adj" fmla="val 16667"/>
            </a:avLst>
          </a:prstGeom>
          <a:gradFill rotWithShape="0">
            <a:gsLst>
              <a:gs pos="0">
                <a:srgbClr val="C9C9FF"/>
              </a:gs>
              <a:gs pos="50000">
                <a:srgbClr val="6666FF"/>
              </a:gs>
              <a:gs pos="100000">
                <a:srgbClr val="C9C9FF"/>
              </a:gs>
            </a:gsLst>
            <a:lin ang="0" scaled="1"/>
          </a:gradFill>
          <a:ln w="9525">
            <a:noFill/>
            <a:round/>
            <a:headEnd/>
            <a:tailEnd/>
          </a:ln>
        </p:spPr>
        <p:txBody>
          <a:bodyPr wrap="none" anchor="ctr"/>
          <a:lstStyle/>
          <a:p>
            <a:endParaRPr lang="ar-EG"/>
          </a:p>
        </p:txBody>
      </p:sp>
      <p:sp>
        <p:nvSpPr>
          <p:cNvPr id="27651" name="Rectangle 3"/>
          <p:cNvSpPr>
            <a:spLocks noChangeArrowheads="1"/>
          </p:cNvSpPr>
          <p:nvPr/>
        </p:nvSpPr>
        <p:spPr bwMode="auto">
          <a:xfrm>
            <a:off x="681038" y="2962275"/>
            <a:ext cx="7780337" cy="2563813"/>
          </a:xfrm>
          <a:prstGeom prst="rect">
            <a:avLst/>
          </a:prstGeom>
          <a:noFill/>
          <a:ln w="9525">
            <a:noFill/>
            <a:miter lim="800000"/>
            <a:headEnd/>
            <a:tailEnd/>
          </a:ln>
        </p:spPr>
        <p:txBody>
          <a:bodyPr anchor="ctr">
            <a:spAutoFit/>
          </a:bodyPr>
          <a:lstStyle/>
          <a:p>
            <a:pPr marL="533400" indent="-533400" algn="just">
              <a:buClr>
                <a:srgbClr val="99FF66"/>
              </a:buClr>
              <a:buFont typeface="Wingdings" pitchFamily="2" charset="2"/>
              <a:buChar char="v"/>
            </a:pPr>
            <a:r>
              <a:rPr lang="en-US" b="1">
                <a:solidFill>
                  <a:schemeClr val="bg1"/>
                </a:solidFill>
                <a:sym typeface="Symbol" pitchFamily="18" charset="2"/>
              </a:rPr>
              <a:t>Prevent slag from entering the mold cavity</a:t>
            </a:r>
          </a:p>
          <a:p>
            <a:pPr marL="533400" indent="-533400" algn="just">
              <a:spcBef>
                <a:spcPct val="100000"/>
              </a:spcBef>
              <a:buClr>
                <a:srgbClr val="99FF66"/>
              </a:buClr>
              <a:buFont typeface="Wingdings" pitchFamily="2" charset="2"/>
              <a:buChar char="v"/>
            </a:pPr>
            <a:r>
              <a:rPr lang="en-US" b="1">
                <a:solidFill>
                  <a:schemeClr val="bg1"/>
                </a:solidFill>
                <a:sym typeface="Symbol" pitchFamily="18" charset="2"/>
              </a:rPr>
              <a:t>Constantly monitor the critical areas for slag formation</a:t>
            </a:r>
          </a:p>
          <a:p>
            <a:pPr marL="533400" indent="-533400" algn="just">
              <a:spcBef>
                <a:spcPct val="100000"/>
              </a:spcBef>
              <a:buClr>
                <a:srgbClr val="99FF66"/>
              </a:buClr>
              <a:buFont typeface="Wingdings" pitchFamily="2" charset="2"/>
              <a:buChar char="v"/>
            </a:pPr>
            <a:r>
              <a:rPr lang="en-US" b="1">
                <a:solidFill>
                  <a:schemeClr val="bg1"/>
                </a:solidFill>
                <a:sym typeface="Symbol" pitchFamily="18" charset="2"/>
              </a:rPr>
              <a:t>Proper gating and runner design can be extremely effective</a:t>
            </a:r>
          </a:p>
          <a:p>
            <a:pPr marL="533400" indent="-533400" algn="just">
              <a:spcBef>
                <a:spcPct val="100000"/>
              </a:spcBef>
              <a:buClr>
                <a:srgbClr val="99FF66"/>
              </a:buClr>
              <a:buFont typeface="Wingdings" pitchFamily="2" charset="2"/>
              <a:buChar char="v"/>
            </a:pPr>
            <a:r>
              <a:rPr lang="en-US" b="1">
                <a:solidFill>
                  <a:schemeClr val="bg1"/>
                </a:solidFill>
                <a:sym typeface="Symbol" pitchFamily="18" charset="2"/>
              </a:rPr>
              <a:t>Avoid pouring cold metal</a:t>
            </a:r>
          </a:p>
          <a:p>
            <a:pPr marL="533400" indent="-533400" algn="just">
              <a:spcBef>
                <a:spcPct val="100000"/>
              </a:spcBef>
              <a:buClr>
                <a:srgbClr val="99FF66"/>
              </a:buClr>
              <a:buFont typeface="Wingdings" pitchFamily="2" charset="2"/>
              <a:buChar char="v"/>
            </a:pPr>
            <a:r>
              <a:rPr lang="en-US" b="1">
                <a:solidFill>
                  <a:schemeClr val="bg1"/>
                </a:solidFill>
                <a:sym typeface="Symbol" pitchFamily="18" charset="2"/>
              </a:rPr>
              <a:t>Monitor Mn and S-contents in iron</a:t>
            </a:r>
          </a:p>
        </p:txBody>
      </p:sp>
      <p:sp>
        <p:nvSpPr>
          <p:cNvPr id="27652" name="Rectangle 9"/>
          <p:cNvSpPr>
            <a:spLocks noChangeArrowheads="1"/>
          </p:cNvSpPr>
          <p:nvPr/>
        </p:nvSpPr>
        <p:spPr bwMode="auto">
          <a:xfrm>
            <a:off x="642938" y="1285875"/>
            <a:ext cx="3643312" cy="646113"/>
          </a:xfrm>
          <a:prstGeom prst="rect">
            <a:avLst/>
          </a:prstGeom>
          <a:solidFill>
            <a:srgbClr val="FFCC00"/>
          </a:solidFill>
          <a:ln w="3175">
            <a:noFill/>
            <a:miter lim="800000"/>
            <a:headEnd/>
            <a:tailEnd/>
          </a:ln>
        </p:spPr>
        <p:txBody>
          <a:bodyPr anchor="ctr">
            <a:spAutoFit/>
          </a:bodyPr>
          <a:lstStyle/>
          <a:p>
            <a:pPr marL="92075" indent="-92075" algn="just">
              <a:spcBef>
                <a:spcPct val="100000"/>
              </a:spcBef>
              <a:buClr>
                <a:schemeClr val="folHlink"/>
              </a:buClr>
              <a:buFont typeface="Wingdings" pitchFamily="2" charset="2"/>
              <a:buNone/>
            </a:pPr>
            <a:r>
              <a:rPr lang="en-US" sz="3600" b="1">
                <a:solidFill>
                  <a:schemeClr val="tx2"/>
                </a:solidFill>
                <a:sym typeface="Symbol" pitchFamily="18" charset="2"/>
              </a:rPr>
              <a:t>Corrective Action</a:t>
            </a:r>
          </a:p>
        </p:txBody>
      </p:sp>
    </p:spTree>
  </p:cSld>
  <p:clrMapOvr>
    <a:masterClrMapping/>
  </p:clrMapOvr>
  <p:transition spd="med">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396875" y="285750"/>
            <a:ext cx="8410575" cy="457200"/>
          </a:xfrm>
          <a:prstGeom prst="rect">
            <a:avLst/>
          </a:prstGeom>
          <a:noFill/>
          <a:ln w="9525">
            <a:noFill/>
            <a:miter lim="800000"/>
            <a:headEnd/>
            <a:tailEnd/>
          </a:ln>
        </p:spPr>
        <p:txBody>
          <a:bodyPr>
            <a:spAutoFit/>
          </a:bodyPr>
          <a:lstStyle/>
          <a:p>
            <a:pPr algn="ctr">
              <a:spcBef>
                <a:spcPct val="50000"/>
              </a:spcBef>
            </a:pPr>
            <a:r>
              <a:rPr lang="en-US" b="1">
                <a:solidFill>
                  <a:srgbClr val="FF3300"/>
                </a:solidFill>
              </a:rPr>
              <a:t>PROCESS PRECAUTIONS</a:t>
            </a:r>
          </a:p>
        </p:txBody>
      </p:sp>
      <p:sp>
        <p:nvSpPr>
          <p:cNvPr id="28675" name="AutoShape 3"/>
          <p:cNvSpPr>
            <a:spLocks noChangeArrowheads="1"/>
          </p:cNvSpPr>
          <p:nvPr/>
        </p:nvSpPr>
        <p:spPr bwMode="auto">
          <a:xfrm>
            <a:off x="290513" y="788988"/>
            <a:ext cx="8561387" cy="76200"/>
          </a:xfrm>
          <a:prstGeom prst="roundRect">
            <a:avLst>
              <a:gd name="adj" fmla="val 16667"/>
            </a:avLst>
          </a:prstGeom>
          <a:gradFill rotWithShape="0">
            <a:gsLst>
              <a:gs pos="0">
                <a:srgbClr val="C9C9FF"/>
              </a:gs>
              <a:gs pos="50000">
                <a:srgbClr val="6666FF"/>
              </a:gs>
              <a:gs pos="100000">
                <a:srgbClr val="C9C9FF"/>
              </a:gs>
            </a:gsLst>
            <a:lin ang="0" scaled="1"/>
          </a:gradFill>
          <a:ln w="9525">
            <a:noFill/>
            <a:round/>
            <a:headEnd/>
            <a:tailEnd/>
          </a:ln>
        </p:spPr>
        <p:txBody>
          <a:bodyPr wrap="none" anchor="ctr"/>
          <a:lstStyle/>
          <a:p>
            <a:endParaRPr lang="ar-EG"/>
          </a:p>
        </p:txBody>
      </p:sp>
      <p:sp>
        <p:nvSpPr>
          <p:cNvPr id="28676" name="Rectangle 4"/>
          <p:cNvSpPr>
            <a:spLocks noChangeArrowheads="1"/>
          </p:cNvSpPr>
          <p:nvPr/>
        </p:nvSpPr>
        <p:spPr bwMode="auto">
          <a:xfrm>
            <a:off x="611188" y="1374775"/>
            <a:ext cx="7951787" cy="4031873"/>
          </a:xfrm>
          <a:prstGeom prst="rect">
            <a:avLst/>
          </a:prstGeom>
          <a:noFill/>
          <a:ln w="9525">
            <a:noFill/>
            <a:miter lim="800000"/>
            <a:headEnd/>
            <a:tailEnd/>
          </a:ln>
        </p:spPr>
        <p:txBody>
          <a:bodyPr anchor="ctr">
            <a:spAutoFit/>
          </a:bodyPr>
          <a:lstStyle/>
          <a:p>
            <a:pPr marL="441325" indent="-441325" algn="just">
              <a:spcBef>
                <a:spcPct val="100000"/>
              </a:spcBef>
              <a:buClr>
                <a:srgbClr val="99FF66"/>
              </a:buClr>
              <a:buFont typeface="Wingdings" pitchFamily="2" charset="2"/>
              <a:buChar char="v"/>
            </a:pPr>
            <a:r>
              <a:rPr lang="en-US" sz="1600" b="1" dirty="0">
                <a:solidFill>
                  <a:schemeClr val="bg1"/>
                </a:solidFill>
                <a:sym typeface="Symbol" pitchFamily="18" charset="2"/>
              </a:rPr>
              <a:t>Metallurgical processing to produce optimum quality iron must occur within the limits of the chemical principles described in the preceding discussions. To minimize adverse effects of oxidation, important practices can be observed:</a:t>
            </a:r>
          </a:p>
          <a:p>
            <a:pPr marL="1082675" lvl="1" indent="-461963" algn="just">
              <a:spcBef>
                <a:spcPct val="100000"/>
              </a:spcBef>
              <a:buClr>
                <a:srgbClr val="99FF66"/>
              </a:buClr>
              <a:buFont typeface="Wingdings" pitchFamily="2" charset="2"/>
              <a:buChar char="v"/>
            </a:pPr>
            <a:r>
              <a:rPr lang="en-US" sz="1600" b="1" i="1" dirty="0">
                <a:solidFill>
                  <a:srgbClr val="FF3300"/>
                </a:solidFill>
                <a:sym typeface="Symbol" pitchFamily="18" charset="2"/>
              </a:rPr>
              <a:t>Charge Materials</a:t>
            </a:r>
            <a:r>
              <a:rPr lang="en-US" sz="1600" b="1" i="1" dirty="0">
                <a:solidFill>
                  <a:schemeClr val="bg1"/>
                </a:solidFill>
                <a:sym typeface="Symbol" pitchFamily="18" charset="2"/>
              </a:rPr>
              <a:t>:</a:t>
            </a:r>
            <a:r>
              <a:rPr lang="en-US" sz="1600" b="1" dirty="0">
                <a:solidFill>
                  <a:schemeClr val="bg1"/>
                </a:solidFill>
                <a:sym typeface="Symbol" pitchFamily="18" charset="2"/>
              </a:rPr>
              <a:t> Quality charge materials produce the best results, but may be more costly. Minimum surface rust and dirt is preferred, especially on thin scrap materials. Oxidized iron is a term long used by </a:t>
            </a:r>
            <a:r>
              <a:rPr lang="en-US" sz="1600" b="1" dirty="0" err="1">
                <a:solidFill>
                  <a:schemeClr val="bg1"/>
                </a:solidFill>
                <a:sym typeface="Symbol" pitchFamily="18" charset="2"/>
              </a:rPr>
              <a:t>foundrymen</a:t>
            </a:r>
            <a:r>
              <a:rPr lang="en-US" sz="1600" b="1" dirty="0">
                <a:solidFill>
                  <a:schemeClr val="bg1"/>
                </a:solidFill>
                <a:sym typeface="Symbol" pitchFamily="18" charset="2"/>
              </a:rPr>
              <a:t> to describe iron that causes unexpected casting results, such as excessive chill, carbides, gas holes, pinholes, metal penetration, unusual shrinkage, slag defects and others. Research attempts to relate these problems to iron oxygen contents are still going on.</a:t>
            </a:r>
          </a:p>
          <a:p>
            <a:pPr marL="1082675" lvl="1" indent="-461963" algn="just">
              <a:spcBef>
                <a:spcPct val="100000"/>
              </a:spcBef>
              <a:buClr>
                <a:srgbClr val="99FF66"/>
              </a:buClr>
              <a:buFont typeface="Wingdings" pitchFamily="2" charset="2"/>
              <a:buChar char="v"/>
            </a:pPr>
            <a:r>
              <a:rPr lang="en-US" sz="1600" b="1" i="1" dirty="0">
                <a:solidFill>
                  <a:srgbClr val="FF3300"/>
                </a:solidFill>
                <a:sym typeface="Symbol" pitchFamily="18" charset="2"/>
              </a:rPr>
              <a:t>Temperature-time Cycle of Processing:</a:t>
            </a:r>
            <a:r>
              <a:rPr lang="en-US" sz="1600" b="1" i="1" dirty="0">
                <a:solidFill>
                  <a:schemeClr val="bg1"/>
                </a:solidFill>
                <a:sym typeface="Symbol" pitchFamily="18" charset="2"/>
              </a:rPr>
              <a:t> </a:t>
            </a:r>
            <a:r>
              <a:rPr lang="en-US" sz="1600" b="1" dirty="0">
                <a:solidFill>
                  <a:schemeClr val="bg1"/>
                </a:solidFill>
                <a:sym typeface="Symbol" pitchFamily="18" charset="2"/>
              </a:rPr>
              <a:t>Temperatures in excess of 1500C extended melting, holding and pouring times promote more dissolved oxygen, total oxygen, and oxidation and </a:t>
            </a:r>
            <a:r>
              <a:rPr lang="en-US" sz="1600" b="1" dirty="0" err="1">
                <a:solidFill>
                  <a:schemeClr val="bg1"/>
                </a:solidFill>
                <a:sym typeface="Symbol" pitchFamily="18" charset="2"/>
              </a:rPr>
              <a:t>reoxidation</a:t>
            </a:r>
            <a:r>
              <a:rPr lang="en-US" sz="1600" b="1" dirty="0">
                <a:solidFill>
                  <a:schemeClr val="bg1"/>
                </a:solidFill>
                <a:sym typeface="Symbol" pitchFamily="18" charset="2"/>
              </a:rPr>
              <a:t> </a:t>
            </a:r>
            <a:r>
              <a:rPr lang="en-US" sz="1600" b="1" dirty="0" err="1">
                <a:solidFill>
                  <a:schemeClr val="bg1"/>
                </a:solidFill>
                <a:sym typeface="Symbol" pitchFamily="18" charset="2"/>
              </a:rPr>
              <a:t>slags</a:t>
            </a:r>
            <a:r>
              <a:rPr lang="en-US" sz="1600" b="1" dirty="0">
                <a:solidFill>
                  <a:schemeClr val="bg1"/>
                </a:solidFill>
                <a:sym typeface="Symbol" pitchFamily="18" charset="2"/>
              </a:rPr>
              <a:t>. </a:t>
            </a:r>
            <a:r>
              <a:rPr lang="en-US" sz="1600" b="1" dirty="0" smtClean="0">
                <a:solidFill>
                  <a:schemeClr val="bg1"/>
                </a:solidFill>
                <a:sym typeface="Symbol" pitchFamily="18" charset="2"/>
              </a:rPr>
              <a:t>Molten </a:t>
            </a:r>
            <a:r>
              <a:rPr lang="en-US" sz="1600" b="1" dirty="0">
                <a:solidFill>
                  <a:schemeClr val="bg1"/>
                </a:solidFill>
                <a:sym typeface="Symbol" pitchFamily="18" charset="2"/>
              </a:rPr>
              <a:t>iron below 1400C on a falling temperature should be better avoided.</a:t>
            </a:r>
          </a:p>
        </p:txBody>
      </p:sp>
    </p:spTree>
  </p:cSld>
  <p:clrMapOvr>
    <a:masterClrMapping/>
  </p:clrMapOvr>
  <p:transition spd="med">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96875" y="619125"/>
            <a:ext cx="8410575" cy="1004888"/>
          </a:xfrm>
          <a:prstGeom prst="rect">
            <a:avLst/>
          </a:prstGeom>
          <a:noFill/>
          <a:ln w="9525">
            <a:noFill/>
            <a:miter lim="800000"/>
            <a:headEnd/>
            <a:tailEnd/>
          </a:ln>
        </p:spPr>
        <p:txBody>
          <a:bodyPr>
            <a:spAutoFit/>
          </a:bodyPr>
          <a:lstStyle/>
          <a:p>
            <a:pPr algn="ctr">
              <a:spcBef>
                <a:spcPct val="50000"/>
              </a:spcBef>
            </a:pPr>
            <a:r>
              <a:rPr lang="en-US" b="1">
                <a:solidFill>
                  <a:srgbClr val="FF3300"/>
                </a:solidFill>
              </a:rPr>
              <a:t>PROCESS PRECAUSTIONS</a:t>
            </a:r>
          </a:p>
          <a:p>
            <a:pPr algn="ctr">
              <a:spcBef>
                <a:spcPct val="50000"/>
              </a:spcBef>
            </a:pPr>
            <a:r>
              <a:rPr lang="en-US" b="1">
                <a:solidFill>
                  <a:schemeClr val="bg1"/>
                </a:solidFill>
              </a:rPr>
              <a:t>(Cont’d.)</a:t>
            </a:r>
          </a:p>
        </p:txBody>
      </p:sp>
      <p:sp>
        <p:nvSpPr>
          <p:cNvPr id="29699" name="AutoShape 3"/>
          <p:cNvSpPr>
            <a:spLocks noChangeArrowheads="1"/>
          </p:cNvSpPr>
          <p:nvPr/>
        </p:nvSpPr>
        <p:spPr bwMode="auto">
          <a:xfrm>
            <a:off x="290513" y="2027238"/>
            <a:ext cx="8561387" cy="76200"/>
          </a:xfrm>
          <a:prstGeom prst="roundRect">
            <a:avLst>
              <a:gd name="adj" fmla="val 16667"/>
            </a:avLst>
          </a:prstGeom>
          <a:gradFill rotWithShape="0">
            <a:gsLst>
              <a:gs pos="0">
                <a:srgbClr val="C9C9FF"/>
              </a:gs>
              <a:gs pos="50000">
                <a:srgbClr val="6666FF"/>
              </a:gs>
              <a:gs pos="100000">
                <a:srgbClr val="C9C9FF"/>
              </a:gs>
            </a:gsLst>
            <a:lin ang="0" scaled="1"/>
          </a:gradFill>
          <a:ln w="9525">
            <a:noFill/>
            <a:round/>
            <a:headEnd/>
            <a:tailEnd/>
          </a:ln>
        </p:spPr>
        <p:txBody>
          <a:bodyPr wrap="none" anchor="ctr"/>
          <a:lstStyle/>
          <a:p>
            <a:endParaRPr lang="ar-EG"/>
          </a:p>
        </p:txBody>
      </p:sp>
      <p:sp>
        <p:nvSpPr>
          <p:cNvPr id="29700" name="Rectangle 4"/>
          <p:cNvSpPr>
            <a:spLocks noChangeArrowheads="1"/>
          </p:cNvSpPr>
          <p:nvPr/>
        </p:nvSpPr>
        <p:spPr bwMode="auto">
          <a:xfrm>
            <a:off x="458788" y="2849563"/>
            <a:ext cx="8104187" cy="3025775"/>
          </a:xfrm>
          <a:prstGeom prst="rect">
            <a:avLst/>
          </a:prstGeom>
          <a:noFill/>
          <a:ln w="9525">
            <a:noFill/>
            <a:miter lim="800000"/>
            <a:headEnd/>
            <a:tailEnd/>
          </a:ln>
        </p:spPr>
        <p:txBody>
          <a:bodyPr anchor="ctr">
            <a:spAutoFit/>
          </a:bodyPr>
          <a:lstStyle/>
          <a:p>
            <a:pPr marL="1082675" lvl="1" indent="-461963" algn="just">
              <a:spcBef>
                <a:spcPct val="100000"/>
              </a:spcBef>
              <a:buClr>
                <a:srgbClr val="99FF66"/>
              </a:buClr>
              <a:buFont typeface="Wingdings" pitchFamily="2" charset="2"/>
              <a:buChar char="v"/>
            </a:pPr>
            <a:r>
              <a:rPr lang="en-US" sz="1600" b="1" i="1">
                <a:solidFill>
                  <a:srgbClr val="FF3300"/>
                </a:solidFill>
                <a:sym typeface="Symbol" pitchFamily="18" charset="2"/>
              </a:rPr>
              <a:t>Casting Geometry and Gating:</a:t>
            </a:r>
            <a:r>
              <a:rPr lang="en-US" sz="1600" b="1" i="1">
                <a:solidFill>
                  <a:schemeClr val="bg1"/>
                </a:solidFill>
                <a:sym typeface="Symbol" pitchFamily="18" charset="2"/>
              </a:rPr>
              <a:t> </a:t>
            </a:r>
            <a:r>
              <a:rPr lang="en-US" sz="1600" b="1">
                <a:solidFill>
                  <a:schemeClr val="bg1"/>
                </a:solidFill>
                <a:sym typeface="Symbol" pitchFamily="18" charset="2"/>
              </a:rPr>
              <a:t>Mold cavity geometry has been shown to provide considerable turbulence inside the mold at locations almost identical with the formation of the detected dross inclusions and the resulted pinholing defects. As it seems that there is little to do with the gating system and casting geometry, the use of ceramic filters may be considered. Use of filters will not only help in retaining any dross formations coming with the poured molten metal, but also will decrease any turbulence dictated by the casting configuration and/or gating system. Filters usually promote laminar flow. The type, porosity, dimensions of the filter as well as its location inside the gating system should be discussed in close collaboration with the filter supplier.</a:t>
            </a:r>
            <a:endParaRPr lang="en-US" sz="1600" b="1" i="1">
              <a:solidFill>
                <a:schemeClr val="bg1"/>
              </a:solidFill>
              <a:sym typeface="Symbol" pitchFamily="18" charset="2"/>
            </a:endParaRPr>
          </a:p>
        </p:txBody>
      </p:sp>
    </p:spTree>
  </p:cSld>
  <p:clrMapOvr>
    <a:masterClrMapping/>
  </p:clrMapOvr>
  <p:transition spd="med">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flipV="1">
            <a:off x="395288" y="836613"/>
            <a:ext cx="8351837" cy="36512"/>
          </a:xfrm>
          <a:prstGeom prst="rect">
            <a:avLst/>
          </a:prstGeom>
          <a:gradFill rotWithShape="1">
            <a:gsLst>
              <a:gs pos="0">
                <a:schemeClr val="bg1"/>
              </a:gs>
              <a:gs pos="100000">
                <a:schemeClr val="bg1">
                  <a:gamma/>
                  <a:shade val="46275"/>
                  <a:invGamma/>
                </a:schemeClr>
              </a:gs>
            </a:gsLst>
            <a:lin ang="5400000" scaled="1"/>
          </a:gradFill>
          <a:ln w="9525">
            <a:noFill/>
            <a:miter lim="800000"/>
            <a:headEnd/>
            <a:tailEnd/>
          </a:ln>
          <a:effectLst/>
        </p:spPr>
        <p:txBody>
          <a:bodyPr wrap="none" anchor="ctr"/>
          <a:lstStyle/>
          <a:p>
            <a:pPr>
              <a:defRPr/>
            </a:pPr>
            <a:endParaRPr lang="ar-EG">
              <a:cs typeface="+mn-cs"/>
            </a:endParaRPr>
          </a:p>
        </p:txBody>
      </p:sp>
      <p:sp>
        <p:nvSpPr>
          <p:cNvPr id="77827" name="Rectangle 3"/>
          <p:cNvSpPr>
            <a:spLocks noChangeArrowheads="1"/>
          </p:cNvSpPr>
          <p:nvPr/>
        </p:nvSpPr>
        <p:spPr bwMode="auto">
          <a:xfrm>
            <a:off x="323850" y="276225"/>
            <a:ext cx="7772400" cy="704850"/>
          </a:xfrm>
          <a:prstGeom prst="rect">
            <a:avLst/>
          </a:prstGeom>
          <a:noFill/>
          <a:ln w="38100">
            <a:noFill/>
            <a:miter lim="800000"/>
            <a:headEnd/>
            <a:tailEnd/>
          </a:ln>
          <a:effectLst/>
        </p:spPr>
        <p:txBody>
          <a:bodyPr anchor="ctr"/>
          <a:lstStyle/>
          <a:p>
            <a:pPr>
              <a:defRPr/>
            </a:pPr>
            <a:r>
              <a:rPr lang="en-US" b="1">
                <a:solidFill>
                  <a:srgbClr val="FF3300"/>
                </a:solidFill>
                <a:effectLst>
                  <a:outerShdw blurRad="38100" dist="38100" dir="2700000" algn="tl">
                    <a:srgbClr val="000000"/>
                  </a:outerShdw>
                </a:effectLst>
                <a:latin typeface="Arial" pitchFamily="34" charset="0"/>
              </a:rPr>
              <a:t>SPHERICAL HOLES</a:t>
            </a:r>
          </a:p>
        </p:txBody>
      </p:sp>
      <p:sp>
        <p:nvSpPr>
          <p:cNvPr id="77828" name="Text Box 4"/>
          <p:cNvSpPr txBox="1">
            <a:spLocks noChangeArrowheads="1"/>
          </p:cNvSpPr>
          <p:nvPr/>
        </p:nvSpPr>
        <p:spPr bwMode="auto">
          <a:xfrm>
            <a:off x="327025" y="955675"/>
            <a:ext cx="2598738" cy="396875"/>
          </a:xfrm>
          <a:prstGeom prst="rect">
            <a:avLst/>
          </a:prstGeom>
          <a:noFill/>
          <a:ln w="9525">
            <a:noFill/>
            <a:miter lim="800000"/>
            <a:headEnd/>
            <a:tailEnd/>
          </a:ln>
        </p:spPr>
        <p:txBody>
          <a:bodyPr wrap="none">
            <a:spAutoFit/>
          </a:bodyPr>
          <a:lstStyle/>
          <a:p>
            <a:r>
              <a:rPr lang="en-US" sz="2000" b="1" u="sng">
                <a:solidFill>
                  <a:srgbClr val="FF3300"/>
                </a:solidFill>
                <a:latin typeface="Arial" pitchFamily="34" charset="0"/>
              </a:rPr>
              <a:t>Hydrogen Pinholing</a:t>
            </a:r>
          </a:p>
        </p:txBody>
      </p:sp>
      <p:sp>
        <p:nvSpPr>
          <p:cNvPr id="77831" name="Text Box 7"/>
          <p:cNvSpPr txBox="1">
            <a:spLocks noChangeArrowheads="1"/>
          </p:cNvSpPr>
          <p:nvPr/>
        </p:nvSpPr>
        <p:spPr bwMode="auto">
          <a:xfrm>
            <a:off x="6215063" y="6357938"/>
            <a:ext cx="2774950" cy="360362"/>
          </a:xfrm>
          <a:prstGeom prst="rect">
            <a:avLst/>
          </a:prstGeom>
          <a:solidFill>
            <a:schemeClr val="bg1"/>
          </a:solidFill>
          <a:ln w="9525">
            <a:noFill/>
            <a:miter lim="800000"/>
            <a:headEnd/>
            <a:tailEnd/>
          </a:ln>
        </p:spPr>
        <p:txBody>
          <a:bodyPr anchor="ctr"/>
          <a:lstStyle/>
          <a:p>
            <a:pPr algn="just"/>
            <a:r>
              <a:rPr lang="en-US" sz="1000" b="1">
                <a:latin typeface="Arial" pitchFamily="34" charset="0"/>
              </a:rPr>
              <a:t>Small, spherical holes with shiny surface occurring just below casting surface</a:t>
            </a:r>
          </a:p>
        </p:txBody>
      </p:sp>
      <p:sp>
        <p:nvSpPr>
          <p:cNvPr id="77832" name="Text Box 8"/>
          <p:cNvSpPr txBox="1">
            <a:spLocks noChangeArrowheads="1"/>
          </p:cNvSpPr>
          <p:nvPr/>
        </p:nvSpPr>
        <p:spPr bwMode="auto">
          <a:xfrm>
            <a:off x="6286500" y="3929063"/>
            <a:ext cx="2500313" cy="471487"/>
          </a:xfrm>
          <a:prstGeom prst="rect">
            <a:avLst/>
          </a:prstGeom>
          <a:solidFill>
            <a:schemeClr val="bg1"/>
          </a:solidFill>
          <a:ln w="9525">
            <a:noFill/>
            <a:miter lim="800000"/>
            <a:headEnd/>
            <a:tailEnd/>
          </a:ln>
        </p:spPr>
        <p:txBody>
          <a:bodyPr anchor="ctr"/>
          <a:lstStyle/>
          <a:p>
            <a:pPr algn="just"/>
            <a:r>
              <a:rPr lang="en-US" sz="1000" b="1" dirty="0">
                <a:latin typeface="Arial" pitchFamily="34" charset="0"/>
              </a:rPr>
              <a:t>Shiny graphite film appearing on surface of defect type shown in previous figures.</a:t>
            </a:r>
          </a:p>
        </p:txBody>
      </p:sp>
      <p:sp>
        <p:nvSpPr>
          <p:cNvPr id="77834" name="Text Box 10"/>
          <p:cNvSpPr txBox="1">
            <a:spLocks noChangeArrowheads="1"/>
          </p:cNvSpPr>
          <p:nvPr/>
        </p:nvSpPr>
        <p:spPr bwMode="auto">
          <a:xfrm>
            <a:off x="142875" y="3857625"/>
            <a:ext cx="5572125" cy="2708275"/>
          </a:xfrm>
          <a:prstGeom prst="rect">
            <a:avLst/>
          </a:prstGeom>
          <a:noFill/>
          <a:ln w="9525">
            <a:noFill/>
            <a:miter lim="800000"/>
            <a:headEnd/>
            <a:tailEnd/>
          </a:ln>
        </p:spPr>
        <p:txBody>
          <a:bodyPr/>
          <a:lstStyle/>
          <a:p>
            <a:r>
              <a:rPr lang="en-US" sz="1700" b="1" u="sng">
                <a:solidFill>
                  <a:srgbClr val="FF3300"/>
                </a:solidFill>
                <a:latin typeface="Arial" pitchFamily="34" charset="0"/>
              </a:rPr>
              <a:t>Form</a:t>
            </a:r>
            <a:r>
              <a:rPr lang="en-US" sz="1700" b="1">
                <a:solidFill>
                  <a:schemeClr val="bg1"/>
                </a:solidFill>
                <a:latin typeface="Arial" pitchFamily="34" charset="0"/>
              </a:rPr>
              <a:t>: small spherical holes on all faces of the casting adjacent to the mould – with shiny surfaces.</a:t>
            </a:r>
          </a:p>
          <a:p>
            <a:r>
              <a:rPr lang="en-US" sz="1700" b="1" u="sng">
                <a:solidFill>
                  <a:srgbClr val="FF3300"/>
                </a:solidFill>
                <a:latin typeface="Arial" pitchFamily="34" charset="0"/>
              </a:rPr>
              <a:t>Causes</a:t>
            </a:r>
            <a:r>
              <a:rPr lang="en-US" sz="1700" b="1">
                <a:solidFill>
                  <a:srgbClr val="FF3300"/>
                </a:solidFill>
                <a:latin typeface="Arial" pitchFamily="34" charset="0"/>
              </a:rPr>
              <a:t>:</a:t>
            </a:r>
          </a:p>
          <a:p>
            <a:pPr>
              <a:buFontTx/>
              <a:buChar char="•"/>
            </a:pPr>
            <a:r>
              <a:rPr lang="en-US" sz="1700" b="1">
                <a:solidFill>
                  <a:schemeClr val="bg1"/>
                </a:solidFill>
                <a:latin typeface="Arial" pitchFamily="34" charset="0"/>
              </a:rPr>
              <a:t> Contamination of iron with Al.</a:t>
            </a:r>
          </a:p>
          <a:p>
            <a:r>
              <a:rPr lang="en-US" sz="1700" b="1">
                <a:solidFill>
                  <a:schemeClr val="bg1"/>
                </a:solidFill>
                <a:latin typeface="Arial" pitchFamily="34" charset="0"/>
              </a:rPr>
              <a:t>  Form: </a:t>
            </a:r>
          </a:p>
          <a:p>
            <a:r>
              <a:rPr lang="en-US" sz="1700" b="1">
                <a:solidFill>
                  <a:schemeClr val="bg1"/>
                </a:solidFill>
                <a:latin typeface="Arial" pitchFamily="34" charset="0"/>
              </a:rPr>
              <a:t>  - Scrap</a:t>
            </a:r>
          </a:p>
          <a:p>
            <a:r>
              <a:rPr lang="en-US" sz="1700" b="1">
                <a:solidFill>
                  <a:schemeClr val="bg1"/>
                </a:solidFill>
                <a:latin typeface="Arial" pitchFamily="34" charset="0"/>
              </a:rPr>
              <a:t>  - Inoculates</a:t>
            </a:r>
          </a:p>
          <a:p>
            <a:pPr>
              <a:buFontTx/>
              <a:buChar char="•"/>
            </a:pPr>
            <a:r>
              <a:rPr lang="en-US" sz="1700" b="1">
                <a:solidFill>
                  <a:schemeClr val="bg1"/>
                </a:solidFill>
                <a:latin typeface="Arial" pitchFamily="34" charset="0"/>
              </a:rPr>
              <a:t> Too high moisture content in sand</a:t>
            </a:r>
          </a:p>
          <a:p>
            <a:pPr>
              <a:buFontTx/>
              <a:buChar char="•"/>
            </a:pPr>
            <a:r>
              <a:rPr lang="en-US" sz="1700" b="1">
                <a:solidFill>
                  <a:schemeClr val="bg1"/>
                </a:solidFill>
                <a:latin typeface="Arial" pitchFamily="34" charset="0"/>
              </a:rPr>
              <a:t> Too long runner system</a:t>
            </a:r>
          </a:p>
        </p:txBody>
      </p:sp>
      <p:pic>
        <p:nvPicPr>
          <p:cNvPr id="77835" name="Picture 11" descr="AEB50B71"/>
          <p:cNvPicPr>
            <a:picLocks noChangeAspect="1" noChangeArrowheads="1"/>
          </p:cNvPicPr>
          <p:nvPr/>
        </p:nvPicPr>
        <p:blipFill>
          <a:blip r:embed="rId2" cstate="print"/>
          <a:srcRect b="18878"/>
          <a:stretch>
            <a:fillRect/>
          </a:stretch>
        </p:blipFill>
        <p:spPr bwMode="auto">
          <a:xfrm>
            <a:off x="6143625" y="4500563"/>
            <a:ext cx="2792413" cy="1758950"/>
          </a:xfrm>
          <a:prstGeom prst="rect">
            <a:avLst/>
          </a:prstGeom>
          <a:noFill/>
          <a:ln w="9525">
            <a:noFill/>
            <a:miter lim="800000"/>
            <a:headEnd/>
            <a:tailEnd/>
          </a:ln>
        </p:spPr>
      </p:pic>
      <p:pic>
        <p:nvPicPr>
          <p:cNvPr id="77836" name="Picture 12" descr="1FC99ABE"/>
          <p:cNvPicPr>
            <a:picLocks noChangeAspect="1" noChangeArrowheads="1"/>
          </p:cNvPicPr>
          <p:nvPr/>
        </p:nvPicPr>
        <p:blipFill>
          <a:blip r:embed="rId3" cstate="print"/>
          <a:srcRect l="50993" t="1169" r="2652" b="3606"/>
          <a:stretch>
            <a:fillRect/>
          </a:stretch>
        </p:blipFill>
        <p:spPr bwMode="auto">
          <a:xfrm>
            <a:off x="6357938" y="1000125"/>
            <a:ext cx="2357437" cy="2851150"/>
          </a:xfrm>
          <a:prstGeom prst="rect">
            <a:avLst/>
          </a:prstGeom>
          <a:noFill/>
          <a:ln w="9525">
            <a:noFill/>
            <a:miter lim="800000"/>
            <a:headEnd/>
            <a:tailEnd/>
          </a:ln>
        </p:spPr>
      </p:pic>
      <p:pic>
        <p:nvPicPr>
          <p:cNvPr id="77837" name="Picture 13" descr="4A63150A"/>
          <p:cNvPicPr>
            <a:picLocks noChangeAspect="1" noChangeArrowheads="1"/>
          </p:cNvPicPr>
          <p:nvPr/>
        </p:nvPicPr>
        <p:blipFill>
          <a:blip r:embed="rId4" cstate="print"/>
          <a:srcRect l="4515" t="8965" b="18726"/>
          <a:stretch>
            <a:fillRect/>
          </a:stretch>
        </p:blipFill>
        <p:spPr bwMode="auto">
          <a:xfrm>
            <a:off x="285750" y="1643063"/>
            <a:ext cx="5430838" cy="2071687"/>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7827"/>
                                        </p:tgtEl>
                                        <p:attrNameLst>
                                          <p:attrName>style.visibility</p:attrName>
                                        </p:attrNameLst>
                                      </p:cBhvr>
                                      <p:to>
                                        <p:strVal val="visible"/>
                                      </p:to>
                                    </p:set>
                                    <p:animEffect transition="in" filter="fade">
                                      <p:cBhvr>
                                        <p:cTn id="7" dur="500"/>
                                        <p:tgtEl>
                                          <p:spTgt spid="77827"/>
                                        </p:tgtEl>
                                      </p:cBhvr>
                                    </p:animEffect>
                                  </p:childTnLst>
                                </p:cTn>
                              </p:par>
                            </p:childTnLst>
                          </p:cTn>
                        </p:par>
                        <p:par>
                          <p:cTn id="8" fill="hold">
                            <p:stCondLst>
                              <p:cond delay="500"/>
                            </p:stCondLst>
                            <p:childTnLst>
                              <p:par>
                                <p:cTn id="9" presetID="29" presetClass="entr" presetSubtype="0" fill="hold" grpId="0" nodeType="afterEffect">
                                  <p:stCondLst>
                                    <p:cond delay="0"/>
                                  </p:stCondLst>
                                  <p:childTnLst>
                                    <p:set>
                                      <p:cBhvr>
                                        <p:cTn id="10" dur="1" fill="hold">
                                          <p:stCondLst>
                                            <p:cond delay="0"/>
                                          </p:stCondLst>
                                        </p:cTn>
                                        <p:tgtEl>
                                          <p:spTgt spid="77826"/>
                                        </p:tgtEl>
                                        <p:attrNameLst>
                                          <p:attrName>style.visibility</p:attrName>
                                        </p:attrNameLst>
                                      </p:cBhvr>
                                      <p:to>
                                        <p:strVal val="visible"/>
                                      </p:to>
                                    </p:set>
                                    <p:anim calcmode="lin" valueType="num">
                                      <p:cBhvr>
                                        <p:cTn id="11" dur="500" fill="hold"/>
                                        <p:tgtEl>
                                          <p:spTgt spid="77826"/>
                                        </p:tgtEl>
                                        <p:attrNameLst>
                                          <p:attrName>ppt_x</p:attrName>
                                        </p:attrNameLst>
                                      </p:cBhvr>
                                      <p:tavLst>
                                        <p:tav tm="0">
                                          <p:val>
                                            <p:strVal val="#ppt_x-.2"/>
                                          </p:val>
                                        </p:tav>
                                        <p:tav tm="100000">
                                          <p:val>
                                            <p:strVal val="#ppt_x"/>
                                          </p:val>
                                        </p:tav>
                                      </p:tavLst>
                                    </p:anim>
                                    <p:anim calcmode="lin" valueType="num">
                                      <p:cBhvr>
                                        <p:cTn id="12" dur="500" fill="hold"/>
                                        <p:tgtEl>
                                          <p:spTgt spid="77826"/>
                                        </p:tgtEl>
                                        <p:attrNameLst>
                                          <p:attrName>ppt_y</p:attrName>
                                        </p:attrNameLst>
                                      </p:cBhvr>
                                      <p:tavLst>
                                        <p:tav tm="0">
                                          <p:val>
                                            <p:strVal val="#ppt_y"/>
                                          </p:val>
                                        </p:tav>
                                        <p:tav tm="100000">
                                          <p:val>
                                            <p:strVal val="#ppt_y"/>
                                          </p:val>
                                        </p:tav>
                                      </p:tavLst>
                                    </p:anim>
                                    <p:animEffect transition="in" filter="wipe(right)" prLst="gradientSize: 0.1">
                                      <p:cBhvr>
                                        <p:cTn id="13" dur="500"/>
                                        <p:tgtEl>
                                          <p:spTgt spid="77826"/>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77828"/>
                                        </p:tgtEl>
                                        <p:attrNameLst>
                                          <p:attrName>style.visibility</p:attrName>
                                        </p:attrNameLst>
                                      </p:cBhvr>
                                      <p:to>
                                        <p:strVal val="visible"/>
                                      </p:to>
                                    </p:set>
                                    <p:animEffect transition="in" filter="fade">
                                      <p:cBhvr>
                                        <p:cTn id="17" dur="500"/>
                                        <p:tgtEl>
                                          <p:spTgt spid="77828"/>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77835"/>
                                        </p:tgtEl>
                                        <p:attrNameLst>
                                          <p:attrName>style.visibility</p:attrName>
                                        </p:attrNameLst>
                                      </p:cBhvr>
                                      <p:to>
                                        <p:strVal val="visible"/>
                                      </p:to>
                                    </p:set>
                                    <p:animEffect transition="in" filter="fade">
                                      <p:cBhvr>
                                        <p:cTn id="21" dur="500"/>
                                        <p:tgtEl>
                                          <p:spTgt spid="77835"/>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77831"/>
                                        </p:tgtEl>
                                        <p:attrNameLst>
                                          <p:attrName>style.visibility</p:attrName>
                                        </p:attrNameLst>
                                      </p:cBhvr>
                                      <p:to>
                                        <p:strVal val="visible"/>
                                      </p:to>
                                    </p:set>
                                    <p:animEffect transition="in" filter="fade">
                                      <p:cBhvr>
                                        <p:cTn id="25" dur="500"/>
                                        <p:tgtEl>
                                          <p:spTgt spid="77831"/>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77836"/>
                                        </p:tgtEl>
                                        <p:attrNameLst>
                                          <p:attrName>style.visibility</p:attrName>
                                        </p:attrNameLst>
                                      </p:cBhvr>
                                      <p:to>
                                        <p:strVal val="visible"/>
                                      </p:to>
                                    </p:set>
                                    <p:animEffect transition="in" filter="fade">
                                      <p:cBhvr>
                                        <p:cTn id="29" dur="500"/>
                                        <p:tgtEl>
                                          <p:spTgt spid="77836"/>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77832"/>
                                        </p:tgtEl>
                                        <p:attrNameLst>
                                          <p:attrName>style.visibility</p:attrName>
                                        </p:attrNameLst>
                                      </p:cBhvr>
                                      <p:to>
                                        <p:strVal val="visible"/>
                                      </p:to>
                                    </p:set>
                                    <p:animEffect transition="in" filter="fade">
                                      <p:cBhvr>
                                        <p:cTn id="33" dur="500"/>
                                        <p:tgtEl>
                                          <p:spTgt spid="77832"/>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77837"/>
                                        </p:tgtEl>
                                        <p:attrNameLst>
                                          <p:attrName>style.visibility</p:attrName>
                                        </p:attrNameLst>
                                      </p:cBhvr>
                                      <p:to>
                                        <p:strVal val="visible"/>
                                      </p:to>
                                    </p:set>
                                    <p:animEffect transition="in" filter="fade">
                                      <p:cBhvr>
                                        <p:cTn id="37" dur="500"/>
                                        <p:tgtEl>
                                          <p:spTgt spid="77837"/>
                                        </p:tgtEl>
                                      </p:cBhvr>
                                    </p:animEffect>
                                  </p:childTnLst>
                                </p:cTn>
                              </p:par>
                            </p:childTnLst>
                          </p:cTn>
                        </p:par>
                        <p:par>
                          <p:cTn id="38" fill="hold">
                            <p:stCondLst>
                              <p:cond delay="4000"/>
                            </p:stCondLst>
                            <p:childTnLst>
                              <p:par>
                                <p:cTn id="39" presetID="10" presetClass="entr" presetSubtype="0" fill="hold" grpId="0" nodeType="afterEffect">
                                  <p:stCondLst>
                                    <p:cond delay="0"/>
                                  </p:stCondLst>
                                  <p:iterate type="wd">
                                    <p:tmPct val="10000"/>
                                  </p:iterate>
                                  <p:childTnLst>
                                    <p:set>
                                      <p:cBhvr>
                                        <p:cTn id="40" dur="1" fill="hold">
                                          <p:stCondLst>
                                            <p:cond delay="0"/>
                                          </p:stCondLst>
                                        </p:cTn>
                                        <p:tgtEl>
                                          <p:spTgt spid="77834"/>
                                        </p:tgtEl>
                                        <p:attrNameLst>
                                          <p:attrName>style.visibility</p:attrName>
                                        </p:attrNameLst>
                                      </p:cBhvr>
                                      <p:to>
                                        <p:strVal val="visible"/>
                                      </p:to>
                                    </p:set>
                                    <p:animEffect transition="in" filter="fade">
                                      <p:cBhvr>
                                        <p:cTn id="41" dur="500"/>
                                        <p:tgtEl>
                                          <p:spTgt spid="77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animBg="1"/>
      <p:bldP spid="77827" grpId="0"/>
      <p:bldP spid="77828" grpId="0"/>
      <p:bldP spid="77831" grpId="0" animBg="1"/>
      <p:bldP spid="77832" grpId="0" animBg="1"/>
      <p:bldP spid="778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flipV="1">
            <a:off x="395288" y="939800"/>
            <a:ext cx="8351837" cy="36513"/>
          </a:xfrm>
          <a:prstGeom prst="rect">
            <a:avLst/>
          </a:prstGeom>
          <a:gradFill rotWithShape="1">
            <a:gsLst>
              <a:gs pos="0">
                <a:schemeClr val="bg1"/>
              </a:gs>
              <a:gs pos="100000">
                <a:schemeClr val="bg1">
                  <a:gamma/>
                  <a:shade val="46275"/>
                  <a:invGamma/>
                </a:schemeClr>
              </a:gs>
            </a:gsLst>
            <a:lin ang="5400000" scaled="1"/>
          </a:gradFill>
          <a:ln w="9525">
            <a:noFill/>
            <a:miter lim="800000"/>
            <a:headEnd/>
            <a:tailEnd/>
          </a:ln>
          <a:effectLst/>
        </p:spPr>
        <p:txBody>
          <a:bodyPr wrap="none" anchor="ctr"/>
          <a:lstStyle/>
          <a:p>
            <a:pPr>
              <a:defRPr/>
            </a:pPr>
            <a:endParaRPr lang="ar-EG">
              <a:cs typeface="+mn-cs"/>
            </a:endParaRPr>
          </a:p>
        </p:txBody>
      </p:sp>
      <p:sp>
        <p:nvSpPr>
          <p:cNvPr id="75799" name="Rectangle 23"/>
          <p:cNvSpPr>
            <a:spLocks noChangeArrowheads="1"/>
          </p:cNvSpPr>
          <p:nvPr/>
        </p:nvSpPr>
        <p:spPr bwMode="auto">
          <a:xfrm>
            <a:off x="214313" y="373063"/>
            <a:ext cx="3500437" cy="484187"/>
          </a:xfrm>
          <a:prstGeom prst="rect">
            <a:avLst/>
          </a:prstGeom>
          <a:noFill/>
          <a:ln w="38100">
            <a:noFill/>
            <a:miter lim="800000"/>
            <a:headEnd/>
            <a:tailEnd/>
          </a:ln>
          <a:effectLst/>
        </p:spPr>
        <p:txBody>
          <a:bodyPr anchor="ctr"/>
          <a:lstStyle/>
          <a:p>
            <a:pPr>
              <a:defRPr/>
            </a:pPr>
            <a:r>
              <a:rPr lang="en-US" b="1" dirty="0">
                <a:solidFill>
                  <a:srgbClr val="FF3300"/>
                </a:solidFill>
                <a:effectLst>
                  <a:outerShdw blurRad="38100" dist="38100" dir="2700000" algn="tl">
                    <a:srgbClr val="000000"/>
                  </a:outerShdw>
                </a:effectLst>
                <a:latin typeface="Arial" pitchFamily="34" charset="0"/>
              </a:rPr>
              <a:t>SPHERICAL HOLES</a:t>
            </a:r>
          </a:p>
        </p:txBody>
      </p:sp>
      <p:sp>
        <p:nvSpPr>
          <p:cNvPr id="75803" name="Text Box 27"/>
          <p:cNvSpPr txBox="1">
            <a:spLocks noChangeArrowheads="1"/>
          </p:cNvSpPr>
          <p:nvPr/>
        </p:nvSpPr>
        <p:spPr bwMode="auto">
          <a:xfrm>
            <a:off x="214313" y="1071563"/>
            <a:ext cx="2360612" cy="396875"/>
          </a:xfrm>
          <a:prstGeom prst="rect">
            <a:avLst/>
          </a:prstGeom>
          <a:noFill/>
          <a:ln w="9525">
            <a:noFill/>
            <a:miter lim="800000"/>
            <a:headEnd/>
            <a:tailEnd/>
          </a:ln>
        </p:spPr>
        <p:txBody>
          <a:bodyPr>
            <a:spAutoFit/>
          </a:bodyPr>
          <a:lstStyle/>
          <a:p>
            <a:r>
              <a:rPr lang="en-US" sz="2000" b="1" u="sng">
                <a:solidFill>
                  <a:srgbClr val="FF3300"/>
                </a:solidFill>
                <a:latin typeface="Arial" pitchFamily="34" charset="0"/>
              </a:rPr>
              <a:t>CO-gas Defects</a:t>
            </a:r>
          </a:p>
        </p:txBody>
      </p:sp>
      <p:pic>
        <p:nvPicPr>
          <p:cNvPr id="75802" name="Picture 26" descr="C2238D2B"/>
          <p:cNvPicPr>
            <a:picLocks noChangeAspect="1" noChangeArrowheads="1"/>
          </p:cNvPicPr>
          <p:nvPr/>
        </p:nvPicPr>
        <p:blipFill>
          <a:blip r:embed="rId2" cstate="print"/>
          <a:srcRect l="4027" t="1755" r="-1132" b="14764"/>
          <a:stretch>
            <a:fillRect/>
          </a:stretch>
        </p:blipFill>
        <p:spPr bwMode="auto">
          <a:xfrm>
            <a:off x="6072188" y="3840163"/>
            <a:ext cx="2916237" cy="2173287"/>
          </a:xfrm>
          <a:prstGeom prst="rect">
            <a:avLst/>
          </a:prstGeom>
          <a:noFill/>
          <a:ln w="9525">
            <a:noFill/>
            <a:miter lim="800000"/>
            <a:headEnd/>
            <a:tailEnd/>
          </a:ln>
        </p:spPr>
      </p:pic>
      <p:pic>
        <p:nvPicPr>
          <p:cNvPr id="75801" name="Picture 25" descr="CEA21152"/>
          <p:cNvPicPr>
            <a:picLocks noChangeAspect="1" noChangeArrowheads="1"/>
          </p:cNvPicPr>
          <p:nvPr/>
        </p:nvPicPr>
        <p:blipFill>
          <a:blip r:embed="rId3" cstate="print"/>
          <a:srcRect l="2014" t="3069" r="1888" b="17683"/>
          <a:stretch>
            <a:fillRect/>
          </a:stretch>
        </p:blipFill>
        <p:spPr bwMode="auto">
          <a:xfrm>
            <a:off x="6072188" y="1143000"/>
            <a:ext cx="2859087" cy="1935163"/>
          </a:xfrm>
          <a:prstGeom prst="rect">
            <a:avLst/>
          </a:prstGeom>
          <a:noFill/>
          <a:ln w="9525">
            <a:noFill/>
            <a:miter lim="800000"/>
            <a:headEnd/>
            <a:tailEnd/>
          </a:ln>
        </p:spPr>
      </p:pic>
      <p:sp>
        <p:nvSpPr>
          <p:cNvPr id="75811" name="Text Box 35"/>
          <p:cNvSpPr txBox="1">
            <a:spLocks noChangeArrowheads="1"/>
          </p:cNvSpPr>
          <p:nvPr/>
        </p:nvSpPr>
        <p:spPr bwMode="auto">
          <a:xfrm>
            <a:off x="6072188" y="6072188"/>
            <a:ext cx="2895600" cy="450850"/>
          </a:xfrm>
          <a:prstGeom prst="rect">
            <a:avLst/>
          </a:prstGeom>
          <a:solidFill>
            <a:schemeClr val="bg1"/>
          </a:solidFill>
          <a:ln w="9525">
            <a:noFill/>
            <a:miter lim="800000"/>
            <a:headEnd/>
            <a:tailEnd/>
          </a:ln>
        </p:spPr>
        <p:txBody>
          <a:bodyPr anchor="ctr"/>
          <a:lstStyle/>
          <a:p>
            <a:r>
              <a:rPr lang="en-US" sz="1200" b="1" i="1">
                <a:latin typeface="Arial" pitchFamily="34" charset="0"/>
              </a:rPr>
              <a:t>Gas holes on top surface only, revealed by machining.</a:t>
            </a:r>
          </a:p>
        </p:txBody>
      </p:sp>
      <p:sp>
        <p:nvSpPr>
          <p:cNvPr id="75810" name="Text Box 34"/>
          <p:cNvSpPr txBox="1">
            <a:spLocks noChangeArrowheads="1"/>
          </p:cNvSpPr>
          <p:nvPr/>
        </p:nvSpPr>
        <p:spPr bwMode="auto">
          <a:xfrm>
            <a:off x="6072188" y="3214688"/>
            <a:ext cx="2857500" cy="517525"/>
          </a:xfrm>
          <a:prstGeom prst="rect">
            <a:avLst/>
          </a:prstGeom>
          <a:solidFill>
            <a:schemeClr val="bg1"/>
          </a:solidFill>
          <a:ln w="9525">
            <a:noFill/>
            <a:miter lim="800000"/>
            <a:headEnd/>
            <a:tailEnd/>
          </a:ln>
        </p:spPr>
        <p:txBody>
          <a:bodyPr anchor="ctr"/>
          <a:lstStyle/>
          <a:p>
            <a:r>
              <a:rPr lang="en-US" sz="1200" b="1" i="1">
                <a:latin typeface="Arial" pitchFamily="34" charset="0"/>
              </a:rPr>
              <a:t>More severe type of the gas hole defects shown in previous figure with inclusion of slag particles.</a:t>
            </a:r>
          </a:p>
        </p:txBody>
      </p:sp>
      <p:pic>
        <p:nvPicPr>
          <p:cNvPr id="75812" name="Picture 36" descr="D3B2789C"/>
          <p:cNvPicPr>
            <a:picLocks noChangeAspect="1" noChangeArrowheads="1"/>
          </p:cNvPicPr>
          <p:nvPr/>
        </p:nvPicPr>
        <p:blipFill>
          <a:blip r:embed="rId4" cstate="print"/>
          <a:srcRect/>
          <a:stretch>
            <a:fillRect/>
          </a:stretch>
        </p:blipFill>
        <p:spPr bwMode="auto">
          <a:xfrm>
            <a:off x="285750" y="1592263"/>
            <a:ext cx="4786313" cy="1852612"/>
          </a:xfrm>
          <a:prstGeom prst="rect">
            <a:avLst/>
          </a:prstGeom>
          <a:noFill/>
          <a:ln w="9525">
            <a:noFill/>
            <a:miter lim="800000"/>
            <a:headEnd/>
            <a:tailEnd/>
          </a:ln>
        </p:spPr>
      </p:pic>
      <p:sp>
        <p:nvSpPr>
          <p:cNvPr id="75813" name="Text Box 37"/>
          <p:cNvSpPr txBox="1">
            <a:spLocks noChangeArrowheads="1"/>
          </p:cNvSpPr>
          <p:nvPr/>
        </p:nvSpPr>
        <p:spPr bwMode="auto">
          <a:xfrm>
            <a:off x="214313" y="3571875"/>
            <a:ext cx="5572125" cy="3000375"/>
          </a:xfrm>
          <a:prstGeom prst="rect">
            <a:avLst/>
          </a:prstGeom>
          <a:noFill/>
          <a:ln w="9525">
            <a:noFill/>
            <a:miter lim="800000"/>
            <a:headEnd/>
            <a:tailEnd/>
          </a:ln>
        </p:spPr>
        <p:txBody>
          <a:bodyPr/>
          <a:lstStyle/>
          <a:p>
            <a:r>
              <a:rPr lang="en-US" sz="2000" b="1" u="sng">
                <a:solidFill>
                  <a:srgbClr val="FF3300"/>
                </a:solidFill>
                <a:latin typeface="Arial" pitchFamily="34" charset="0"/>
              </a:rPr>
              <a:t>Form</a:t>
            </a:r>
            <a:r>
              <a:rPr lang="en-US" sz="2000" b="1">
                <a:solidFill>
                  <a:schemeClr val="bg1"/>
                </a:solidFill>
                <a:latin typeface="Arial" pitchFamily="34" charset="0"/>
              </a:rPr>
              <a:t>: on the top surface, revealed during machining – sometimes discovered underneath a core.</a:t>
            </a:r>
          </a:p>
          <a:p>
            <a:pPr>
              <a:spcBef>
                <a:spcPct val="35000"/>
              </a:spcBef>
            </a:pPr>
            <a:r>
              <a:rPr lang="en-US" sz="2000" b="1" u="sng">
                <a:solidFill>
                  <a:srgbClr val="FF3300"/>
                </a:solidFill>
                <a:latin typeface="Arial" pitchFamily="34" charset="0"/>
              </a:rPr>
              <a:t>Causes</a:t>
            </a:r>
            <a:r>
              <a:rPr lang="en-US" sz="2000" b="1">
                <a:solidFill>
                  <a:srgbClr val="FF3300"/>
                </a:solidFill>
                <a:latin typeface="Arial" pitchFamily="34" charset="0"/>
              </a:rPr>
              <a:t>:</a:t>
            </a:r>
          </a:p>
          <a:p>
            <a:pPr>
              <a:buFontTx/>
              <a:buChar char="•"/>
            </a:pPr>
            <a:r>
              <a:rPr lang="en-US" sz="2000" b="1">
                <a:solidFill>
                  <a:schemeClr val="bg1"/>
                </a:solidFill>
                <a:latin typeface="Arial" pitchFamily="34" charset="0"/>
              </a:rPr>
              <a:t> Low pouring temperature</a:t>
            </a:r>
          </a:p>
          <a:p>
            <a:pPr>
              <a:buFontTx/>
              <a:buChar char="•"/>
            </a:pPr>
            <a:r>
              <a:rPr lang="en-US" sz="2000" b="1">
                <a:solidFill>
                  <a:schemeClr val="bg1"/>
                </a:solidFill>
                <a:latin typeface="Arial" pitchFamily="34" charset="0"/>
              </a:rPr>
              <a:t> High Mn and S contents</a:t>
            </a:r>
          </a:p>
          <a:p>
            <a:pPr>
              <a:buFontTx/>
              <a:buChar char="•"/>
            </a:pPr>
            <a:r>
              <a:rPr lang="en-US" sz="2000" b="1">
                <a:solidFill>
                  <a:schemeClr val="bg1"/>
                </a:solidFill>
                <a:latin typeface="Arial" pitchFamily="34" charset="0"/>
              </a:rPr>
              <a:t> Dirty ladles, lacks of skimming, poor refractory quality</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799"/>
                                        </p:tgtEl>
                                        <p:attrNameLst>
                                          <p:attrName>style.visibility</p:attrName>
                                        </p:attrNameLst>
                                      </p:cBhvr>
                                      <p:to>
                                        <p:strVal val="visible"/>
                                      </p:to>
                                    </p:set>
                                    <p:animEffect transition="in" filter="fade">
                                      <p:cBhvr>
                                        <p:cTn id="7" dur="500"/>
                                        <p:tgtEl>
                                          <p:spTgt spid="75799"/>
                                        </p:tgtEl>
                                      </p:cBhvr>
                                    </p:animEffect>
                                  </p:childTnLst>
                                </p:cTn>
                              </p:par>
                            </p:childTnLst>
                          </p:cTn>
                        </p:par>
                        <p:par>
                          <p:cTn id="8" fill="hold">
                            <p:stCondLst>
                              <p:cond delay="500"/>
                            </p:stCondLst>
                            <p:childTnLst>
                              <p:par>
                                <p:cTn id="9" presetID="29" presetClass="entr" presetSubtype="0" fill="hold" grpId="0" nodeType="afterEffect">
                                  <p:stCondLst>
                                    <p:cond delay="0"/>
                                  </p:stCondLst>
                                  <p:childTnLst>
                                    <p:set>
                                      <p:cBhvr>
                                        <p:cTn id="10" dur="1" fill="hold">
                                          <p:stCondLst>
                                            <p:cond delay="0"/>
                                          </p:stCondLst>
                                        </p:cTn>
                                        <p:tgtEl>
                                          <p:spTgt spid="75778"/>
                                        </p:tgtEl>
                                        <p:attrNameLst>
                                          <p:attrName>style.visibility</p:attrName>
                                        </p:attrNameLst>
                                      </p:cBhvr>
                                      <p:to>
                                        <p:strVal val="visible"/>
                                      </p:to>
                                    </p:set>
                                    <p:anim calcmode="lin" valueType="num">
                                      <p:cBhvr>
                                        <p:cTn id="11" dur="500" fill="hold"/>
                                        <p:tgtEl>
                                          <p:spTgt spid="75778"/>
                                        </p:tgtEl>
                                        <p:attrNameLst>
                                          <p:attrName>ppt_x</p:attrName>
                                        </p:attrNameLst>
                                      </p:cBhvr>
                                      <p:tavLst>
                                        <p:tav tm="0">
                                          <p:val>
                                            <p:strVal val="#ppt_x-.2"/>
                                          </p:val>
                                        </p:tav>
                                        <p:tav tm="100000">
                                          <p:val>
                                            <p:strVal val="#ppt_x"/>
                                          </p:val>
                                        </p:tav>
                                      </p:tavLst>
                                    </p:anim>
                                    <p:anim calcmode="lin" valueType="num">
                                      <p:cBhvr>
                                        <p:cTn id="12" dur="500" fill="hold"/>
                                        <p:tgtEl>
                                          <p:spTgt spid="75778"/>
                                        </p:tgtEl>
                                        <p:attrNameLst>
                                          <p:attrName>ppt_y</p:attrName>
                                        </p:attrNameLst>
                                      </p:cBhvr>
                                      <p:tavLst>
                                        <p:tav tm="0">
                                          <p:val>
                                            <p:strVal val="#ppt_y"/>
                                          </p:val>
                                        </p:tav>
                                        <p:tav tm="100000">
                                          <p:val>
                                            <p:strVal val="#ppt_y"/>
                                          </p:val>
                                        </p:tav>
                                      </p:tavLst>
                                    </p:anim>
                                    <p:animEffect transition="in" filter="wipe(right)" prLst="gradientSize: 0.1">
                                      <p:cBhvr>
                                        <p:cTn id="13" dur="500"/>
                                        <p:tgtEl>
                                          <p:spTgt spid="75778"/>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75803"/>
                                        </p:tgtEl>
                                        <p:attrNameLst>
                                          <p:attrName>style.visibility</p:attrName>
                                        </p:attrNameLst>
                                      </p:cBhvr>
                                      <p:to>
                                        <p:strVal val="visible"/>
                                      </p:to>
                                    </p:set>
                                    <p:animEffect transition="in" filter="fade">
                                      <p:cBhvr>
                                        <p:cTn id="17" dur="500"/>
                                        <p:tgtEl>
                                          <p:spTgt spid="75803"/>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75802"/>
                                        </p:tgtEl>
                                        <p:attrNameLst>
                                          <p:attrName>style.visibility</p:attrName>
                                        </p:attrNameLst>
                                      </p:cBhvr>
                                      <p:to>
                                        <p:strVal val="visible"/>
                                      </p:to>
                                    </p:set>
                                    <p:animEffect transition="in" filter="fade">
                                      <p:cBhvr>
                                        <p:cTn id="21" dur="500"/>
                                        <p:tgtEl>
                                          <p:spTgt spid="75802"/>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75811"/>
                                        </p:tgtEl>
                                        <p:attrNameLst>
                                          <p:attrName>style.visibility</p:attrName>
                                        </p:attrNameLst>
                                      </p:cBhvr>
                                      <p:to>
                                        <p:strVal val="visible"/>
                                      </p:to>
                                    </p:set>
                                    <p:animEffect transition="in" filter="fade">
                                      <p:cBhvr>
                                        <p:cTn id="25" dur="500"/>
                                        <p:tgtEl>
                                          <p:spTgt spid="75811"/>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75801"/>
                                        </p:tgtEl>
                                        <p:attrNameLst>
                                          <p:attrName>style.visibility</p:attrName>
                                        </p:attrNameLst>
                                      </p:cBhvr>
                                      <p:to>
                                        <p:strVal val="visible"/>
                                      </p:to>
                                    </p:set>
                                    <p:animEffect transition="in" filter="fade">
                                      <p:cBhvr>
                                        <p:cTn id="29" dur="500"/>
                                        <p:tgtEl>
                                          <p:spTgt spid="75801"/>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75810"/>
                                        </p:tgtEl>
                                        <p:attrNameLst>
                                          <p:attrName>style.visibility</p:attrName>
                                        </p:attrNameLst>
                                      </p:cBhvr>
                                      <p:to>
                                        <p:strVal val="visible"/>
                                      </p:to>
                                    </p:set>
                                    <p:animEffect transition="in" filter="fade">
                                      <p:cBhvr>
                                        <p:cTn id="33" dur="500"/>
                                        <p:tgtEl>
                                          <p:spTgt spid="75810"/>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75812"/>
                                        </p:tgtEl>
                                        <p:attrNameLst>
                                          <p:attrName>style.visibility</p:attrName>
                                        </p:attrNameLst>
                                      </p:cBhvr>
                                      <p:to>
                                        <p:strVal val="visible"/>
                                      </p:to>
                                    </p:set>
                                    <p:animEffect transition="in" filter="fade">
                                      <p:cBhvr>
                                        <p:cTn id="37" dur="500"/>
                                        <p:tgtEl>
                                          <p:spTgt spid="75812"/>
                                        </p:tgtEl>
                                      </p:cBhvr>
                                    </p:animEffect>
                                  </p:childTnLst>
                                </p:cTn>
                              </p:par>
                            </p:childTnLst>
                          </p:cTn>
                        </p:par>
                        <p:par>
                          <p:cTn id="38" fill="hold">
                            <p:stCondLst>
                              <p:cond delay="4000"/>
                            </p:stCondLst>
                            <p:childTnLst>
                              <p:par>
                                <p:cTn id="39" presetID="10" presetClass="entr" presetSubtype="0" fill="hold" grpId="0" nodeType="afterEffect">
                                  <p:stCondLst>
                                    <p:cond delay="0"/>
                                  </p:stCondLst>
                                  <p:iterate type="wd">
                                    <p:tmPct val="10000"/>
                                  </p:iterate>
                                  <p:childTnLst>
                                    <p:set>
                                      <p:cBhvr>
                                        <p:cTn id="40" dur="1" fill="hold">
                                          <p:stCondLst>
                                            <p:cond delay="0"/>
                                          </p:stCondLst>
                                        </p:cTn>
                                        <p:tgtEl>
                                          <p:spTgt spid="75813"/>
                                        </p:tgtEl>
                                        <p:attrNameLst>
                                          <p:attrName>style.visibility</p:attrName>
                                        </p:attrNameLst>
                                      </p:cBhvr>
                                      <p:to>
                                        <p:strVal val="visible"/>
                                      </p:to>
                                    </p:set>
                                    <p:animEffect transition="in" filter="fade">
                                      <p:cBhvr>
                                        <p:cTn id="41" dur="500"/>
                                        <p:tgtEl>
                                          <p:spTgt spid="75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animBg="1"/>
      <p:bldP spid="75799" grpId="0"/>
      <p:bldP spid="75803" grpId="0"/>
      <p:bldP spid="75811" grpId="0" animBg="1"/>
      <p:bldP spid="75810" grpId="0" animBg="1"/>
      <p:bldP spid="758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cstate="print"/>
          <a:srcRect/>
          <a:stretch>
            <a:fillRect/>
          </a:stretch>
        </p:blipFill>
        <p:spPr bwMode="auto">
          <a:xfrm>
            <a:off x="971550" y="347663"/>
            <a:ext cx="6769100" cy="6321425"/>
          </a:xfrm>
          <a:prstGeom prst="rect">
            <a:avLst/>
          </a:prstGeom>
          <a:noFill/>
          <a:ln w="9525">
            <a:noFill/>
            <a:miter lim="800000"/>
            <a:headEnd/>
            <a:tailEnd/>
          </a:ln>
        </p:spPr>
      </p:pic>
    </p:spTree>
  </p:cSld>
  <p:clrMapOvr>
    <a:masterClrMapping/>
  </p:clrMapOvr>
  <p:transition spd="med">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2" cstate="print"/>
          <a:srcRect l="954" t="1180" r="5554" b="15765"/>
          <a:stretch>
            <a:fillRect/>
          </a:stretch>
        </p:blipFill>
        <p:spPr bwMode="auto">
          <a:xfrm>
            <a:off x="785786" y="571480"/>
            <a:ext cx="7286676" cy="5353476"/>
          </a:xfrm>
          <a:prstGeom prst="rect">
            <a:avLst/>
          </a:prstGeom>
          <a:noFill/>
          <a:ln w="9525">
            <a:noFill/>
            <a:miter lim="800000"/>
            <a:headEnd/>
            <a:tailEnd/>
          </a:ln>
        </p:spPr>
      </p:pic>
      <p:sp>
        <p:nvSpPr>
          <p:cNvPr id="3" name="Text Box 8"/>
          <p:cNvSpPr txBox="1">
            <a:spLocks noChangeArrowheads="1"/>
          </p:cNvSpPr>
          <p:nvPr/>
        </p:nvSpPr>
        <p:spPr bwMode="auto">
          <a:xfrm>
            <a:off x="857224" y="6143644"/>
            <a:ext cx="7143800" cy="471487"/>
          </a:xfrm>
          <a:prstGeom prst="rect">
            <a:avLst/>
          </a:prstGeom>
          <a:solidFill>
            <a:schemeClr val="bg1"/>
          </a:solidFill>
          <a:ln w="9525">
            <a:noFill/>
            <a:miter lim="800000"/>
            <a:headEnd/>
            <a:tailEnd/>
          </a:ln>
        </p:spPr>
        <p:txBody>
          <a:bodyPr anchor="ctr"/>
          <a:lstStyle/>
          <a:p>
            <a:pPr algn="just"/>
            <a:r>
              <a:rPr lang="en-US" sz="1200" b="1" dirty="0" smtClean="0">
                <a:latin typeface="Arial" pitchFamily="34" charset="0"/>
              </a:rPr>
              <a:t>Section through the surface of a grey iron Casting in the area of pinhole formation.  Pinhole formation is promoted by surface oxidation, recognizable in the formation of ferrite.</a:t>
            </a:r>
            <a:endParaRPr lang="en-US" sz="1200" b="1" dirty="0">
              <a:latin typeface="Arial"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2" cstate="print"/>
          <a:srcRect l="2135" t="2629" r="3189" b="16676"/>
          <a:stretch>
            <a:fillRect/>
          </a:stretch>
        </p:blipFill>
        <p:spPr bwMode="auto">
          <a:xfrm>
            <a:off x="357158" y="428604"/>
            <a:ext cx="8208963" cy="5429288"/>
          </a:xfrm>
          <a:prstGeom prst="rect">
            <a:avLst/>
          </a:prstGeom>
          <a:noFill/>
          <a:ln w="9525">
            <a:noFill/>
            <a:miter lim="800000"/>
            <a:headEnd/>
            <a:tailEnd/>
          </a:ln>
        </p:spPr>
      </p:pic>
      <p:sp>
        <p:nvSpPr>
          <p:cNvPr id="3" name="Text Box 8"/>
          <p:cNvSpPr txBox="1">
            <a:spLocks noChangeArrowheads="1"/>
          </p:cNvSpPr>
          <p:nvPr/>
        </p:nvSpPr>
        <p:spPr bwMode="auto">
          <a:xfrm>
            <a:off x="428596" y="5929330"/>
            <a:ext cx="8072494" cy="471487"/>
          </a:xfrm>
          <a:prstGeom prst="rect">
            <a:avLst/>
          </a:prstGeom>
          <a:solidFill>
            <a:schemeClr val="bg1"/>
          </a:solidFill>
          <a:ln w="9525">
            <a:noFill/>
            <a:miter lim="800000"/>
            <a:headEnd/>
            <a:tailEnd/>
          </a:ln>
        </p:spPr>
        <p:txBody>
          <a:bodyPr anchor="ctr"/>
          <a:lstStyle/>
          <a:p>
            <a:pPr algn="just"/>
            <a:r>
              <a:rPr lang="en-US" sz="1200" b="1" dirty="0" smtClean="0">
                <a:latin typeface="Arial" pitchFamily="34" charset="0"/>
              </a:rPr>
              <a:t>Section through the surface of a grey iron Casting, hydrogen-nitrogen defect recognizable by the graphite film and the partial decarburization of the surface zones. </a:t>
            </a:r>
            <a:endParaRPr lang="en-US" sz="1200" b="1" dirty="0">
              <a:latin typeface="Arial"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5" name="Rectangle 5"/>
          <p:cNvSpPr>
            <a:spLocks noChangeArrowheads="1"/>
          </p:cNvSpPr>
          <p:nvPr/>
        </p:nvSpPr>
        <p:spPr bwMode="auto">
          <a:xfrm>
            <a:off x="250825" y="1268413"/>
            <a:ext cx="3963988" cy="4392612"/>
          </a:xfrm>
          <a:prstGeom prst="rect">
            <a:avLst/>
          </a:prstGeom>
          <a:gradFill rotWithShape="1">
            <a:gsLst>
              <a:gs pos="0">
                <a:schemeClr val="tx1">
                  <a:alpha val="40999"/>
                </a:schemeClr>
              </a:gs>
              <a:gs pos="100000">
                <a:schemeClr val="tx1">
                  <a:alpha val="32001"/>
                </a:schemeClr>
              </a:gs>
            </a:gsLst>
            <a:lin ang="0" scaled="1"/>
          </a:gradFill>
          <a:ln w="3175">
            <a:solidFill>
              <a:schemeClr val="bg1"/>
            </a:solidFill>
            <a:miter lim="800000"/>
            <a:headEnd/>
            <a:tailEnd/>
          </a:ln>
        </p:spPr>
        <p:txBody>
          <a:bodyPr lIns="162000" tIns="162000" rIns="162000" bIns="162000" anchor="ctr"/>
          <a:lstStyle/>
          <a:p>
            <a:pPr marL="274638" indent="-274638" algn="just">
              <a:lnSpc>
                <a:spcPct val="90000"/>
              </a:lnSpc>
              <a:spcBef>
                <a:spcPct val="60000"/>
              </a:spcBef>
              <a:buClr>
                <a:srgbClr val="00FF00"/>
              </a:buClr>
              <a:buFont typeface="Wingdings" pitchFamily="2" charset="2"/>
              <a:buChar char="v"/>
            </a:pPr>
            <a:r>
              <a:rPr lang="en-US" sz="1900">
                <a:solidFill>
                  <a:schemeClr val="bg1"/>
                </a:solidFill>
                <a:latin typeface="Swis721 Ex BT" pitchFamily="34" charset="0"/>
              </a:rPr>
              <a:t>A practical example of this fact is illustrated, where severe pinholing has occurred in the area of the castings away from the gates, but no pinholes are present in the areas near to the gate. If, for example, the pinholes had occurred near to the gate, rather than farthest away, this would have indicated that the pinholes were very unlikely to be due to hydrogen pick-up and some other source of pinholing defects would require investigation.</a:t>
            </a:r>
          </a:p>
        </p:txBody>
      </p:sp>
      <p:pic>
        <p:nvPicPr>
          <p:cNvPr id="92166" name="Picture 6" descr="8BA259A2"/>
          <p:cNvPicPr>
            <a:picLocks noChangeAspect="1" noChangeArrowheads="1"/>
          </p:cNvPicPr>
          <p:nvPr/>
        </p:nvPicPr>
        <p:blipFill>
          <a:blip r:embed="rId2" cstate="print">
            <a:lum bright="18000"/>
          </a:blip>
          <a:srcRect l="27060" t="58691" r="17479" b="3319"/>
          <a:stretch>
            <a:fillRect/>
          </a:stretch>
        </p:blipFill>
        <p:spPr bwMode="auto">
          <a:xfrm>
            <a:off x="4716463" y="1412875"/>
            <a:ext cx="4248150" cy="4103688"/>
          </a:xfrm>
          <a:prstGeom prst="rect">
            <a:avLst/>
          </a:prstGeom>
          <a:noFill/>
          <a:ln w="9525">
            <a:solidFill>
              <a:srgbClr val="FF3300"/>
            </a:solidFill>
            <a:miter lim="800000"/>
            <a:headEnd/>
            <a:tailEnd/>
          </a:ln>
        </p:spPr>
      </p:pic>
      <p:sp>
        <p:nvSpPr>
          <p:cNvPr id="6" name="Text Box 8"/>
          <p:cNvSpPr txBox="1">
            <a:spLocks noChangeArrowheads="1"/>
          </p:cNvSpPr>
          <p:nvPr/>
        </p:nvSpPr>
        <p:spPr bwMode="auto">
          <a:xfrm>
            <a:off x="4714875" y="5643563"/>
            <a:ext cx="4286250" cy="400050"/>
          </a:xfrm>
          <a:prstGeom prst="rect">
            <a:avLst/>
          </a:prstGeom>
          <a:solidFill>
            <a:schemeClr val="bg1"/>
          </a:solidFill>
          <a:ln w="9525">
            <a:noFill/>
            <a:miter lim="800000"/>
            <a:headEnd/>
            <a:tailEnd/>
          </a:ln>
        </p:spPr>
        <p:txBody>
          <a:bodyPr anchor="ctr"/>
          <a:lstStyle/>
          <a:p>
            <a:pPr algn="ctr"/>
            <a:r>
              <a:rPr lang="en-US" sz="1400" b="1">
                <a:latin typeface="Arial" pitchFamily="34" charset="0"/>
              </a:rPr>
              <a:t>Severe Hydrogen-pinholling, remote from gates.</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165">
                                            <p:bg/>
                                          </p:spTgt>
                                        </p:tgtEl>
                                        <p:attrNameLst>
                                          <p:attrName>style.visibility</p:attrName>
                                        </p:attrNameLst>
                                      </p:cBhvr>
                                      <p:to>
                                        <p:strVal val="visible"/>
                                      </p:to>
                                    </p:set>
                                    <p:animEffect transition="in" filter="fade">
                                      <p:cBhvr>
                                        <p:cTn id="7" dur="500"/>
                                        <p:tgtEl>
                                          <p:spTgt spid="92165">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92165">
                                            <p:txEl>
                                              <p:pRg st="0" end="0"/>
                                            </p:txEl>
                                          </p:spTgt>
                                        </p:tgtEl>
                                        <p:attrNameLst>
                                          <p:attrName>style.visibility</p:attrName>
                                        </p:attrNameLst>
                                      </p:cBhvr>
                                      <p:to>
                                        <p:strVal val="visible"/>
                                      </p:to>
                                    </p:set>
                                    <p:animEffect transition="in" filter="fade">
                                      <p:cBhvr>
                                        <p:cTn id="11" dur="500"/>
                                        <p:tgtEl>
                                          <p:spTgt spid="92165">
                                            <p:txEl>
                                              <p:pRg st="0" end="0"/>
                                            </p:txEl>
                                          </p:spTgt>
                                        </p:tgtEl>
                                      </p:cBhvr>
                                    </p:animEffect>
                                  </p:childTnLst>
                                </p:cTn>
                              </p:par>
                            </p:childTnLst>
                          </p:cTn>
                        </p:par>
                        <p:par>
                          <p:cTn id="12" fill="hold">
                            <p:stCondLst>
                              <p:cond delay="5150"/>
                            </p:stCondLst>
                            <p:childTnLst>
                              <p:par>
                                <p:cTn id="13" presetID="10" presetClass="entr" presetSubtype="0" fill="hold" nodeType="afterEffect">
                                  <p:stCondLst>
                                    <p:cond delay="0"/>
                                  </p:stCondLst>
                                  <p:childTnLst>
                                    <p:set>
                                      <p:cBhvr>
                                        <p:cTn id="14" dur="1" fill="hold">
                                          <p:stCondLst>
                                            <p:cond delay="0"/>
                                          </p:stCondLst>
                                        </p:cTn>
                                        <p:tgtEl>
                                          <p:spTgt spid="92166"/>
                                        </p:tgtEl>
                                        <p:attrNameLst>
                                          <p:attrName>style.visibility</p:attrName>
                                        </p:attrNameLst>
                                      </p:cBhvr>
                                      <p:to>
                                        <p:strVal val="visible"/>
                                      </p:to>
                                    </p:set>
                                    <p:animEffect transition="in" filter="fade">
                                      <p:cBhvr>
                                        <p:cTn id="15" dur="1000"/>
                                        <p:tgtEl>
                                          <p:spTgt spid="92166"/>
                                        </p:tgtEl>
                                      </p:cBhvr>
                                    </p:animEffect>
                                  </p:childTnLst>
                                </p:cTn>
                              </p:par>
                            </p:childTnLst>
                          </p:cTn>
                        </p:par>
                        <p:par>
                          <p:cTn id="16" fill="hold">
                            <p:stCondLst>
                              <p:cond delay="615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5" grpId="0" build="p"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533400" y="357188"/>
            <a:ext cx="8001000" cy="457200"/>
          </a:xfrm>
          <a:prstGeom prst="rect">
            <a:avLst/>
          </a:prstGeom>
          <a:noFill/>
          <a:ln w="9525">
            <a:noFill/>
            <a:miter lim="800000"/>
            <a:headEnd/>
            <a:tailEnd/>
          </a:ln>
        </p:spPr>
        <p:txBody>
          <a:bodyPr>
            <a:spAutoFit/>
          </a:bodyPr>
          <a:lstStyle/>
          <a:p>
            <a:pPr algn="ctr">
              <a:spcBef>
                <a:spcPct val="50000"/>
              </a:spcBef>
            </a:pPr>
            <a:r>
              <a:rPr lang="en-US" b="1">
                <a:solidFill>
                  <a:srgbClr val="FF3300"/>
                </a:solidFill>
              </a:rPr>
              <a:t>PINHOLING IN CLAY-BONDED SANDS</a:t>
            </a:r>
          </a:p>
        </p:txBody>
      </p:sp>
      <p:sp>
        <p:nvSpPr>
          <p:cNvPr id="35843" name="AutoShape 5"/>
          <p:cNvSpPr>
            <a:spLocks noChangeArrowheads="1"/>
          </p:cNvSpPr>
          <p:nvPr/>
        </p:nvSpPr>
        <p:spPr bwMode="auto">
          <a:xfrm>
            <a:off x="290513" y="860425"/>
            <a:ext cx="8561387" cy="76200"/>
          </a:xfrm>
          <a:prstGeom prst="roundRect">
            <a:avLst>
              <a:gd name="adj" fmla="val 16667"/>
            </a:avLst>
          </a:prstGeom>
          <a:gradFill rotWithShape="0">
            <a:gsLst>
              <a:gs pos="0">
                <a:srgbClr val="C9C9FF"/>
              </a:gs>
              <a:gs pos="50000">
                <a:srgbClr val="6666FF"/>
              </a:gs>
              <a:gs pos="100000">
                <a:srgbClr val="C9C9FF"/>
              </a:gs>
            </a:gsLst>
            <a:lin ang="0" scaled="1"/>
          </a:gradFill>
          <a:ln w="9525">
            <a:noFill/>
            <a:round/>
            <a:headEnd/>
            <a:tailEnd/>
          </a:ln>
        </p:spPr>
        <p:txBody>
          <a:bodyPr wrap="none" anchor="ctr"/>
          <a:lstStyle/>
          <a:p>
            <a:endParaRPr lang="ar-EG"/>
          </a:p>
        </p:txBody>
      </p:sp>
      <p:sp>
        <p:nvSpPr>
          <p:cNvPr id="35844" name="Rectangle 9"/>
          <p:cNvSpPr>
            <a:spLocks noChangeArrowheads="1"/>
          </p:cNvSpPr>
          <p:nvPr/>
        </p:nvSpPr>
        <p:spPr bwMode="auto">
          <a:xfrm>
            <a:off x="214282" y="1142985"/>
            <a:ext cx="8643998" cy="5521512"/>
          </a:xfrm>
          <a:prstGeom prst="rect">
            <a:avLst/>
          </a:prstGeom>
          <a:noFill/>
          <a:ln w="3175">
            <a:noFill/>
            <a:miter lim="800000"/>
            <a:headEnd/>
            <a:tailEnd/>
          </a:ln>
        </p:spPr>
        <p:txBody>
          <a:bodyPr wrap="square" anchor="ctr">
            <a:spAutoFit/>
          </a:bodyPr>
          <a:lstStyle/>
          <a:p>
            <a:pPr marL="274638" indent="-274638" algn="just">
              <a:spcBef>
                <a:spcPct val="100000"/>
              </a:spcBef>
              <a:buClr>
                <a:schemeClr val="folHlink"/>
              </a:buClr>
              <a:buFont typeface="Wingdings" pitchFamily="2" charset="2"/>
              <a:buChar char="v"/>
            </a:pPr>
            <a:r>
              <a:rPr lang="en-US" sz="1600" b="1" dirty="0">
                <a:solidFill>
                  <a:schemeClr val="bg1"/>
                </a:solidFill>
              </a:rPr>
              <a:t>Location of pinhole defects suggests that the primary mechanism is related to mold-metal interactions.</a:t>
            </a:r>
          </a:p>
          <a:p>
            <a:pPr marL="274638" indent="-274638" algn="just">
              <a:spcBef>
                <a:spcPct val="100000"/>
              </a:spcBef>
              <a:buClr>
                <a:schemeClr val="folHlink"/>
              </a:buClr>
              <a:buFont typeface="Wingdings" pitchFamily="2" charset="2"/>
              <a:buChar char="v"/>
            </a:pPr>
            <a:r>
              <a:rPr lang="en-US" sz="1600" b="1" dirty="0">
                <a:solidFill>
                  <a:schemeClr val="bg1"/>
                </a:solidFill>
              </a:rPr>
              <a:t>Gases form as a result of direct chemical reaction between the metal and mold constituents rather than from simple dissociation of water vapor.</a:t>
            </a:r>
          </a:p>
          <a:p>
            <a:pPr marL="274638" indent="-274638" algn="just">
              <a:spcBef>
                <a:spcPct val="100000"/>
              </a:spcBef>
              <a:buClr>
                <a:schemeClr val="folHlink"/>
              </a:buClr>
              <a:buFont typeface="Wingdings" pitchFamily="2" charset="2"/>
              <a:buChar char="v"/>
            </a:pPr>
            <a:r>
              <a:rPr lang="en-US" sz="1600" b="1" dirty="0">
                <a:solidFill>
                  <a:schemeClr val="bg1"/>
                </a:solidFill>
              </a:rPr>
              <a:t>The most likely reactions are:</a:t>
            </a:r>
          </a:p>
          <a:p>
            <a:pPr marL="274638" indent="-274638" algn="just">
              <a:spcBef>
                <a:spcPct val="100000"/>
              </a:spcBef>
              <a:buClr>
                <a:schemeClr val="folHlink"/>
              </a:buClr>
              <a:buFont typeface="Wingdings" pitchFamily="2" charset="2"/>
              <a:buNone/>
            </a:pPr>
            <a:r>
              <a:rPr lang="en-US" sz="1600" b="1" dirty="0">
                <a:solidFill>
                  <a:schemeClr val="bg1"/>
                </a:solidFill>
              </a:rPr>
              <a:t>	C  +  H</a:t>
            </a:r>
            <a:r>
              <a:rPr lang="en-US" sz="1600" b="1" baseline="-25000" dirty="0">
                <a:solidFill>
                  <a:schemeClr val="bg1"/>
                </a:solidFill>
              </a:rPr>
              <a:t>2</a:t>
            </a:r>
            <a:r>
              <a:rPr lang="en-US" sz="1600" b="1" dirty="0">
                <a:solidFill>
                  <a:schemeClr val="bg1"/>
                </a:solidFill>
              </a:rPr>
              <a:t>O   </a:t>
            </a:r>
            <a:r>
              <a:rPr lang="en-US" sz="1600" b="1" dirty="0">
                <a:solidFill>
                  <a:schemeClr val="bg1"/>
                </a:solidFill>
                <a:sym typeface="Symbol" pitchFamily="18" charset="2"/>
              </a:rPr>
              <a:t>   CO  +  2 H</a:t>
            </a:r>
          </a:p>
          <a:p>
            <a:pPr marL="274638" indent="-274638" algn="just">
              <a:spcBef>
                <a:spcPct val="35000"/>
              </a:spcBef>
              <a:buClr>
                <a:schemeClr val="folHlink"/>
              </a:buClr>
              <a:buFont typeface="Wingdings" pitchFamily="2" charset="2"/>
              <a:buNone/>
            </a:pPr>
            <a:r>
              <a:rPr lang="en-US" sz="1600" b="1" dirty="0">
                <a:solidFill>
                  <a:schemeClr val="bg1"/>
                </a:solidFill>
                <a:sym typeface="Symbol" pitchFamily="18" charset="2"/>
              </a:rPr>
              <a:t>	</a:t>
            </a:r>
            <a:r>
              <a:rPr lang="en-US" sz="1600" b="1" dirty="0" err="1">
                <a:solidFill>
                  <a:schemeClr val="bg1"/>
                </a:solidFill>
                <a:sym typeface="Symbol" pitchFamily="18" charset="2"/>
              </a:rPr>
              <a:t>FeO</a:t>
            </a:r>
            <a:r>
              <a:rPr lang="en-US" sz="1600" b="1" dirty="0">
                <a:solidFill>
                  <a:schemeClr val="bg1"/>
                </a:solidFill>
                <a:sym typeface="Symbol" pitchFamily="18" charset="2"/>
              </a:rPr>
              <a:t>  +  C     Fe  +  CO</a:t>
            </a:r>
          </a:p>
          <a:p>
            <a:pPr marL="274638" indent="-274638" algn="just">
              <a:spcBef>
                <a:spcPct val="100000"/>
              </a:spcBef>
              <a:buClr>
                <a:schemeClr val="folHlink"/>
              </a:buClr>
              <a:buFont typeface="Wingdings" pitchFamily="2" charset="2"/>
              <a:buChar char="v"/>
            </a:pPr>
            <a:r>
              <a:rPr lang="en-US" sz="1600" b="1" dirty="0">
                <a:solidFill>
                  <a:schemeClr val="bg1"/>
                </a:solidFill>
                <a:sym typeface="Symbol" pitchFamily="18" charset="2"/>
              </a:rPr>
              <a:t>The </a:t>
            </a:r>
            <a:r>
              <a:rPr lang="en-US" sz="1600" b="1" dirty="0" err="1">
                <a:solidFill>
                  <a:schemeClr val="bg1"/>
                </a:solidFill>
                <a:sym typeface="Symbol" pitchFamily="18" charset="2"/>
              </a:rPr>
              <a:t>FeO</a:t>
            </a:r>
            <a:r>
              <a:rPr lang="en-US" sz="1600" b="1" dirty="0">
                <a:solidFill>
                  <a:schemeClr val="bg1"/>
                </a:solidFill>
                <a:sym typeface="Symbol" pitchFamily="18" charset="2"/>
              </a:rPr>
              <a:t> is present because of the reactions,</a:t>
            </a:r>
          </a:p>
          <a:p>
            <a:pPr marL="274638" indent="-274638" algn="just">
              <a:spcBef>
                <a:spcPct val="100000"/>
              </a:spcBef>
              <a:buClr>
                <a:schemeClr val="folHlink"/>
              </a:buClr>
              <a:buFont typeface="Wingdings" pitchFamily="2" charset="2"/>
              <a:buNone/>
            </a:pPr>
            <a:r>
              <a:rPr lang="en-US" sz="1600" b="1" dirty="0">
                <a:solidFill>
                  <a:schemeClr val="bg1"/>
                </a:solidFill>
                <a:sym typeface="Symbol" pitchFamily="18" charset="2"/>
              </a:rPr>
              <a:t>	Fe + H</a:t>
            </a:r>
            <a:r>
              <a:rPr lang="en-US" sz="1600" b="1" baseline="-25000" dirty="0">
                <a:solidFill>
                  <a:schemeClr val="bg1"/>
                </a:solidFill>
                <a:sym typeface="Symbol" pitchFamily="18" charset="2"/>
              </a:rPr>
              <a:t>2</a:t>
            </a:r>
            <a:r>
              <a:rPr lang="en-US" sz="1600" b="1" dirty="0">
                <a:solidFill>
                  <a:schemeClr val="bg1"/>
                </a:solidFill>
                <a:sym typeface="Symbol" pitchFamily="18" charset="2"/>
              </a:rPr>
              <a:t>O  </a:t>
            </a:r>
            <a:r>
              <a:rPr lang="en-US" sz="1600" b="1" dirty="0" err="1">
                <a:solidFill>
                  <a:schemeClr val="bg1"/>
                </a:solidFill>
                <a:sym typeface="Symbol" pitchFamily="18" charset="2"/>
              </a:rPr>
              <a:t>FeO</a:t>
            </a:r>
            <a:r>
              <a:rPr lang="en-US" sz="1600" b="1" dirty="0">
                <a:solidFill>
                  <a:schemeClr val="bg1"/>
                </a:solidFill>
                <a:sym typeface="Symbol" pitchFamily="18" charset="2"/>
              </a:rPr>
              <a:t> + 2 H, and to a limited extent</a:t>
            </a:r>
          </a:p>
          <a:p>
            <a:pPr marL="274638" indent="-274638" algn="just">
              <a:spcBef>
                <a:spcPct val="35000"/>
              </a:spcBef>
              <a:buClr>
                <a:schemeClr val="folHlink"/>
              </a:buClr>
              <a:buFont typeface="Wingdings" pitchFamily="2" charset="2"/>
              <a:buNone/>
            </a:pPr>
            <a:r>
              <a:rPr lang="en-US" sz="1600" b="1" dirty="0">
                <a:solidFill>
                  <a:schemeClr val="bg1"/>
                </a:solidFill>
                <a:sym typeface="Symbol" pitchFamily="18" charset="2"/>
              </a:rPr>
              <a:t>	Fe + ½ O</a:t>
            </a:r>
            <a:r>
              <a:rPr lang="en-US" sz="1600" b="1" baseline="-25000" dirty="0">
                <a:solidFill>
                  <a:schemeClr val="bg1"/>
                </a:solidFill>
                <a:sym typeface="Symbol" pitchFamily="18" charset="2"/>
              </a:rPr>
              <a:t>2</a:t>
            </a:r>
            <a:r>
              <a:rPr lang="en-US" sz="1600" b="1" dirty="0">
                <a:solidFill>
                  <a:schemeClr val="bg1"/>
                </a:solidFill>
                <a:sym typeface="Symbol" pitchFamily="18" charset="2"/>
              </a:rPr>
              <a:t>  </a:t>
            </a:r>
            <a:r>
              <a:rPr lang="en-US" sz="1600" b="1" dirty="0" err="1">
                <a:solidFill>
                  <a:schemeClr val="bg1"/>
                </a:solidFill>
                <a:sym typeface="Symbol" pitchFamily="18" charset="2"/>
              </a:rPr>
              <a:t>FeO</a:t>
            </a:r>
            <a:endParaRPr lang="en-US" sz="1600" b="1" dirty="0">
              <a:solidFill>
                <a:schemeClr val="bg1"/>
              </a:solidFill>
              <a:sym typeface="Symbol" pitchFamily="18" charset="2"/>
            </a:endParaRPr>
          </a:p>
          <a:p>
            <a:pPr marL="274638" indent="-274638" algn="just">
              <a:spcBef>
                <a:spcPct val="100000"/>
              </a:spcBef>
              <a:buClr>
                <a:schemeClr val="folHlink"/>
              </a:buClr>
              <a:buFont typeface="Wingdings" pitchFamily="2" charset="2"/>
              <a:buChar char="v"/>
            </a:pPr>
            <a:r>
              <a:rPr lang="en-US" sz="1600" b="1" dirty="0">
                <a:solidFill>
                  <a:schemeClr val="bg1"/>
                </a:solidFill>
                <a:sym typeface="Symbol" pitchFamily="18" charset="2"/>
              </a:rPr>
              <a:t>The presence of strong deoxidizer in the melt can increase the available hydrogen further by such reactions as:</a:t>
            </a:r>
          </a:p>
          <a:p>
            <a:pPr marL="274638" indent="-274638" algn="just">
              <a:spcBef>
                <a:spcPct val="100000"/>
              </a:spcBef>
              <a:buClr>
                <a:schemeClr val="folHlink"/>
              </a:buClr>
              <a:buFont typeface="Wingdings" pitchFamily="2" charset="2"/>
              <a:buNone/>
            </a:pPr>
            <a:r>
              <a:rPr lang="en-US" sz="1600" b="1" dirty="0">
                <a:solidFill>
                  <a:schemeClr val="bg1"/>
                </a:solidFill>
                <a:sym typeface="Symbol" pitchFamily="18" charset="2"/>
              </a:rPr>
              <a:t>	</a:t>
            </a:r>
            <a:r>
              <a:rPr lang="en-US" sz="1600" b="1" dirty="0" smtClean="0">
                <a:solidFill>
                  <a:schemeClr val="bg1"/>
                </a:solidFill>
                <a:sym typeface="Symbol" pitchFamily="18" charset="2"/>
              </a:rPr>
              <a:t>	2 </a:t>
            </a:r>
            <a:r>
              <a:rPr lang="en-US" sz="1600" b="1" dirty="0">
                <a:solidFill>
                  <a:schemeClr val="bg1"/>
                </a:solidFill>
                <a:sym typeface="Symbol" pitchFamily="18" charset="2"/>
              </a:rPr>
              <a:t>Al + 3 H</a:t>
            </a:r>
            <a:r>
              <a:rPr lang="en-US" sz="1600" b="1" baseline="-25000" dirty="0">
                <a:solidFill>
                  <a:schemeClr val="bg1"/>
                </a:solidFill>
                <a:sym typeface="Symbol" pitchFamily="18" charset="2"/>
              </a:rPr>
              <a:t>2</a:t>
            </a:r>
            <a:r>
              <a:rPr lang="en-US" sz="1600" b="1" dirty="0">
                <a:solidFill>
                  <a:schemeClr val="bg1"/>
                </a:solidFill>
                <a:sym typeface="Symbol" pitchFamily="18" charset="2"/>
              </a:rPr>
              <a:t>O  Al</a:t>
            </a:r>
            <a:r>
              <a:rPr lang="en-US" sz="1600" b="1" baseline="-25000" dirty="0">
                <a:solidFill>
                  <a:schemeClr val="bg1"/>
                </a:solidFill>
                <a:sym typeface="Symbol" pitchFamily="18" charset="2"/>
              </a:rPr>
              <a:t>2</a:t>
            </a:r>
            <a:r>
              <a:rPr lang="en-US" sz="1600" b="1" dirty="0">
                <a:solidFill>
                  <a:schemeClr val="bg1"/>
                </a:solidFill>
                <a:sym typeface="Symbol" pitchFamily="18" charset="2"/>
              </a:rPr>
              <a:t>O</a:t>
            </a:r>
            <a:r>
              <a:rPr lang="en-US" sz="1600" b="1" baseline="-25000" dirty="0">
                <a:solidFill>
                  <a:schemeClr val="bg1"/>
                </a:solidFill>
                <a:sym typeface="Symbol" pitchFamily="18" charset="2"/>
              </a:rPr>
              <a:t>3</a:t>
            </a:r>
            <a:r>
              <a:rPr lang="en-US" sz="1600" b="1" dirty="0">
                <a:solidFill>
                  <a:schemeClr val="bg1"/>
                </a:solidFill>
                <a:sym typeface="Symbol" pitchFamily="18" charset="2"/>
              </a:rPr>
              <a:t> + 6 H         </a:t>
            </a:r>
          </a:p>
          <a:p>
            <a:pPr marL="274638" indent="-274638" algn="just">
              <a:spcBef>
                <a:spcPct val="35000"/>
              </a:spcBef>
              <a:buClr>
                <a:schemeClr val="folHlink"/>
              </a:buClr>
              <a:buFont typeface="Wingdings" pitchFamily="2" charset="2"/>
              <a:buNone/>
            </a:pPr>
            <a:r>
              <a:rPr lang="en-US" sz="1600" b="1" dirty="0">
                <a:solidFill>
                  <a:schemeClr val="bg1"/>
                </a:solidFill>
                <a:sym typeface="Symbol" pitchFamily="18" charset="2"/>
              </a:rPr>
              <a:t>	</a:t>
            </a:r>
            <a:r>
              <a:rPr lang="en-US" sz="1600" b="1" dirty="0" smtClean="0">
                <a:solidFill>
                  <a:schemeClr val="bg1"/>
                </a:solidFill>
                <a:sym typeface="Symbol" pitchFamily="18" charset="2"/>
              </a:rPr>
              <a:t>and</a:t>
            </a:r>
            <a:r>
              <a:rPr lang="en-US" sz="1600" b="1" dirty="0">
                <a:solidFill>
                  <a:schemeClr val="bg1"/>
                </a:solidFill>
                <a:sym typeface="Symbol" pitchFamily="18" charset="2"/>
              </a:rPr>
              <a:t>	Mg + H</a:t>
            </a:r>
            <a:r>
              <a:rPr lang="en-US" sz="1600" b="1" baseline="-25000" dirty="0">
                <a:solidFill>
                  <a:schemeClr val="bg1"/>
                </a:solidFill>
                <a:sym typeface="Symbol" pitchFamily="18" charset="2"/>
              </a:rPr>
              <a:t>2</a:t>
            </a:r>
            <a:r>
              <a:rPr lang="en-US" sz="1600" b="1" dirty="0">
                <a:solidFill>
                  <a:schemeClr val="bg1"/>
                </a:solidFill>
                <a:sym typeface="Symbol" pitchFamily="18" charset="2"/>
              </a:rPr>
              <a:t>O  </a:t>
            </a:r>
            <a:r>
              <a:rPr lang="en-US" sz="1600" b="1" dirty="0" err="1">
                <a:solidFill>
                  <a:schemeClr val="bg1"/>
                </a:solidFill>
                <a:sym typeface="Symbol" pitchFamily="18" charset="2"/>
              </a:rPr>
              <a:t>MgO</a:t>
            </a:r>
            <a:r>
              <a:rPr lang="en-US" sz="1600" b="1" dirty="0">
                <a:solidFill>
                  <a:schemeClr val="bg1"/>
                </a:solidFill>
                <a:sym typeface="Symbol" pitchFamily="18" charset="2"/>
              </a:rPr>
              <a:t> + 2 H</a:t>
            </a:r>
          </a:p>
        </p:txBody>
      </p:sp>
    </p:spTree>
  </p:cSld>
  <p:clrMapOvr>
    <a:masterClrMapping/>
  </p:clrMapOvr>
  <p:transition spd="med">
    <p:rand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533400" y="428625"/>
            <a:ext cx="8001000" cy="457200"/>
          </a:xfrm>
          <a:prstGeom prst="rect">
            <a:avLst/>
          </a:prstGeom>
          <a:noFill/>
          <a:ln w="9525">
            <a:noFill/>
            <a:miter lim="800000"/>
            <a:headEnd/>
            <a:tailEnd/>
          </a:ln>
        </p:spPr>
        <p:txBody>
          <a:bodyPr>
            <a:spAutoFit/>
          </a:bodyPr>
          <a:lstStyle/>
          <a:p>
            <a:pPr algn="ctr">
              <a:spcBef>
                <a:spcPct val="50000"/>
              </a:spcBef>
            </a:pPr>
            <a:r>
              <a:rPr lang="en-US" b="1">
                <a:solidFill>
                  <a:srgbClr val="FF3300"/>
                </a:solidFill>
              </a:rPr>
              <a:t>EFFECT OF Al-CONTENT</a:t>
            </a:r>
          </a:p>
        </p:txBody>
      </p:sp>
      <p:sp>
        <p:nvSpPr>
          <p:cNvPr id="36867" name="AutoShape 3"/>
          <p:cNvSpPr>
            <a:spLocks noChangeArrowheads="1"/>
          </p:cNvSpPr>
          <p:nvPr/>
        </p:nvSpPr>
        <p:spPr bwMode="auto">
          <a:xfrm>
            <a:off x="290513" y="931863"/>
            <a:ext cx="8561387" cy="76200"/>
          </a:xfrm>
          <a:prstGeom prst="roundRect">
            <a:avLst>
              <a:gd name="adj" fmla="val 16667"/>
            </a:avLst>
          </a:prstGeom>
          <a:gradFill rotWithShape="0">
            <a:gsLst>
              <a:gs pos="0">
                <a:srgbClr val="C9C9FF"/>
              </a:gs>
              <a:gs pos="50000">
                <a:srgbClr val="6666FF"/>
              </a:gs>
              <a:gs pos="100000">
                <a:srgbClr val="C9C9FF"/>
              </a:gs>
            </a:gsLst>
            <a:lin ang="0" scaled="1"/>
          </a:gradFill>
          <a:ln w="9525">
            <a:noFill/>
            <a:round/>
            <a:headEnd/>
            <a:tailEnd/>
          </a:ln>
        </p:spPr>
        <p:txBody>
          <a:bodyPr wrap="none" anchor="ctr"/>
          <a:lstStyle/>
          <a:p>
            <a:endParaRPr lang="ar-EG"/>
          </a:p>
        </p:txBody>
      </p:sp>
      <p:sp>
        <p:nvSpPr>
          <p:cNvPr id="36868" name="Rectangle 5"/>
          <p:cNvSpPr>
            <a:spLocks noChangeArrowheads="1"/>
          </p:cNvSpPr>
          <p:nvPr/>
        </p:nvSpPr>
        <p:spPr bwMode="auto">
          <a:xfrm>
            <a:off x="285721" y="1071546"/>
            <a:ext cx="8643998" cy="5355312"/>
          </a:xfrm>
          <a:prstGeom prst="rect">
            <a:avLst/>
          </a:prstGeom>
          <a:noFill/>
          <a:ln w="9525">
            <a:noFill/>
            <a:miter lim="800000"/>
            <a:headEnd/>
            <a:tailEnd/>
          </a:ln>
        </p:spPr>
        <p:txBody>
          <a:bodyPr wrap="square" anchor="ctr">
            <a:spAutoFit/>
          </a:bodyPr>
          <a:lstStyle/>
          <a:p>
            <a:pPr marL="449263" indent="-449263" algn="just" defTabSz="900113">
              <a:spcBef>
                <a:spcPct val="100000"/>
              </a:spcBef>
              <a:buClr>
                <a:srgbClr val="99FF66"/>
              </a:buClr>
              <a:buFont typeface="Wingdings" pitchFamily="2" charset="2"/>
              <a:buChar char="v"/>
              <a:tabLst>
                <a:tab pos="449263" algn="l"/>
                <a:tab pos="812800" algn="l"/>
                <a:tab pos="1262063" algn="l"/>
              </a:tabLst>
            </a:pPr>
            <a:r>
              <a:rPr lang="en-US" sz="1800" b="1" dirty="0">
                <a:solidFill>
                  <a:schemeClr val="bg1"/>
                </a:solidFill>
                <a:sym typeface="Symbol" pitchFamily="18" charset="2"/>
              </a:rPr>
              <a:t>Presence of Al in the range of 0.015-0.20% promotes hydrogen </a:t>
            </a:r>
            <a:r>
              <a:rPr lang="en-US" sz="1800" b="1" dirty="0" err="1">
                <a:solidFill>
                  <a:schemeClr val="bg1"/>
                </a:solidFill>
                <a:sym typeface="Symbol" pitchFamily="18" charset="2"/>
              </a:rPr>
              <a:t>pinholing</a:t>
            </a:r>
            <a:r>
              <a:rPr lang="en-US" sz="1800" b="1" dirty="0">
                <a:solidFill>
                  <a:schemeClr val="bg1"/>
                </a:solidFill>
                <a:sym typeface="Symbol" pitchFamily="18" charset="2"/>
              </a:rPr>
              <a:t> in </a:t>
            </a:r>
            <a:r>
              <a:rPr lang="en-US" sz="1800" b="1" i="1" dirty="0">
                <a:solidFill>
                  <a:schemeClr val="bg1"/>
                </a:solidFill>
                <a:sym typeface="Symbol" pitchFamily="18" charset="2"/>
              </a:rPr>
              <a:t>gray iron</a:t>
            </a:r>
            <a:r>
              <a:rPr lang="en-US" sz="1800" b="1" dirty="0">
                <a:solidFill>
                  <a:schemeClr val="bg1"/>
                </a:solidFill>
                <a:sym typeface="Symbol" pitchFamily="18" charset="2"/>
              </a:rPr>
              <a:t> due to increased probability of reactions producing nascent hydrogen for dissolution in the iron.</a:t>
            </a:r>
          </a:p>
          <a:p>
            <a:pPr marL="449263" indent="-449263" algn="just" defTabSz="900113">
              <a:spcBef>
                <a:spcPct val="100000"/>
              </a:spcBef>
              <a:buClr>
                <a:srgbClr val="99FF66"/>
              </a:buClr>
              <a:buFont typeface="Wingdings" pitchFamily="2" charset="2"/>
              <a:buChar char="v"/>
              <a:tabLst>
                <a:tab pos="449263" algn="l"/>
                <a:tab pos="812800" algn="l"/>
                <a:tab pos="1262063" algn="l"/>
              </a:tabLst>
            </a:pPr>
            <a:r>
              <a:rPr lang="en-US" sz="1800" b="1" dirty="0">
                <a:solidFill>
                  <a:schemeClr val="bg1"/>
                </a:solidFill>
                <a:sym typeface="Symbol" pitchFamily="18" charset="2"/>
              </a:rPr>
              <a:t>In ductile iron, significant amounts of Al are often present due to additions of </a:t>
            </a:r>
            <a:r>
              <a:rPr lang="en-US" sz="1800" b="1" dirty="0" err="1">
                <a:solidFill>
                  <a:schemeClr val="bg1"/>
                </a:solidFill>
                <a:sym typeface="Symbol" pitchFamily="18" charset="2"/>
              </a:rPr>
              <a:t>spheroidizers</a:t>
            </a:r>
            <a:r>
              <a:rPr lang="en-US" sz="1800" b="1" dirty="0">
                <a:solidFill>
                  <a:schemeClr val="bg1"/>
                </a:solidFill>
                <a:sym typeface="Symbol" pitchFamily="18" charset="2"/>
              </a:rPr>
              <a:t> and inoculants. Nevertheless, the presence of Al does not always produce </a:t>
            </a:r>
            <a:r>
              <a:rPr lang="en-US" sz="1800" b="1" dirty="0" err="1">
                <a:solidFill>
                  <a:schemeClr val="bg1"/>
                </a:solidFill>
                <a:sym typeface="Symbol" pitchFamily="18" charset="2"/>
              </a:rPr>
              <a:t>pinholing</a:t>
            </a:r>
            <a:r>
              <a:rPr lang="en-US" sz="1800" b="1" dirty="0">
                <a:solidFill>
                  <a:schemeClr val="bg1"/>
                </a:solidFill>
                <a:sym typeface="Symbol" pitchFamily="18" charset="2"/>
              </a:rPr>
              <a:t>.</a:t>
            </a:r>
          </a:p>
          <a:p>
            <a:pPr marL="449263" indent="-449263" algn="just" defTabSz="900113">
              <a:spcBef>
                <a:spcPct val="100000"/>
              </a:spcBef>
              <a:buClr>
                <a:srgbClr val="99FF66"/>
              </a:buClr>
              <a:buFont typeface="Wingdings" pitchFamily="2" charset="2"/>
              <a:buChar char="v"/>
              <a:tabLst>
                <a:tab pos="449263" algn="l"/>
                <a:tab pos="812800" algn="l"/>
                <a:tab pos="1262063" algn="l"/>
              </a:tabLst>
            </a:pPr>
            <a:r>
              <a:rPr lang="en-US" sz="1800" b="1" dirty="0">
                <a:solidFill>
                  <a:schemeClr val="bg1"/>
                </a:solidFill>
                <a:sym typeface="Symbol" pitchFamily="18" charset="2"/>
              </a:rPr>
              <a:t>The effect of similar amounts of Al on pinhole formation in gray and ductile irons is significantly different</a:t>
            </a:r>
          </a:p>
          <a:p>
            <a:pPr marL="449263" indent="-449263" algn="just" defTabSz="900113">
              <a:spcBef>
                <a:spcPct val="100000"/>
              </a:spcBef>
              <a:tabLst>
                <a:tab pos="449263" algn="l"/>
                <a:tab pos="812800" algn="l"/>
                <a:tab pos="1262063" algn="l"/>
              </a:tabLst>
            </a:pPr>
            <a:r>
              <a:rPr lang="en-US" sz="1800" b="1" dirty="0">
                <a:solidFill>
                  <a:schemeClr val="bg1"/>
                </a:solidFill>
                <a:sym typeface="Symbol" pitchFamily="18" charset="2"/>
              </a:rPr>
              <a:t>	</a:t>
            </a:r>
            <a:r>
              <a:rPr lang="en-US" sz="1800" b="1" dirty="0">
                <a:solidFill>
                  <a:schemeClr val="bg1"/>
                </a:solidFill>
              </a:rPr>
              <a:t>	</a:t>
            </a:r>
            <a:r>
              <a:rPr lang="en-US" sz="1800" b="1" dirty="0">
                <a:solidFill>
                  <a:schemeClr val="bg1"/>
                </a:solidFill>
                <a:sym typeface="Symbol" pitchFamily="18" charset="2"/>
              </a:rPr>
              <a:t>may be associated with the presence of Mg</a:t>
            </a:r>
          </a:p>
          <a:p>
            <a:pPr marL="449263" indent="-449263" algn="just" defTabSz="900113">
              <a:spcBef>
                <a:spcPct val="100000"/>
              </a:spcBef>
              <a:tabLst>
                <a:tab pos="449263" algn="l"/>
                <a:tab pos="812800" algn="l"/>
                <a:tab pos="1262063" algn="l"/>
              </a:tabLst>
            </a:pPr>
            <a:r>
              <a:rPr lang="en-US" sz="1800" b="1" dirty="0">
                <a:solidFill>
                  <a:schemeClr val="bg1"/>
                </a:solidFill>
                <a:sym typeface="Symbol" pitchFamily="18" charset="2"/>
              </a:rPr>
              <a:t>	</a:t>
            </a:r>
            <a:r>
              <a:rPr lang="en-US" sz="1800" b="1" dirty="0">
                <a:solidFill>
                  <a:schemeClr val="bg1"/>
                </a:solidFill>
              </a:rPr>
              <a:t>	</a:t>
            </a:r>
            <a:r>
              <a:rPr lang="en-US" sz="1800" b="1" dirty="0">
                <a:solidFill>
                  <a:schemeClr val="bg1"/>
                </a:solidFill>
                <a:sym typeface="Symbol" pitchFamily="18" charset="2"/>
              </a:rPr>
              <a:t>both Al and Mg are strong oxide formers</a:t>
            </a:r>
          </a:p>
          <a:p>
            <a:pPr marL="449263" indent="-449263" algn="just" defTabSz="900113">
              <a:spcBef>
                <a:spcPct val="100000"/>
              </a:spcBef>
              <a:tabLst>
                <a:tab pos="449263" algn="l"/>
                <a:tab pos="812800" algn="l"/>
                <a:tab pos="1262063" algn="l"/>
              </a:tabLst>
            </a:pPr>
            <a:r>
              <a:rPr lang="en-US" sz="1800" b="1" dirty="0">
                <a:solidFill>
                  <a:schemeClr val="bg1"/>
                </a:solidFill>
                <a:sym typeface="Symbol" pitchFamily="18" charset="2"/>
              </a:rPr>
              <a:t>		-	combine with dissolved oxygen or reduce less stable  oxides</a:t>
            </a:r>
          </a:p>
          <a:p>
            <a:pPr marL="449263" indent="-449263" algn="just" defTabSz="900113">
              <a:spcBef>
                <a:spcPct val="100000"/>
              </a:spcBef>
              <a:tabLst>
                <a:tab pos="449263" algn="l"/>
                <a:tab pos="812800" algn="l"/>
                <a:tab pos="1262063" algn="l"/>
              </a:tabLst>
            </a:pPr>
            <a:r>
              <a:rPr lang="en-US" sz="1800" b="1" dirty="0">
                <a:solidFill>
                  <a:schemeClr val="bg1"/>
                </a:solidFill>
                <a:sym typeface="Symbol" pitchFamily="18" charset="2"/>
              </a:rPr>
              <a:t>		-	formation of significant amounts of CO is unlikely and gas bubble 			nucleation becomes less probable</a:t>
            </a:r>
          </a:p>
        </p:txBody>
      </p:sp>
    </p:spTree>
  </p:cSld>
  <p:clrMapOvr>
    <a:masterClrMapping/>
  </p:clrMapOvr>
  <p:transition spd="med">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533400" y="428625"/>
            <a:ext cx="8001000" cy="457200"/>
          </a:xfrm>
          <a:prstGeom prst="rect">
            <a:avLst/>
          </a:prstGeom>
          <a:noFill/>
          <a:ln w="9525">
            <a:noFill/>
            <a:miter lim="800000"/>
            <a:headEnd/>
            <a:tailEnd/>
          </a:ln>
        </p:spPr>
        <p:txBody>
          <a:bodyPr>
            <a:spAutoFit/>
          </a:bodyPr>
          <a:lstStyle/>
          <a:p>
            <a:pPr algn="ctr">
              <a:spcBef>
                <a:spcPct val="50000"/>
              </a:spcBef>
            </a:pPr>
            <a:r>
              <a:rPr lang="en-US" b="1">
                <a:solidFill>
                  <a:srgbClr val="FF3300"/>
                </a:solidFill>
              </a:rPr>
              <a:t>EFFECT OF Al-CONTENT (Cont’d.)</a:t>
            </a:r>
          </a:p>
        </p:txBody>
      </p:sp>
      <p:sp>
        <p:nvSpPr>
          <p:cNvPr id="37891" name="AutoShape 3"/>
          <p:cNvSpPr>
            <a:spLocks noChangeArrowheads="1"/>
          </p:cNvSpPr>
          <p:nvPr/>
        </p:nvSpPr>
        <p:spPr bwMode="auto">
          <a:xfrm>
            <a:off x="290513" y="931863"/>
            <a:ext cx="8561387" cy="76200"/>
          </a:xfrm>
          <a:prstGeom prst="roundRect">
            <a:avLst>
              <a:gd name="adj" fmla="val 16667"/>
            </a:avLst>
          </a:prstGeom>
          <a:gradFill rotWithShape="0">
            <a:gsLst>
              <a:gs pos="0">
                <a:srgbClr val="C9C9FF"/>
              </a:gs>
              <a:gs pos="50000">
                <a:srgbClr val="6666FF"/>
              </a:gs>
              <a:gs pos="100000">
                <a:srgbClr val="C9C9FF"/>
              </a:gs>
            </a:gsLst>
            <a:lin ang="0" scaled="1"/>
          </a:gradFill>
          <a:ln w="9525">
            <a:noFill/>
            <a:round/>
            <a:headEnd/>
            <a:tailEnd/>
          </a:ln>
        </p:spPr>
        <p:txBody>
          <a:bodyPr wrap="none" anchor="ctr"/>
          <a:lstStyle/>
          <a:p>
            <a:endParaRPr lang="ar-EG"/>
          </a:p>
        </p:txBody>
      </p:sp>
      <p:sp>
        <p:nvSpPr>
          <p:cNvPr id="37892" name="Rectangle 4"/>
          <p:cNvSpPr>
            <a:spLocks noChangeArrowheads="1"/>
          </p:cNvSpPr>
          <p:nvPr/>
        </p:nvSpPr>
        <p:spPr bwMode="auto">
          <a:xfrm>
            <a:off x="285750" y="1285875"/>
            <a:ext cx="8572500" cy="4894263"/>
          </a:xfrm>
          <a:prstGeom prst="rect">
            <a:avLst/>
          </a:prstGeom>
          <a:noFill/>
          <a:ln w="9525">
            <a:noFill/>
            <a:miter lim="800000"/>
            <a:headEnd/>
            <a:tailEnd/>
          </a:ln>
        </p:spPr>
        <p:txBody>
          <a:bodyPr anchor="ctr">
            <a:spAutoFit/>
          </a:bodyPr>
          <a:lstStyle/>
          <a:p>
            <a:pPr marL="449263" indent="-449263" algn="just" defTabSz="900113">
              <a:spcBef>
                <a:spcPct val="100000"/>
              </a:spcBef>
              <a:buClr>
                <a:srgbClr val="99FF66"/>
              </a:buClr>
              <a:buFont typeface="Wingdings" pitchFamily="2" charset="2"/>
              <a:buChar char="v"/>
              <a:tabLst>
                <a:tab pos="449263" algn="l"/>
                <a:tab pos="812800" algn="l"/>
                <a:tab pos="1262063" algn="l"/>
              </a:tabLst>
            </a:pPr>
            <a:r>
              <a:rPr lang="en-US" b="1">
                <a:solidFill>
                  <a:schemeClr val="bg1"/>
                </a:solidFill>
                <a:sym typeface="Symbol" pitchFamily="18" charset="2"/>
              </a:rPr>
              <a:t>Al has a significant value in elimination of nitrogen-type pinholing by forming stable nitrides and effectively lowering the amount of atomic nitrogen in liquid metal:</a:t>
            </a:r>
          </a:p>
          <a:p>
            <a:pPr marL="449263" indent="-449263" algn="just" defTabSz="900113">
              <a:spcBef>
                <a:spcPct val="100000"/>
              </a:spcBef>
              <a:buClr>
                <a:srgbClr val="99FF66"/>
              </a:buClr>
              <a:buFont typeface="Wingdings" pitchFamily="2" charset="2"/>
              <a:buNone/>
              <a:tabLst>
                <a:tab pos="449263" algn="l"/>
                <a:tab pos="812800" algn="l"/>
                <a:tab pos="1262063" algn="l"/>
              </a:tabLst>
            </a:pPr>
            <a:r>
              <a:rPr lang="en-US" b="1">
                <a:solidFill>
                  <a:schemeClr val="bg1"/>
                </a:solidFill>
                <a:sym typeface="Symbol" pitchFamily="18" charset="2"/>
              </a:rPr>
              <a:t>		Al + N  Al N</a:t>
            </a:r>
          </a:p>
          <a:p>
            <a:pPr marL="449263" indent="-449263" algn="just" defTabSz="900113">
              <a:spcBef>
                <a:spcPct val="100000"/>
              </a:spcBef>
              <a:buClr>
                <a:srgbClr val="99FF66"/>
              </a:buClr>
              <a:buFont typeface="Wingdings" pitchFamily="2" charset="2"/>
              <a:buChar char="v"/>
              <a:tabLst>
                <a:tab pos="449263" algn="l"/>
                <a:tab pos="812800" algn="l"/>
                <a:tab pos="1262063" algn="l"/>
              </a:tabLst>
            </a:pPr>
            <a:r>
              <a:rPr lang="en-US" b="1">
                <a:solidFill>
                  <a:schemeClr val="bg1"/>
                </a:solidFill>
                <a:sym typeface="Symbol" pitchFamily="18" charset="2"/>
              </a:rPr>
              <a:t>Late Al additions are preferable as early additions may lead to:</a:t>
            </a:r>
          </a:p>
          <a:p>
            <a:pPr marL="1074738" lvl="1" indent="-446088" algn="just" defTabSz="900113">
              <a:spcBef>
                <a:spcPct val="100000"/>
              </a:spcBef>
              <a:buClr>
                <a:srgbClr val="99FF66"/>
              </a:buClr>
              <a:buFont typeface="Wingdings" pitchFamily="2" charset="2"/>
              <a:buChar char="v"/>
              <a:tabLst>
                <a:tab pos="449263" algn="l"/>
                <a:tab pos="812800" algn="l"/>
                <a:tab pos="1262063" algn="l"/>
              </a:tabLst>
            </a:pPr>
            <a:r>
              <a:rPr lang="en-US" b="1">
                <a:solidFill>
                  <a:schemeClr val="bg1"/>
                </a:solidFill>
                <a:sym typeface="Symbol" pitchFamily="18" charset="2"/>
              </a:rPr>
              <a:t>Oxidation of Al</a:t>
            </a:r>
          </a:p>
          <a:p>
            <a:pPr marL="1074738" lvl="1" indent="-446088" algn="just" defTabSz="900113">
              <a:spcBef>
                <a:spcPct val="100000"/>
              </a:spcBef>
              <a:buClr>
                <a:srgbClr val="99FF66"/>
              </a:buClr>
              <a:buFont typeface="Wingdings" pitchFamily="2" charset="2"/>
              <a:buChar char="v"/>
              <a:tabLst>
                <a:tab pos="449263" algn="l"/>
                <a:tab pos="812800" algn="l"/>
                <a:tab pos="1262063" algn="l"/>
              </a:tabLst>
            </a:pPr>
            <a:r>
              <a:rPr lang="en-US" b="1">
                <a:solidFill>
                  <a:schemeClr val="bg1"/>
                </a:solidFill>
                <a:sym typeface="Symbol" pitchFamily="18" charset="2"/>
              </a:rPr>
              <a:t>Al</a:t>
            </a:r>
            <a:r>
              <a:rPr lang="en-US" b="1" baseline="-25000">
                <a:solidFill>
                  <a:schemeClr val="bg1"/>
                </a:solidFill>
                <a:sym typeface="Symbol" pitchFamily="18" charset="2"/>
              </a:rPr>
              <a:t>2</a:t>
            </a:r>
            <a:r>
              <a:rPr lang="en-US" b="1">
                <a:solidFill>
                  <a:schemeClr val="bg1"/>
                </a:solidFill>
                <a:sym typeface="Symbol" pitchFamily="18" charset="2"/>
              </a:rPr>
              <a:t>O</a:t>
            </a:r>
            <a:r>
              <a:rPr lang="en-US" b="1" baseline="-25000">
                <a:solidFill>
                  <a:schemeClr val="bg1"/>
                </a:solidFill>
                <a:sym typeface="Symbol" pitchFamily="18" charset="2"/>
              </a:rPr>
              <a:t>3</a:t>
            </a:r>
            <a:r>
              <a:rPr lang="en-US" b="1">
                <a:solidFill>
                  <a:schemeClr val="bg1"/>
                </a:solidFill>
                <a:sym typeface="Symbol" pitchFamily="18" charset="2"/>
              </a:rPr>
              <a:t> may even promote pinholing by furnishing substrate particles for nucleation of bubbles</a:t>
            </a:r>
          </a:p>
        </p:txBody>
      </p:sp>
    </p:spTree>
  </p:cSld>
  <p:clrMapOvr>
    <a:masterClrMapping/>
  </p:clrMapOvr>
  <p:transition spd="med">
    <p:rand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533400" y="285750"/>
            <a:ext cx="8001000" cy="457200"/>
          </a:xfrm>
          <a:prstGeom prst="rect">
            <a:avLst/>
          </a:prstGeom>
          <a:noFill/>
          <a:ln w="9525">
            <a:noFill/>
            <a:miter lim="800000"/>
            <a:headEnd/>
            <a:tailEnd/>
          </a:ln>
        </p:spPr>
        <p:txBody>
          <a:bodyPr>
            <a:spAutoFit/>
          </a:bodyPr>
          <a:lstStyle/>
          <a:p>
            <a:pPr algn="ctr">
              <a:spcBef>
                <a:spcPct val="50000"/>
              </a:spcBef>
            </a:pPr>
            <a:r>
              <a:rPr lang="en-US" b="1">
                <a:solidFill>
                  <a:srgbClr val="FF3300"/>
                </a:solidFill>
              </a:rPr>
              <a:t>EFFECT OF Al-CONTENT (Cont’d.)</a:t>
            </a:r>
          </a:p>
        </p:txBody>
      </p:sp>
      <p:sp>
        <p:nvSpPr>
          <p:cNvPr id="38915" name="Rectangle 4"/>
          <p:cNvSpPr>
            <a:spLocks noChangeArrowheads="1"/>
          </p:cNvSpPr>
          <p:nvPr/>
        </p:nvSpPr>
        <p:spPr bwMode="auto">
          <a:xfrm>
            <a:off x="0" y="3965575"/>
            <a:ext cx="8929688" cy="2616101"/>
          </a:xfrm>
          <a:prstGeom prst="rect">
            <a:avLst/>
          </a:prstGeom>
          <a:noFill/>
          <a:ln w="9525">
            <a:noFill/>
            <a:miter lim="800000"/>
            <a:headEnd/>
            <a:tailEnd/>
          </a:ln>
        </p:spPr>
        <p:txBody>
          <a:bodyPr anchor="ctr">
            <a:spAutoFit/>
          </a:bodyPr>
          <a:lstStyle/>
          <a:p>
            <a:pPr marL="449263" indent="-449263" algn="just" defTabSz="900113">
              <a:spcBef>
                <a:spcPts val="600"/>
              </a:spcBef>
              <a:buClr>
                <a:srgbClr val="99FF66"/>
              </a:buClr>
              <a:buFont typeface="Wingdings" pitchFamily="2" charset="2"/>
              <a:buChar char="v"/>
              <a:tabLst>
                <a:tab pos="449263" algn="l"/>
                <a:tab pos="812800" algn="l"/>
                <a:tab pos="1262063" algn="l"/>
              </a:tabLst>
            </a:pPr>
            <a:r>
              <a:rPr lang="en-US" sz="1400" b="1" dirty="0">
                <a:solidFill>
                  <a:schemeClr val="bg1"/>
                </a:solidFill>
                <a:sym typeface="Symbol" pitchFamily="18" charset="2"/>
              </a:rPr>
              <a:t>Effectiveness of large amounts of Al in limiting </a:t>
            </a:r>
            <a:r>
              <a:rPr lang="en-US" sz="1400" b="1" dirty="0" err="1">
                <a:solidFill>
                  <a:schemeClr val="bg1"/>
                </a:solidFill>
                <a:sym typeface="Symbol" pitchFamily="18" charset="2"/>
              </a:rPr>
              <a:t>pinholing</a:t>
            </a:r>
            <a:r>
              <a:rPr lang="en-US" sz="1400" b="1" dirty="0">
                <a:solidFill>
                  <a:schemeClr val="bg1"/>
                </a:solidFill>
                <a:sym typeface="Symbol" pitchFamily="18" charset="2"/>
              </a:rPr>
              <a:t> is explained as a diffusion-barrier phenomenon at the mold-metal interface:</a:t>
            </a:r>
          </a:p>
          <a:p>
            <a:pPr marL="1074738" lvl="1" indent="-446088" algn="just" defTabSz="900113">
              <a:spcBef>
                <a:spcPts val="600"/>
              </a:spcBef>
              <a:buClr>
                <a:srgbClr val="99FF66"/>
              </a:buClr>
              <a:buFontTx/>
              <a:buChar char="•"/>
              <a:tabLst>
                <a:tab pos="449263" algn="l"/>
                <a:tab pos="812800" algn="l"/>
                <a:tab pos="1262063" algn="l"/>
              </a:tabLst>
            </a:pPr>
            <a:r>
              <a:rPr lang="en-US" sz="1400" b="1" dirty="0">
                <a:solidFill>
                  <a:schemeClr val="bg1"/>
                </a:solidFill>
                <a:sym typeface="Symbol" pitchFamily="18" charset="2"/>
              </a:rPr>
              <a:t>Limits hydrogen pickup</a:t>
            </a:r>
          </a:p>
          <a:p>
            <a:pPr marL="1074738" lvl="1" indent="-446088" defTabSz="900113">
              <a:spcBef>
                <a:spcPts val="600"/>
              </a:spcBef>
              <a:buClr>
                <a:srgbClr val="99FF66"/>
              </a:buClr>
              <a:buFontTx/>
              <a:buChar char="•"/>
              <a:tabLst>
                <a:tab pos="449263" algn="l"/>
                <a:tab pos="812800" algn="l"/>
                <a:tab pos="1262063" algn="l"/>
              </a:tabLst>
            </a:pPr>
            <a:r>
              <a:rPr lang="en-US" sz="1400" b="1" dirty="0">
                <a:solidFill>
                  <a:schemeClr val="bg1"/>
                </a:solidFill>
                <a:sym typeface="Symbol" pitchFamily="18" charset="2"/>
              </a:rPr>
              <a:t>Formation of Al</a:t>
            </a:r>
            <a:r>
              <a:rPr lang="en-US" sz="1400" b="1" baseline="-25000" dirty="0">
                <a:solidFill>
                  <a:schemeClr val="bg1"/>
                </a:solidFill>
                <a:sym typeface="Symbol" pitchFamily="18" charset="2"/>
              </a:rPr>
              <a:t>2</a:t>
            </a:r>
            <a:r>
              <a:rPr lang="en-US" sz="1400" b="1" dirty="0">
                <a:solidFill>
                  <a:schemeClr val="bg1"/>
                </a:solidFill>
                <a:sym typeface="Symbol" pitchFamily="18" charset="2"/>
              </a:rPr>
              <a:t>O</a:t>
            </a:r>
            <a:r>
              <a:rPr lang="en-US" sz="1400" b="1" baseline="-25000" dirty="0">
                <a:solidFill>
                  <a:schemeClr val="bg1"/>
                </a:solidFill>
                <a:sym typeface="Symbol" pitchFamily="18" charset="2"/>
              </a:rPr>
              <a:t>3</a:t>
            </a:r>
            <a:r>
              <a:rPr lang="en-US" sz="1400" b="1" dirty="0">
                <a:solidFill>
                  <a:schemeClr val="bg1"/>
                </a:solidFill>
                <a:sym typeface="Symbol" pitchFamily="18" charset="2"/>
              </a:rPr>
              <a:t> with dissolved oxygen</a:t>
            </a:r>
          </a:p>
          <a:p>
            <a:pPr marL="449263" indent="-449263" algn="just" defTabSz="900113">
              <a:spcBef>
                <a:spcPct val="100000"/>
              </a:spcBef>
              <a:buClr>
                <a:srgbClr val="99FF66"/>
              </a:buClr>
              <a:buFont typeface="Wingdings" pitchFamily="2" charset="2"/>
              <a:buChar char="v"/>
              <a:tabLst>
                <a:tab pos="449263" algn="l"/>
                <a:tab pos="812800" algn="l"/>
                <a:tab pos="1262063" algn="l"/>
              </a:tabLst>
            </a:pPr>
            <a:r>
              <a:rPr lang="en-US" sz="1400" b="1" dirty="0">
                <a:solidFill>
                  <a:schemeClr val="bg1"/>
                </a:solidFill>
                <a:sym typeface="Symbol" pitchFamily="18" charset="2"/>
              </a:rPr>
              <a:t>Dependence of pinhole formation on Al-content in both gray- and ductile irons has been explained in the light of the influence of Al-content on the surface tension of molten iron.</a:t>
            </a:r>
          </a:p>
          <a:p>
            <a:pPr marL="449263" indent="-449263" algn="just" defTabSz="900113">
              <a:spcBef>
                <a:spcPct val="100000"/>
              </a:spcBef>
              <a:buClr>
                <a:srgbClr val="99FF66"/>
              </a:buClr>
              <a:buFont typeface="Wingdings" pitchFamily="2" charset="2"/>
              <a:buChar char="v"/>
              <a:tabLst>
                <a:tab pos="449263" algn="l"/>
                <a:tab pos="812800" algn="l"/>
                <a:tab pos="1262063" algn="l"/>
              </a:tabLst>
            </a:pPr>
            <a:r>
              <a:rPr lang="en-US" sz="1400" b="1" dirty="0">
                <a:solidFill>
                  <a:schemeClr val="bg1"/>
                </a:solidFill>
                <a:sym typeface="Symbol" pitchFamily="18" charset="2"/>
              </a:rPr>
              <a:t>The relative change in ductile iron is less because the influence that Al exerts on surface tension </a:t>
            </a:r>
            <a:r>
              <a:rPr lang="en-US" sz="1400" b="1" dirty="0" smtClean="0">
                <a:solidFill>
                  <a:schemeClr val="bg1"/>
                </a:solidFill>
                <a:sym typeface="Symbol" pitchFamily="18" charset="2"/>
              </a:rPr>
              <a:t>of iron containing </a:t>
            </a:r>
            <a:r>
              <a:rPr lang="en-US" sz="1400" b="1" dirty="0">
                <a:solidFill>
                  <a:schemeClr val="bg1"/>
                </a:solidFill>
                <a:sym typeface="Symbol" pitchFamily="18" charset="2"/>
              </a:rPr>
              <a:t>Mg is lower-Mg already </a:t>
            </a:r>
            <a:r>
              <a:rPr lang="en-US" sz="1400" b="1" dirty="0" smtClean="0">
                <a:solidFill>
                  <a:schemeClr val="bg1"/>
                </a:solidFill>
                <a:sym typeface="Symbol" pitchFamily="18" charset="2"/>
              </a:rPr>
              <a:t>reaction with both </a:t>
            </a:r>
            <a:r>
              <a:rPr lang="en-US" sz="1400" b="1" dirty="0">
                <a:solidFill>
                  <a:schemeClr val="bg1"/>
                </a:solidFill>
                <a:sym typeface="Symbol" pitchFamily="18" charset="2"/>
              </a:rPr>
              <a:t>O</a:t>
            </a:r>
            <a:r>
              <a:rPr lang="en-US" sz="1400" b="1" baseline="-25000" dirty="0">
                <a:solidFill>
                  <a:schemeClr val="bg1"/>
                </a:solidFill>
                <a:sym typeface="Symbol" pitchFamily="18" charset="2"/>
              </a:rPr>
              <a:t>2</a:t>
            </a:r>
            <a:r>
              <a:rPr lang="en-US" sz="1400" b="1" dirty="0">
                <a:solidFill>
                  <a:schemeClr val="bg1"/>
                </a:solidFill>
                <a:sym typeface="Symbol" pitchFamily="18" charset="2"/>
              </a:rPr>
              <a:t> and S and the increase in surface tension from higher Al-content is less.</a:t>
            </a:r>
          </a:p>
        </p:txBody>
      </p:sp>
      <p:pic>
        <p:nvPicPr>
          <p:cNvPr id="38916" name="Picture 5" descr="msotw9_temp0"/>
          <p:cNvPicPr>
            <a:picLocks noChangeAspect="1" noChangeArrowheads="1"/>
          </p:cNvPicPr>
          <p:nvPr/>
        </p:nvPicPr>
        <p:blipFill>
          <a:blip r:embed="rId2" cstate="print">
            <a:lum bright="-60000" contrast="84000"/>
          </a:blip>
          <a:srcRect/>
          <a:stretch>
            <a:fillRect/>
          </a:stretch>
        </p:blipFill>
        <p:spPr bwMode="auto">
          <a:xfrm>
            <a:off x="1571625" y="785813"/>
            <a:ext cx="5483225" cy="3019425"/>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533400" y="285750"/>
            <a:ext cx="8001000" cy="457200"/>
          </a:xfrm>
          <a:prstGeom prst="rect">
            <a:avLst/>
          </a:prstGeom>
          <a:noFill/>
          <a:ln w="9525">
            <a:noFill/>
            <a:miter lim="800000"/>
            <a:headEnd/>
            <a:tailEnd/>
          </a:ln>
        </p:spPr>
        <p:txBody>
          <a:bodyPr>
            <a:spAutoFit/>
          </a:bodyPr>
          <a:lstStyle/>
          <a:p>
            <a:pPr algn="ctr">
              <a:spcBef>
                <a:spcPct val="50000"/>
              </a:spcBef>
            </a:pPr>
            <a:r>
              <a:rPr lang="en-US" b="1">
                <a:solidFill>
                  <a:srgbClr val="FF3300"/>
                </a:solidFill>
              </a:rPr>
              <a:t>EFFECT OF Mg-TREATMENT ON PINHOLING</a:t>
            </a:r>
          </a:p>
        </p:txBody>
      </p:sp>
      <p:sp>
        <p:nvSpPr>
          <p:cNvPr id="39939" name="AutoShape 3"/>
          <p:cNvSpPr>
            <a:spLocks noChangeArrowheads="1"/>
          </p:cNvSpPr>
          <p:nvPr/>
        </p:nvSpPr>
        <p:spPr bwMode="auto">
          <a:xfrm>
            <a:off x="290513" y="788988"/>
            <a:ext cx="8561387" cy="76200"/>
          </a:xfrm>
          <a:prstGeom prst="roundRect">
            <a:avLst>
              <a:gd name="adj" fmla="val 16667"/>
            </a:avLst>
          </a:prstGeom>
          <a:gradFill rotWithShape="0">
            <a:gsLst>
              <a:gs pos="0">
                <a:srgbClr val="C9C9FF"/>
              </a:gs>
              <a:gs pos="50000">
                <a:srgbClr val="6666FF"/>
              </a:gs>
              <a:gs pos="100000">
                <a:srgbClr val="C9C9FF"/>
              </a:gs>
            </a:gsLst>
            <a:lin ang="0" scaled="1"/>
          </a:gradFill>
          <a:ln w="9525">
            <a:noFill/>
            <a:round/>
            <a:headEnd/>
            <a:tailEnd/>
          </a:ln>
        </p:spPr>
        <p:txBody>
          <a:bodyPr wrap="none" anchor="ctr"/>
          <a:lstStyle/>
          <a:p>
            <a:endParaRPr lang="ar-EG"/>
          </a:p>
        </p:txBody>
      </p:sp>
      <p:sp>
        <p:nvSpPr>
          <p:cNvPr id="39940" name="Rectangle 4"/>
          <p:cNvSpPr>
            <a:spLocks noChangeArrowheads="1"/>
          </p:cNvSpPr>
          <p:nvPr/>
        </p:nvSpPr>
        <p:spPr bwMode="auto">
          <a:xfrm>
            <a:off x="214313" y="1000125"/>
            <a:ext cx="3584575" cy="5508625"/>
          </a:xfrm>
          <a:prstGeom prst="rect">
            <a:avLst/>
          </a:prstGeom>
          <a:noFill/>
          <a:ln w="9525">
            <a:noFill/>
            <a:miter lim="800000"/>
            <a:headEnd/>
            <a:tailEnd/>
          </a:ln>
        </p:spPr>
        <p:txBody>
          <a:bodyPr anchor="ctr">
            <a:spAutoFit/>
          </a:bodyPr>
          <a:lstStyle/>
          <a:p>
            <a:pPr marL="261938" indent="-261938" algn="just" defTabSz="900113">
              <a:spcBef>
                <a:spcPct val="100000"/>
              </a:spcBef>
              <a:buClr>
                <a:srgbClr val="99FF66"/>
              </a:buClr>
              <a:buFont typeface="Wingdings" pitchFamily="2" charset="2"/>
              <a:buChar char="v"/>
              <a:tabLst>
                <a:tab pos="261938" algn="l"/>
                <a:tab pos="711200" algn="l"/>
                <a:tab pos="1262063" algn="l"/>
              </a:tabLst>
            </a:pPr>
            <a:r>
              <a:rPr lang="en-US" sz="1600" b="1">
                <a:solidFill>
                  <a:schemeClr val="bg1"/>
                </a:solidFill>
                <a:sym typeface="Symbol" pitchFamily="18" charset="2"/>
              </a:rPr>
              <a:t>Much contradiction is noticed in the literature – may be due to:</a:t>
            </a:r>
          </a:p>
          <a:p>
            <a:pPr marL="711200" lvl="1" indent="-269875" algn="just" defTabSz="900113">
              <a:spcBef>
                <a:spcPct val="100000"/>
              </a:spcBef>
              <a:buClr>
                <a:srgbClr val="99FF66"/>
              </a:buClr>
              <a:buFont typeface="Wingdings" pitchFamily="2" charset="2"/>
              <a:buChar char="v"/>
              <a:tabLst>
                <a:tab pos="261938" algn="l"/>
                <a:tab pos="711200" algn="l"/>
                <a:tab pos="1262063" algn="l"/>
              </a:tabLst>
            </a:pPr>
            <a:r>
              <a:rPr lang="en-US" sz="1600" b="1">
                <a:solidFill>
                  <a:schemeClr val="bg1"/>
                </a:solidFill>
                <a:sym typeface="Symbol" pitchFamily="18" charset="2"/>
              </a:rPr>
              <a:t>Mg-additions up to 0.1% increase the amount of hydrogen pickup from green sand, but in the same time:</a:t>
            </a:r>
          </a:p>
          <a:p>
            <a:pPr marL="711200" lvl="1" indent="-269875" algn="just" defTabSz="900113">
              <a:spcBef>
                <a:spcPct val="100000"/>
              </a:spcBef>
              <a:buClr>
                <a:srgbClr val="99FF66"/>
              </a:buClr>
              <a:buFont typeface="Wingdings" pitchFamily="2" charset="2"/>
              <a:buChar char="v"/>
              <a:tabLst>
                <a:tab pos="261938" algn="l"/>
                <a:tab pos="711200" algn="l"/>
                <a:tab pos="1262063" algn="l"/>
              </a:tabLst>
            </a:pPr>
            <a:r>
              <a:rPr lang="en-US" sz="1600" b="1">
                <a:solidFill>
                  <a:schemeClr val="bg1"/>
                </a:solidFill>
                <a:sym typeface="Symbol" pitchFamily="18" charset="2"/>
              </a:rPr>
              <a:t>Mg increases the surface tension of molten iron which would decrease the probability of pinholing.</a:t>
            </a:r>
          </a:p>
          <a:p>
            <a:pPr marL="711200" lvl="1" indent="-269875" algn="just" defTabSz="900113">
              <a:spcBef>
                <a:spcPct val="100000"/>
              </a:spcBef>
              <a:buClr>
                <a:srgbClr val="99FF66"/>
              </a:buClr>
              <a:buFont typeface="Wingdings" pitchFamily="2" charset="2"/>
              <a:buChar char="v"/>
              <a:tabLst>
                <a:tab pos="261938" algn="l"/>
                <a:tab pos="711200" algn="l"/>
                <a:tab pos="1262063" algn="l"/>
              </a:tabLst>
            </a:pPr>
            <a:r>
              <a:rPr lang="en-US" sz="1600" b="1">
                <a:solidFill>
                  <a:schemeClr val="bg1"/>
                </a:solidFill>
                <a:sym typeface="Symbol" pitchFamily="18" charset="2"/>
              </a:rPr>
              <a:t>Reduction of pinholing at high Mg levels has been explained by the formation of a diffusion barrier of MgO</a:t>
            </a:r>
          </a:p>
          <a:p>
            <a:pPr marL="711200" lvl="1" indent="-269875" algn="just" defTabSz="900113">
              <a:spcBef>
                <a:spcPct val="100000"/>
              </a:spcBef>
              <a:buClr>
                <a:srgbClr val="99FF66"/>
              </a:buClr>
              <a:buFont typeface="Wingdings" pitchFamily="2" charset="2"/>
              <a:buChar char="v"/>
              <a:tabLst>
                <a:tab pos="261938" algn="l"/>
                <a:tab pos="711200" algn="l"/>
                <a:tab pos="1262063" algn="l"/>
              </a:tabLst>
            </a:pPr>
            <a:r>
              <a:rPr lang="en-US" sz="1600" b="1">
                <a:solidFill>
                  <a:schemeClr val="bg1"/>
                </a:solidFill>
                <a:sym typeface="Symbol" pitchFamily="18" charset="2"/>
              </a:rPr>
              <a:t>Mg-vapor in the form of bubbles may exert a flushing action on both N- and H-contents in the molten iron.</a:t>
            </a:r>
          </a:p>
        </p:txBody>
      </p:sp>
      <p:grpSp>
        <p:nvGrpSpPr>
          <p:cNvPr id="39941" name="Group 31"/>
          <p:cNvGrpSpPr>
            <a:grpSpLocks noChangeAspect="1"/>
          </p:cNvGrpSpPr>
          <p:nvPr/>
        </p:nvGrpSpPr>
        <p:grpSpPr bwMode="auto">
          <a:xfrm>
            <a:off x="3938588" y="1571625"/>
            <a:ext cx="5205412" cy="3949700"/>
            <a:chOff x="3078" y="7866"/>
            <a:chExt cx="5827" cy="4420"/>
          </a:xfrm>
        </p:grpSpPr>
        <p:grpSp>
          <p:nvGrpSpPr>
            <p:cNvPr id="39942" name="Group 32"/>
            <p:cNvGrpSpPr>
              <a:grpSpLocks noChangeAspect="1"/>
            </p:cNvGrpSpPr>
            <p:nvPr/>
          </p:nvGrpSpPr>
          <p:grpSpPr bwMode="auto">
            <a:xfrm>
              <a:off x="3096" y="7930"/>
              <a:ext cx="5733" cy="4339"/>
              <a:chOff x="3034" y="9864"/>
              <a:chExt cx="5733" cy="4339"/>
            </a:xfrm>
          </p:grpSpPr>
          <p:sp>
            <p:nvSpPr>
              <p:cNvPr id="39944" name="Rectangle 33"/>
              <p:cNvSpPr>
                <a:spLocks noChangeAspect="1" noChangeArrowheads="1"/>
              </p:cNvSpPr>
              <p:nvPr/>
            </p:nvSpPr>
            <p:spPr bwMode="auto">
              <a:xfrm>
                <a:off x="3504" y="10216"/>
                <a:ext cx="544" cy="608"/>
              </a:xfrm>
              <a:prstGeom prst="rect">
                <a:avLst/>
              </a:prstGeom>
              <a:solidFill>
                <a:srgbClr val="FFFFFF"/>
              </a:solidFill>
              <a:ln w="9525">
                <a:noFill/>
                <a:miter lim="800000"/>
                <a:headEnd/>
                <a:tailEnd/>
              </a:ln>
            </p:spPr>
            <p:txBody>
              <a:bodyPr/>
              <a:lstStyle/>
              <a:p>
                <a:endParaRPr lang="ar-EG"/>
              </a:p>
            </p:txBody>
          </p:sp>
          <p:sp>
            <p:nvSpPr>
              <p:cNvPr id="39945" name="Rectangle 34"/>
              <p:cNvSpPr>
                <a:spLocks noChangeAspect="1" noChangeArrowheads="1"/>
              </p:cNvSpPr>
              <p:nvPr/>
            </p:nvSpPr>
            <p:spPr bwMode="auto">
              <a:xfrm>
                <a:off x="3658" y="10479"/>
                <a:ext cx="544" cy="608"/>
              </a:xfrm>
              <a:prstGeom prst="rect">
                <a:avLst/>
              </a:prstGeom>
              <a:solidFill>
                <a:srgbClr val="FFFFFF"/>
              </a:solidFill>
              <a:ln w="9525">
                <a:noFill/>
                <a:miter lim="800000"/>
                <a:headEnd/>
                <a:tailEnd/>
              </a:ln>
            </p:spPr>
            <p:txBody>
              <a:bodyPr/>
              <a:lstStyle/>
              <a:p>
                <a:endParaRPr lang="ar-EG"/>
              </a:p>
            </p:txBody>
          </p:sp>
          <p:sp>
            <p:nvSpPr>
              <p:cNvPr id="39946" name="Rectangle 35"/>
              <p:cNvSpPr>
                <a:spLocks noChangeAspect="1" noChangeArrowheads="1"/>
              </p:cNvSpPr>
              <p:nvPr/>
            </p:nvSpPr>
            <p:spPr bwMode="auto">
              <a:xfrm>
                <a:off x="5180" y="10596"/>
                <a:ext cx="472" cy="264"/>
              </a:xfrm>
              <a:prstGeom prst="rect">
                <a:avLst/>
              </a:prstGeom>
              <a:solidFill>
                <a:srgbClr val="FFFFFF"/>
              </a:solidFill>
              <a:ln w="9525">
                <a:noFill/>
                <a:miter lim="800000"/>
                <a:headEnd/>
                <a:tailEnd/>
              </a:ln>
            </p:spPr>
            <p:txBody>
              <a:bodyPr/>
              <a:lstStyle/>
              <a:p>
                <a:endParaRPr lang="ar-EG"/>
              </a:p>
            </p:txBody>
          </p:sp>
          <p:sp>
            <p:nvSpPr>
              <p:cNvPr id="39947" name="Rectangle 36"/>
              <p:cNvSpPr>
                <a:spLocks noChangeAspect="1" noChangeArrowheads="1"/>
              </p:cNvSpPr>
              <p:nvPr/>
            </p:nvSpPr>
            <p:spPr bwMode="auto">
              <a:xfrm>
                <a:off x="5660" y="10469"/>
                <a:ext cx="472" cy="264"/>
              </a:xfrm>
              <a:prstGeom prst="rect">
                <a:avLst/>
              </a:prstGeom>
              <a:solidFill>
                <a:srgbClr val="FFFFFF"/>
              </a:solidFill>
              <a:ln w="9525">
                <a:noFill/>
                <a:miter lim="800000"/>
                <a:headEnd/>
                <a:tailEnd/>
              </a:ln>
            </p:spPr>
            <p:txBody>
              <a:bodyPr/>
              <a:lstStyle/>
              <a:p>
                <a:endParaRPr lang="ar-EG"/>
              </a:p>
            </p:txBody>
          </p:sp>
          <p:sp>
            <p:nvSpPr>
              <p:cNvPr id="39948" name="Rectangle 37"/>
              <p:cNvSpPr>
                <a:spLocks noChangeAspect="1" noChangeArrowheads="1"/>
              </p:cNvSpPr>
              <p:nvPr/>
            </p:nvSpPr>
            <p:spPr bwMode="auto">
              <a:xfrm>
                <a:off x="6149" y="10361"/>
                <a:ext cx="472" cy="264"/>
              </a:xfrm>
              <a:prstGeom prst="rect">
                <a:avLst/>
              </a:prstGeom>
              <a:solidFill>
                <a:srgbClr val="FFFFFF"/>
              </a:solidFill>
              <a:ln w="9525">
                <a:noFill/>
                <a:miter lim="800000"/>
                <a:headEnd/>
                <a:tailEnd/>
              </a:ln>
            </p:spPr>
            <p:txBody>
              <a:bodyPr/>
              <a:lstStyle/>
              <a:p>
                <a:endParaRPr lang="ar-EG"/>
              </a:p>
            </p:txBody>
          </p:sp>
          <p:sp>
            <p:nvSpPr>
              <p:cNvPr id="39949" name="Rectangle 38"/>
              <p:cNvSpPr>
                <a:spLocks noChangeAspect="1" noChangeArrowheads="1"/>
              </p:cNvSpPr>
              <p:nvPr/>
            </p:nvSpPr>
            <p:spPr bwMode="auto">
              <a:xfrm>
                <a:off x="4229" y="11638"/>
                <a:ext cx="472" cy="264"/>
              </a:xfrm>
              <a:prstGeom prst="rect">
                <a:avLst/>
              </a:prstGeom>
              <a:solidFill>
                <a:srgbClr val="FFFFFF"/>
              </a:solidFill>
              <a:ln w="9525">
                <a:noFill/>
                <a:miter lim="800000"/>
                <a:headEnd/>
                <a:tailEnd/>
              </a:ln>
            </p:spPr>
            <p:txBody>
              <a:bodyPr/>
              <a:lstStyle/>
              <a:p>
                <a:endParaRPr lang="ar-EG"/>
              </a:p>
            </p:txBody>
          </p:sp>
          <p:sp>
            <p:nvSpPr>
              <p:cNvPr id="39950" name="Rectangle 39"/>
              <p:cNvSpPr>
                <a:spLocks noChangeAspect="1" noChangeArrowheads="1"/>
              </p:cNvSpPr>
              <p:nvPr/>
            </p:nvSpPr>
            <p:spPr bwMode="auto">
              <a:xfrm>
                <a:off x="4383" y="11512"/>
                <a:ext cx="472" cy="264"/>
              </a:xfrm>
              <a:prstGeom prst="rect">
                <a:avLst/>
              </a:prstGeom>
              <a:solidFill>
                <a:srgbClr val="FFFFFF"/>
              </a:solidFill>
              <a:ln w="9525">
                <a:noFill/>
                <a:miter lim="800000"/>
                <a:headEnd/>
                <a:tailEnd/>
              </a:ln>
            </p:spPr>
            <p:txBody>
              <a:bodyPr/>
              <a:lstStyle/>
              <a:p>
                <a:endParaRPr lang="ar-EG"/>
              </a:p>
            </p:txBody>
          </p:sp>
          <p:sp>
            <p:nvSpPr>
              <p:cNvPr id="39951" name="Rectangle 40"/>
              <p:cNvSpPr>
                <a:spLocks noChangeAspect="1" noChangeArrowheads="1"/>
              </p:cNvSpPr>
              <p:nvPr/>
            </p:nvSpPr>
            <p:spPr bwMode="auto">
              <a:xfrm>
                <a:off x="7933" y="13079"/>
                <a:ext cx="635" cy="264"/>
              </a:xfrm>
              <a:prstGeom prst="rect">
                <a:avLst/>
              </a:prstGeom>
              <a:solidFill>
                <a:srgbClr val="FFFFFF"/>
              </a:solidFill>
              <a:ln w="9525">
                <a:noFill/>
                <a:miter lim="800000"/>
                <a:headEnd/>
                <a:tailEnd/>
              </a:ln>
            </p:spPr>
            <p:txBody>
              <a:bodyPr/>
              <a:lstStyle/>
              <a:p>
                <a:endParaRPr lang="ar-EG"/>
              </a:p>
            </p:txBody>
          </p:sp>
          <p:sp>
            <p:nvSpPr>
              <p:cNvPr id="39952" name="Rectangle 41"/>
              <p:cNvSpPr>
                <a:spLocks noChangeAspect="1" noChangeArrowheads="1"/>
              </p:cNvSpPr>
              <p:nvPr/>
            </p:nvSpPr>
            <p:spPr bwMode="auto">
              <a:xfrm>
                <a:off x="3034" y="11096"/>
                <a:ext cx="92" cy="1704"/>
              </a:xfrm>
              <a:prstGeom prst="rect">
                <a:avLst/>
              </a:prstGeom>
              <a:solidFill>
                <a:srgbClr val="FFFFFF"/>
              </a:solidFill>
              <a:ln w="9525">
                <a:noFill/>
                <a:miter lim="800000"/>
                <a:headEnd/>
                <a:tailEnd/>
              </a:ln>
            </p:spPr>
            <p:txBody>
              <a:bodyPr/>
              <a:lstStyle/>
              <a:p>
                <a:endParaRPr lang="ar-EG"/>
              </a:p>
            </p:txBody>
          </p:sp>
          <p:sp>
            <p:nvSpPr>
              <p:cNvPr id="39953" name="Rectangle 42"/>
              <p:cNvSpPr>
                <a:spLocks noChangeAspect="1" noChangeArrowheads="1"/>
              </p:cNvSpPr>
              <p:nvPr/>
            </p:nvSpPr>
            <p:spPr bwMode="auto">
              <a:xfrm>
                <a:off x="3070" y="9864"/>
                <a:ext cx="635" cy="264"/>
              </a:xfrm>
              <a:prstGeom prst="rect">
                <a:avLst/>
              </a:prstGeom>
              <a:solidFill>
                <a:srgbClr val="FFFFFF"/>
              </a:solidFill>
              <a:ln w="9525">
                <a:noFill/>
                <a:miter lim="800000"/>
                <a:headEnd/>
                <a:tailEnd/>
              </a:ln>
            </p:spPr>
            <p:txBody>
              <a:bodyPr/>
              <a:lstStyle/>
              <a:p>
                <a:endParaRPr lang="ar-EG"/>
              </a:p>
            </p:txBody>
          </p:sp>
          <p:sp>
            <p:nvSpPr>
              <p:cNvPr id="39954" name="Rectangle 43"/>
              <p:cNvSpPr>
                <a:spLocks noChangeAspect="1" noChangeArrowheads="1"/>
              </p:cNvSpPr>
              <p:nvPr/>
            </p:nvSpPr>
            <p:spPr bwMode="auto">
              <a:xfrm>
                <a:off x="4274" y="10670"/>
                <a:ext cx="635" cy="264"/>
              </a:xfrm>
              <a:prstGeom prst="rect">
                <a:avLst/>
              </a:prstGeom>
              <a:solidFill>
                <a:srgbClr val="FFFFFF"/>
              </a:solidFill>
              <a:ln w="9525">
                <a:noFill/>
                <a:miter lim="800000"/>
                <a:headEnd/>
                <a:tailEnd/>
              </a:ln>
            </p:spPr>
            <p:txBody>
              <a:bodyPr/>
              <a:lstStyle/>
              <a:p>
                <a:endParaRPr lang="ar-EG"/>
              </a:p>
            </p:txBody>
          </p:sp>
          <p:sp>
            <p:nvSpPr>
              <p:cNvPr id="39955" name="Rectangle 44"/>
              <p:cNvSpPr>
                <a:spLocks noChangeAspect="1" noChangeArrowheads="1"/>
              </p:cNvSpPr>
              <p:nvPr/>
            </p:nvSpPr>
            <p:spPr bwMode="auto">
              <a:xfrm>
                <a:off x="3151" y="13550"/>
                <a:ext cx="273" cy="436"/>
              </a:xfrm>
              <a:prstGeom prst="rect">
                <a:avLst/>
              </a:prstGeom>
              <a:solidFill>
                <a:srgbClr val="FFFFFF"/>
              </a:solidFill>
              <a:ln w="9525">
                <a:noFill/>
                <a:miter lim="800000"/>
                <a:headEnd/>
                <a:tailEnd/>
              </a:ln>
            </p:spPr>
            <p:txBody>
              <a:bodyPr/>
              <a:lstStyle/>
              <a:p>
                <a:endParaRPr lang="ar-EG"/>
              </a:p>
            </p:txBody>
          </p:sp>
          <p:sp>
            <p:nvSpPr>
              <p:cNvPr id="39956" name="Rectangle 45"/>
              <p:cNvSpPr>
                <a:spLocks noChangeAspect="1" noChangeArrowheads="1"/>
              </p:cNvSpPr>
              <p:nvPr/>
            </p:nvSpPr>
            <p:spPr bwMode="auto">
              <a:xfrm>
                <a:off x="3595" y="9980"/>
                <a:ext cx="5172" cy="143"/>
              </a:xfrm>
              <a:prstGeom prst="rect">
                <a:avLst/>
              </a:prstGeom>
              <a:solidFill>
                <a:srgbClr val="FFFFFF"/>
              </a:solidFill>
              <a:ln w="9525">
                <a:noFill/>
                <a:miter lim="800000"/>
                <a:headEnd/>
                <a:tailEnd/>
              </a:ln>
            </p:spPr>
            <p:txBody>
              <a:bodyPr/>
              <a:lstStyle/>
              <a:p>
                <a:endParaRPr lang="ar-EG"/>
              </a:p>
            </p:txBody>
          </p:sp>
          <p:sp>
            <p:nvSpPr>
              <p:cNvPr id="39957" name="Rectangle 46"/>
              <p:cNvSpPr>
                <a:spLocks noChangeAspect="1" noChangeArrowheads="1"/>
              </p:cNvSpPr>
              <p:nvPr/>
            </p:nvSpPr>
            <p:spPr bwMode="auto">
              <a:xfrm>
                <a:off x="8231" y="10390"/>
                <a:ext cx="291" cy="200"/>
              </a:xfrm>
              <a:prstGeom prst="rect">
                <a:avLst/>
              </a:prstGeom>
              <a:solidFill>
                <a:srgbClr val="FFFFFF"/>
              </a:solidFill>
              <a:ln w="9525">
                <a:noFill/>
                <a:miter lim="800000"/>
                <a:headEnd/>
                <a:tailEnd/>
              </a:ln>
            </p:spPr>
            <p:txBody>
              <a:bodyPr/>
              <a:lstStyle/>
              <a:p>
                <a:endParaRPr lang="ar-EG"/>
              </a:p>
            </p:txBody>
          </p:sp>
          <p:sp>
            <p:nvSpPr>
              <p:cNvPr id="39958" name="Rectangle 47"/>
              <p:cNvSpPr>
                <a:spLocks noChangeAspect="1" noChangeArrowheads="1"/>
              </p:cNvSpPr>
              <p:nvPr/>
            </p:nvSpPr>
            <p:spPr bwMode="auto">
              <a:xfrm>
                <a:off x="7995" y="11975"/>
                <a:ext cx="291" cy="200"/>
              </a:xfrm>
              <a:prstGeom prst="rect">
                <a:avLst/>
              </a:prstGeom>
              <a:solidFill>
                <a:srgbClr val="FFFFFF"/>
              </a:solidFill>
              <a:ln w="9525">
                <a:noFill/>
                <a:miter lim="800000"/>
                <a:headEnd/>
                <a:tailEnd/>
              </a:ln>
            </p:spPr>
            <p:txBody>
              <a:bodyPr/>
              <a:lstStyle/>
              <a:p>
                <a:endParaRPr lang="ar-EG"/>
              </a:p>
            </p:txBody>
          </p:sp>
          <p:sp>
            <p:nvSpPr>
              <p:cNvPr id="39959" name="Rectangle 48"/>
              <p:cNvSpPr>
                <a:spLocks noChangeAspect="1" noChangeArrowheads="1"/>
              </p:cNvSpPr>
              <p:nvPr/>
            </p:nvSpPr>
            <p:spPr bwMode="auto">
              <a:xfrm>
                <a:off x="8176" y="13479"/>
                <a:ext cx="291" cy="200"/>
              </a:xfrm>
              <a:prstGeom prst="rect">
                <a:avLst/>
              </a:prstGeom>
              <a:solidFill>
                <a:srgbClr val="FFFFFF"/>
              </a:solidFill>
              <a:ln w="9525">
                <a:noFill/>
                <a:miter lim="800000"/>
                <a:headEnd/>
                <a:tailEnd/>
              </a:ln>
            </p:spPr>
            <p:txBody>
              <a:bodyPr/>
              <a:lstStyle/>
              <a:p>
                <a:endParaRPr lang="ar-EG"/>
              </a:p>
            </p:txBody>
          </p:sp>
          <p:sp>
            <p:nvSpPr>
              <p:cNvPr id="39960" name="Rectangle 49"/>
              <p:cNvSpPr>
                <a:spLocks noChangeAspect="1" noChangeArrowheads="1"/>
              </p:cNvSpPr>
              <p:nvPr/>
            </p:nvSpPr>
            <p:spPr bwMode="auto">
              <a:xfrm>
                <a:off x="3548" y="12292"/>
                <a:ext cx="74" cy="110"/>
              </a:xfrm>
              <a:prstGeom prst="rect">
                <a:avLst/>
              </a:prstGeom>
              <a:solidFill>
                <a:srgbClr val="FFFFFF"/>
              </a:solidFill>
              <a:ln w="9525">
                <a:noFill/>
                <a:miter lim="800000"/>
                <a:headEnd/>
                <a:tailEnd/>
              </a:ln>
            </p:spPr>
            <p:txBody>
              <a:bodyPr/>
              <a:lstStyle/>
              <a:p>
                <a:endParaRPr lang="ar-EG"/>
              </a:p>
            </p:txBody>
          </p:sp>
          <p:sp>
            <p:nvSpPr>
              <p:cNvPr id="39961" name="Rectangle 50"/>
              <p:cNvSpPr>
                <a:spLocks noChangeAspect="1" noChangeArrowheads="1"/>
              </p:cNvSpPr>
              <p:nvPr/>
            </p:nvSpPr>
            <p:spPr bwMode="auto">
              <a:xfrm>
                <a:off x="7680" y="13504"/>
                <a:ext cx="472" cy="264"/>
              </a:xfrm>
              <a:prstGeom prst="rect">
                <a:avLst/>
              </a:prstGeom>
              <a:solidFill>
                <a:srgbClr val="FFFFFF"/>
              </a:solidFill>
              <a:ln w="9525">
                <a:noFill/>
                <a:miter lim="800000"/>
                <a:headEnd/>
                <a:tailEnd/>
              </a:ln>
            </p:spPr>
            <p:txBody>
              <a:bodyPr/>
              <a:lstStyle/>
              <a:p>
                <a:endParaRPr lang="ar-EG"/>
              </a:p>
            </p:txBody>
          </p:sp>
          <p:sp>
            <p:nvSpPr>
              <p:cNvPr id="39962" name="Rectangle 51"/>
              <p:cNvSpPr>
                <a:spLocks noChangeAspect="1" noChangeArrowheads="1"/>
              </p:cNvSpPr>
              <p:nvPr/>
            </p:nvSpPr>
            <p:spPr bwMode="auto">
              <a:xfrm>
                <a:off x="7825" y="13939"/>
                <a:ext cx="472" cy="264"/>
              </a:xfrm>
              <a:prstGeom prst="rect">
                <a:avLst/>
              </a:prstGeom>
              <a:solidFill>
                <a:srgbClr val="FFFFFF"/>
              </a:solidFill>
              <a:ln w="9525">
                <a:noFill/>
                <a:miter lim="800000"/>
                <a:headEnd/>
                <a:tailEnd/>
              </a:ln>
            </p:spPr>
            <p:txBody>
              <a:bodyPr/>
              <a:lstStyle/>
              <a:p>
                <a:endParaRPr lang="ar-EG"/>
              </a:p>
            </p:txBody>
          </p:sp>
          <p:sp>
            <p:nvSpPr>
              <p:cNvPr id="39963" name="Rectangle 52"/>
              <p:cNvSpPr>
                <a:spLocks noChangeAspect="1" noChangeArrowheads="1"/>
              </p:cNvSpPr>
              <p:nvPr/>
            </p:nvSpPr>
            <p:spPr bwMode="auto">
              <a:xfrm>
                <a:off x="3587" y="13613"/>
                <a:ext cx="472" cy="264"/>
              </a:xfrm>
              <a:prstGeom prst="rect">
                <a:avLst/>
              </a:prstGeom>
              <a:solidFill>
                <a:srgbClr val="FFFFFF"/>
              </a:solidFill>
              <a:ln w="9525">
                <a:noFill/>
                <a:miter lim="800000"/>
                <a:headEnd/>
                <a:tailEnd/>
              </a:ln>
            </p:spPr>
            <p:txBody>
              <a:bodyPr/>
              <a:lstStyle/>
              <a:p>
                <a:endParaRPr lang="ar-EG"/>
              </a:p>
            </p:txBody>
          </p:sp>
          <p:sp>
            <p:nvSpPr>
              <p:cNvPr id="39964" name="Rectangle 53"/>
              <p:cNvSpPr>
                <a:spLocks noChangeAspect="1" noChangeArrowheads="1"/>
              </p:cNvSpPr>
              <p:nvPr/>
            </p:nvSpPr>
            <p:spPr bwMode="auto">
              <a:xfrm>
                <a:off x="3043" y="13640"/>
                <a:ext cx="472" cy="264"/>
              </a:xfrm>
              <a:prstGeom prst="rect">
                <a:avLst/>
              </a:prstGeom>
              <a:solidFill>
                <a:srgbClr val="FFFFFF"/>
              </a:solidFill>
              <a:ln w="9525">
                <a:noFill/>
                <a:miter lim="800000"/>
                <a:headEnd/>
                <a:tailEnd/>
              </a:ln>
            </p:spPr>
            <p:txBody>
              <a:bodyPr/>
              <a:lstStyle/>
              <a:p>
                <a:endParaRPr lang="ar-EG"/>
              </a:p>
            </p:txBody>
          </p:sp>
          <p:sp>
            <p:nvSpPr>
              <p:cNvPr id="39965" name="Rectangle 54"/>
              <p:cNvSpPr>
                <a:spLocks noChangeAspect="1" noChangeArrowheads="1"/>
              </p:cNvSpPr>
              <p:nvPr/>
            </p:nvSpPr>
            <p:spPr bwMode="auto">
              <a:xfrm>
                <a:off x="7888" y="12427"/>
                <a:ext cx="472" cy="264"/>
              </a:xfrm>
              <a:prstGeom prst="rect">
                <a:avLst/>
              </a:prstGeom>
              <a:solidFill>
                <a:srgbClr val="FFFFFF"/>
              </a:solidFill>
              <a:ln w="9525">
                <a:noFill/>
                <a:miter lim="800000"/>
                <a:headEnd/>
                <a:tailEnd/>
              </a:ln>
            </p:spPr>
            <p:txBody>
              <a:bodyPr/>
              <a:lstStyle/>
              <a:p>
                <a:endParaRPr lang="ar-EG"/>
              </a:p>
            </p:txBody>
          </p:sp>
          <p:sp>
            <p:nvSpPr>
              <p:cNvPr id="39966" name="Rectangle 55"/>
              <p:cNvSpPr>
                <a:spLocks noChangeAspect="1" noChangeArrowheads="1"/>
              </p:cNvSpPr>
              <p:nvPr/>
            </p:nvSpPr>
            <p:spPr bwMode="auto">
              <a:xfrm>
                <a:off x="8267" y="10300"/>
                <a:ext cx="291" cy="200"/>
              </a:xfrm>
              <a:prstGeom prst="rect">
                <a:avLst/>
              </a:prstGeom>
              <a:solidFill>
                <a:srgbClr val="FFFFFF"/>
              </a:solidFill>
              <a:ln w="9525">
                <a:noFill/>
                <a:miter lim="800000"/>
                <a:headEnd/>
                <a:tailEnd/>
              </a:ln>
            </p:spPr>
            <p:txBody>
              <a:bodyPr/>
              <a:lstStyle/>
              <a:p>
                <a:endParaRPr lang="ar-EG"/>
              </a:p>
            </p:txBody>
          </p:sp>
        </p:grpSp>
        <p:pic>
          <p:nvPicPr>
            <p:cNvPr id="39943" name="Picture 56" descr="msotw9_temp0"/>
            <p:cNvPicPr>
              <a:picLocks noChangeAspect="1" noChangeArrowheads="1"/>
            </p:cNvPicPr>
            <p:nvPr/>
          </p:nvPicPr>
          <p:blipFill>
            <a:blip r:embed="rId2" cstate="print"/>
            <a:srcRect/>
            <a:stretch>
              <a:fillRect/>
            </a:stretch>
          </p:blipFill>
          <p:spPr bwMode="auto">
            <a:xfrm>
              <a:off x="3078" y="7866"/>
              <a:ext cx="5827" cy="4420"/>
            </a:xfrm>
            <a:prstGeom prst="rect">
              <a:avLst/>
            </a:prstGeom>
            <a:noFill/>
            <a:ln w="28575">
              <a:solidFill>
                <a:srgbClr val="000000"/>
              </a:solidFill>
              <a:miter lim="800000"/>
              <a:headEnd/>
              <a:tailEnd/>
            </a:ln>
          </p:spPr>
        </p:pic>
      </p:grpSp>
    </p:spTree>
  </p:cSld>
  <p:clrMapOvr>
    <a:masterClrMapping/>
  </p:clrMapOvr>
  <p:transition spd="med">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533400" y="285750"/>
            <a:ext cx="8001000" cy="396875"/>
          </a:xfrm>
          <a:prstGeom prst="rect">
            <a:avLst/>
          </a:prstGeom>
          <a:noFill/>
          <a:ln w="9525">
            <a:noFill/>
            <a:miter lim="800000"/>
            <a:headEnd/>
            <a:tailEnd/>
          </a:ln>
        </p:spPr>
        <p:txBody>
          <a:bodyPr>
            <a:spAutoFit/>
          </a:bodyPr>
          <a:lstStyle/>
          <a:p>
            <a:pPr algn="ctr">
              <a:spcBef>
                <a:spcPct val="50000"/>
              </a:spcBef>
            </a:pPr>
            <a:r>
              <a:rPr lang="en-US" sz="2000" b="1">
                <a:solidFill>
                  <a:srgbClr val="FF3300"/>
                </a:solidFill>
              </a:rPr>
              <a:t>EFFECT OF Mg-TREATMENT ON PINHOLING (Cont’d.)</a:t>
            </a:r>
          </a:p>
        </p:txBody>
      </p:sp>
      <p:sp>
        <p:nvSpPr>
          <p:cNvPr id="40963" name="AutoShape 3"/>
          <p:cNvSpPr>
            <a:spLocks noChangeArrowheads="1"/>
          </p:cNvSpPr>
          <p:nvPr/>
        </p:nvSpPr>
        <p:spPr bwMode="auto">
          <a:xfrm>
            <a:off x="290513" y="788988"/>
            <a:ext cx="8561387" cy="76200"/>
          </a:xfrm>
          <a:prstGeom prst="roundRect">
            <a:avLst>
              <a:gd name="adj" fmla="val 16667"/>
            </a:avLst>
          </a:prstGeom>
          <a:gradFill rotWithShape="0">
            <a:gsLst>
              <a:gs pos="0">
                <a:srgbClr val="C9C9FF"/>
              </a:gs>
              <a:gs pos="50000">
                <a:srgbClr val="6666FF"/>
              </a:gs>
              <a:gs pos="100000">
                <a:srgbClr val="C9C9FF"/>
              </a:gs>
            </a:gsLst>
            <a:lin ang="0" scaled="1"/>
          </a:gradFill>
          <a:ln w="9525">
            <a:noFill/>
            <a:round/>
            <a:headEnd/>
            <a:tailEnd/>
          </a:ln>
        </p:spPr>
        <p:txBody>
          <a:bodyPr wrap="none" anchor="ctr"/>
          <a:lstStyle/>
          <a:p>
            <a:endParaRPr lang="ar-EG"/>
          </a:p>
        </p:txBody>
      </p:sp>
      <p:sp>
        <p:nvSpPr>
          <p:cNvPr id="40964" name="Rectangle 4"/>
          <p:cNvSpPr>
            <a:spLocks noChangeArrowheads="1"/>
          </p:cNvSpPr>
          <p:nvPr/>
        </p:nvSpPr>
        <p:spPr bwMode="auto">
          <a:xfrm>
            <a:off x="0" y="4395788"/>
            <a:ext cx="8929688" cy="2462212"/>
          </a:xfrm>
          <a:prstGeom prst="rect">
            <a:avLst/>
          </a:prstGeom>
          <a:noFill/>
          <a:ln w="9525">
            <a:noFill/>
            <a:miter lim="800000"/>
            <a:headEnd/>
            <a:tailEnd/>
          </a:ln>
        </p:spPr>
        <p:txBody>
          <a:bodyPr anchor="ctr">
            <a:spAutoFit/>
          </a:bodyPr>
          <a:lstStyle/>
          <a:p>
            <a:pPr marL="261938" indent="-261938" algn="just" defTabSz="900113">
              <a:spcBef>
                <a:spcPct val="100000"/>
              </a:spcBef>
              <a:buClr>
                <a:srgbClr val="99FF66"/>
              </a:buClr>
              <a:buFont typeface="Wingdings" pitchFamily="2" charset="2"/>
              <a:buChar char="v"/>
              <a:tabLst>
                <a:tab pos="261938" algn="l"/>
                <a:tab pos="711200" algn="l"/>
                <a:tab pos="1262063" algn="l"/>
              </a:tabLst>
            </a:pPr>
            <a:r>
              <a:rPr lang="en-US" sz="1400" b="1" dirty="0">
                <a:solidFill>
                  <a:schemeClr val="bg1"/>
                </a:solidFill>
                <a:sym typeface="Symbol" pitchFamily="18" charset="2"/>
              </a:rPr>
              <a:t>The relative effect of surface tension on the threshold value for pinholes to form in ductile, gray and white irons may also affect the formation of pinholes:</a:t>
            </a:r>
          </a:p>
          <a:p>
            <a:pPr marL="261938" indent="-261938" algn="just" defTabSz="900113">
              <a:spcBef>
                <a:spcPct val="100000"/>
              </a:spcBef>
              <a:buClr>
                <a:srgbClr val="99FF66"/>
              </a:buClr>
              <a:buFont typeface="Wingdings" pitchFamily="2" charset="2"/>
              <a:buChar char="v"/>
              <a:tabLst>
                <a:tab pos="261938" algn="l"/>
                <a:tab pos="711200" algn="l"/>
                <a:tab pos="1262063" algn="l"/>
              </a:tabLst>
            </a:pPr>
            <a:r>
              <a:rPr lang="en-US" sz="1400" b="1" dirty="0">
                <a:solidFill>
                  <a:schemeClr val="bg1"/>
                </a:solidFill>
                <a:sym typeface="Symbol" pitchFamily="18" charset="2"/>
              </a:rPr>
              <a:t>For ductile iron, the </a:t>
            </a:r>
            <a:r>
              <a:rPr lang="en-US" sz="1400" b="1" dirty="0" smtClean="0">
                <a:solidFill>
                  <a:schemeClr val="bg1"/>
                </a:solidFill>
                <a:sym typeface="Symbol" pitchFamily="18" charset="2"/>
              </a:rPr>
              <a:t>increased </a:t>
            </a:r>
            <a:r>
              <a:rPr lang="en-US" sz="1400" b="1" dirty="0">
                <a:solidFill>
                  <a:schemeClr val="bg1"/>
                </a:solidFill>
                <a:sym typeface="Symbol" pitchFamily="18" charset="2"/>
              </a:rPr>
              <a:t>hydrogen pickup and/or more favorable nucleating conditions may enhance </a:t>
            </a:r>
            <a:r>
              <a:rPr lang="en-US" sz="1400" b="1" dirty="0" err="1">
                <a:solidFill>
                  <a:schemeClr val="bg1"/>
                </a:solidFill>
                <a:sym typeface="Symbol" pitchFamily="18" charset="2"/>
              </a:rPr>
              <a:t>pinholing</a:t>
            </a:r>
            <a:r>
              <a:rPr lang="en-US" sz="1400" b="1" dirty="0">
                <a:solidFill>
                  <a:schemeClr val="bg1"/>
                </a:solidFill>
                <a:sym typeface="Symbol" pitchFamily="18" charset="2"/>
              </a:rPr>
              <a:t> even at higher surface tension values.</a:t>
            </a:r>
          </a:p>
          <a:p>
            <a:pPr marL="261938" indent="-261938" algn="just" defTabSz="900113">
              <a:spcBef>
                <a:spcPct val="100000"/>
              </a:spcBef>
              <a:buClr>
                <a:srgbClr val="99FF66"/>
              </a:buClr>
              <a:buFont typeface="Wingdings" pitchFamily="2" charset="2"/>
              <a:buChar char="v"/>
              <a:tabLst>
                <a:tab pos="261938" algn="l"/>
                <a:tab pos="711200" algn="l"/>
                <a:tab pos="1262063" algn="l"/>
              </a:tabLst>
            </a:pPr>
            <a:r>
              <a:rPr lang="en-US" sz="1400" b="1" dirty="0">
                <a:solidFill>
                  <a:schemeClr val="bg1"/>
                </a:solidFill>
                <a:sym typeface="Symbol" pitchFamily="18" charset="2"/>
              </a:rPr>
              <a:t>In white iron, the lower threshold value of surface tension at which pinhole occur </a:t>
            </a:r>
            <a:r>
              <a:rPr lang="en-US" sz="1400" b="1" dirty="0" smtClean="0">
                <a:solidFill>
                  <a:schemeClr val="bg1"/>
                </a:solidFill>
                <a:sym typeface="Symbol" pitchFamily="18" charset="2"/>
              </a:rPr>
              <a:t>indicates</a:t>
            </a:r>
            <a:r>
              <a:rPr lang="en-US" sz="1400" b="1" dirty="0">
                <a:solidFill>
                  <a:schemeClr val="bg1"/>
                </a:solidFill>
                <a:sym typeface="Symbol" pitchFamily="18" charset="2"/>
              </a:rPr>
              <a:t>:</a:t>
            </a:r>
          </a:p>
          <a:p>
            <a:pPr marL="711200" lvl="1" indent="-269875" algn="just" defTabSz="900113">
              <a:spcBef>
                <a:spcPct val="100000"/>
              </a:spcBef>
              <a:buClr>
                <a:srgbClr val="99FF66"/>
              </a:buClr>
              <a:buFont typeface="Wingdings" pitchFamily="2" charset="2"/>
              <a:buChar char="§"/>
              <a:tabLst>
                <a:tab pos="261938" algn="l"/>
                <a:tab pos="711200" algn="l"/>
                <a:tab pos="1262063" algn="l"/>
              </a:tabLst>
            </a:pPr>
            <a:r>
              <a:rPr lang="en-US" sz="1400" b="1" dirty="0">
                <a:solidFill>
                  <a:schemeClr val="bg1"/>
                </a:solidFill>
                <a:sym typeface="Symbol" pitchFamily="18" charset="2"/>
              </a:rPr>
              <a:t>Lower hydrogen pickup and/or</a:t>
            </a:r>
          </a:p>
          <a:p>
            <a:pPr marL="711200" lvl="1" indent="-269875" algn="just" defTabSz="900113">
              <a:spcBef>
                <a:spcPct val="100000"/>
              </a:spcBef>
              <a:buClr>
                <a:srgbClr val="99FF66"/>
              </a:buClr>
              <a:buFont typeface="Wingdings" pitchFamily="2" charset="2"/>
              <a:buChar char="§"/>
              <a:tabLst>
                <a:tab pos="261938" algn="l"/>
                <a:tab pos="711200" algn="l"/>
                <a:tab pos="1262063" algn="l"/>
              </a:tabLst>
            </a:pPr>
            <a:r>
              <a:rPr lang="en-US" sz="1400" b="1" dirty="0">
                <a:solidFill>
                  <a:schemeClr val="bg1"/>
                </a:solidFill>
                <a:sym typeface="Symbol" pitchFamily="18" charset="2"/>
              </a:rPr>
              <a:t>Less favorable nucleating conditions due to more rapid solidification rate</a:t>
            </a:r>
          </a:p>
        </p:txBody>
      </p:sp>
      <p:pic>
        <p:nvPicPr>
          <p:cNvPr id="40965" name="Picture 31" descr="msotw9_temp0"/>
          <p:cNvPicPr>
            <a:picLocks noChangeAspect="1" noChangeArrowheads="1"/>
          </p:cNvPicPr>
          <p:nvPr/>
        </p:nvPicPr>
        <p:blipFill>
          <a:blip r:embed="rId2" cstate="print">
            <a:lum bright="-18000" contrast="30000"/>
          </a:blip>
          <a:srcRect/>
          <a:stretch>
            <a:fillRect/>
          </a:stretch>
        </p:blipFill>
        <p:spPr bwMode="auto">
          <a:xfrm>
            <a:off x="2571750" y="928688"/>
            <a:ext cx="4257675" cy="3440112"/>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scan0001"/>
          <p:cNvPicPr>
            <a:picLocks noChangeAspect="1" noChangeArrowheads="1"/>
          </p:cNvPicPr>
          <p:nvPr/>
        </p:nvPicPr>
        <p:blipFill>
          <a:blip r:embed="rId2" cstate="print"/>
          <a:srcRect l="43938" t="61552" r="13303" b="5817"/>
          <a:stretch>
            <a:fillRect/>
          </a:stretch>
        </p:blipFill>
        <p:spPr bwMode="auto">
          <a:xfrm>
            <a:off x="1187450" y="703263"/>
            <a:ext cx="6697663" cy="6086475"/>
          </a:xfrm>
          <a:prstGeom prst="rect">
            <a:avLst/>
          </a:prstGeom>
          <a:noFill/>
          <a:ln w="9525">
            <a:noFill/>
            <a:miter lim="800000"/>
            <a:headEnd/>
            <a:tailEnd/>
          </a:ln>
        </p:spPr>
      </p:pic>
    </p:spTree>
  </p:cSld>
  <p:clrMapOvr>
    <a:masterClrMapping/>
  </p:clrMapOvr>
  <p:transition spd="med">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Rectangle 4"/>
          <p:cNvSpPr>
            <a:spLocks noChangeArrowheads="1"/>
          </p:cNvSpPr>
          <p:nvPr/>
        </p:nvSpPr>
        <p:spPr bwMode="auto">
          <a:xfrm>
            <a:off x="685800" y="522288"/>
            <a:ext cx="7772400" cy="541337"/>
          </a:xfrm>
          <a:prstGeom prst="rect">
            <a:avLst/>
          </a:prstGeom>
          <a:noFill/>
          <a:ln w="9525">
            <a:noFill/>
            <a:miter lim="800000"/>
            <a:headEnd/>
            <a:tailEnd/>
          </a:ln>
        </p:spPr>
        <p:txBody>
          <a:bodyPr anchor="ctr"/>
          <a:lstStyle/>
          <a:p>
            <a:pPr algn="ctr"/>
            <a:r>
              <a:rPr lang="en-US" sz="2800">
                <a:solidFill>
                  <a:srgbClr val="FF0066"/>
                </a:solidFill>
                <a:latin typeface="Impact" pitchFamily="34" charset="0"/>
              </a:rPr>
              <a:t>HYDROGEN-PINHOLING SUMMARIZED</a:t>
            </a:r>
          </a:p>
        </p:txBody>
      </p:sp>
      <p:sp>
        <p:nvSpPr>
          <p:cNvPr id="93189" name="Rectangle 5"/>
          <p:cNvSpPr>
            <a:spLocks noChangeArrowheads="1"/>
          </p:cNvSpPr>
          <p:nvPr/>
        </p:nvSpPr>
        <p:spPr bwMode="auto">
          <a:xfrm>
            <a:off x="395288" y="1052513"/>
            <a:ext cx="7820025" cy="5616575"/>
          </a:xfrm>
          <a:prstGeom prst="rect">
            <a:avLst/>
          </a:prstGeom>
          <a:gradFill rotWithShape="1">
            <a:gsLst>
              <a:gs pos="0">
                <a:schemeClr val="tx1">
                  <a:alpha val="40999"/>
                </a:schemeClr>
              </a:gs>
              <a:gs pos="100000">
                <a:schemeClr val="tx1">
                  <a:alpha val="32001"/>
                </a:schemeClr>
              </a:gs>
            </a:gsLst>
            <a:lin ang="0" scaled="1"/>
          </a:gradFill>
          <a:ln w="3175">
            <a:solidFill>
              <a:schemeClr val="bg1"/>
            </a:solidFill>
            <a:miter lim="800000"/>
            <a:headEnd/>
            <a:tailEnd/>
          </a:ln>
        </p:spPr>
        <p:txBody>
          <a:bodyPr lIns="162000" tIns="162000" rIns="162000" bIns="162000" anchor="ctr"/>
          <a:lstStyle/>
          <a:p>
            <a:pPr marL="441325" indent="-441325" algn="just">
              <a:spcBef>
                <a:spcPct val="100000"/>
              </a:spcBef>
              <a:buClr>
                <a:srgbClr val="00FF00"/>
              </a:buClr>
              <a:buFont typeface="Wingdings" pitchFamily="2" charset="2"/>
              <a:buChar char="v"/>
            </a:pPr>
            <a:r>
              <a:rPr lang="en-US" sz="1700" b="1" i="1">
                <a:solidFill>
                  <a:srgbClr val="FF3300"/>
                </a:solidFill>
                <a:latin typeface="Swis721 Ex BT" pitchFamily="34" charset="0"/>
              </a:rPr>
              <a:t>Summarizing:</a:t>
            </a:r>
            <a:r>
              <a:rPr lang="en-US" sz="1300">
                <a:solidFill>
                  <a:schemeClr val="bg1"/>
                </a:solidFill>
                <a:latin typeface="Swis721 Ex BT" pitchFamily="34" charset="0"/>
              </a:rPr>
              <a:t> </a:t>
            </a:r>
            <a:r>
              <a:rPr lang="en-US" sz="1700">
                <a:solidFill>
                  <a:schemeClr val="bg1"/>
                </a:solidFill>
                <a:latin typeface="Swis721 Ex BT" pitchFamily="34" charset="0"/>
              </a:rPr>
              <a:t>we have hydrogen-pinholing caused by the pick-up of hydrogen from the moisture in the moulding sand. This hydrogen pick-up reaches pinholing levels when a trace of aluminum is present in the metal, and therefore it is imperative to avoid contamination by aluminium as far as possible.</a:t>
            </a:r>
          </a:p>
          <a:p>
            <a:pPr marL="441325" indent="-441325" algn="just">
              <a:spcBef>
                <a:spcPct val="100000"/>
              </a:spcBef>
              <a:buClr>
                <a:srgbClr val="00FF00"/>
              </a:buClr>
              <a:buFont typeface="Wingdings" pitchFamily="2" charset="2"/>
              <a:buChar char="v"/>
            </a:pPr>
            <a:r>
              <a:rPr lang="en-US" sz="1700">
                <a:solidFill>
                  <a:schemeClr val="bg1"/>
                </a:solidFill>
                <a:latin typeface="Swis721 Ex BT" pitchFamily="34" charset="0"/>
              </a:rPr>
              <a:t>All metal scrap must be inspected carefully for the presence of any aluminium-alloy parts or clippings, and the use of ferroalloy additions containing significant quantities of aluminium must be kept at a minimum level.</a:t>
            </a:r>
          </a:p>
          <a:p>
            <a:pPr marL="441325" indent="-441325" algn="just">
              <a:spcBef>
                <a:spcPct val="100000"/>
              </a:spcBef>
              <a:buClr>
                <a:srgbClr val="00FF00"/>
              </a:buClr>
              <a:buFont typeface="Wingdings" pitchFamily="2" charset="2"/>
              <a:buChar char="v"/>
            </a:pPr>
            <a:r>
              <a:rPr lang="en-US" sz="1700">
                <a:solidFill>
                  <a:schemeClr val="bg1"/>
                </a:solidFill>
                <a:latin typeface="Swis721 Ex BT" pitchFamily="34" charset="0"/>
              </a:rPr>
              <a:t>Damp pouring-equipment must be avoided, and the moisture content of the mould sand should be kept to a minimum level, while the volatile matter or live-coaldust content of the sand must be maintained at an adequately high level.</a:t>
            </a:r>
          </a:p>
          <a:p>
            <a:pPr marL="441325" indent="-441325" algn="just">
              <a:spcBef>
                <a:spcPct val="100000"/>
              </a:spcBef>
              <a:buClr>
                <a:srgbClr val="00FF00"/>
              </a:buClr>
              <a:buFont typeface="Wingdings" pitchFamily="2" charset="2"/>
              <a:buChar char="v"/>
            </a:pPr>
            <a:r>
              <a:rPr lang="en-US" sz="1700">
                <a:solidFill>
                  <a:schemeClr val="bg1"/>
                </a:solidFill>
                <a:latin typeface="Swis721 Ex BT" pitchFamily="34" charset="0"/>
              </a:rPr>
              <a:t>Long running-systems should be avoided, and if an outbreak of pinholing occurs in areas of the casting remote from the sprue there is every likelihood that the cause of the outbreak is hydrogen pick-up from the mould as a result of some contamination by aluminium.</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93188"/>
                                        </p:tgtEl>
                                        <p:attrNameLst>
                                          <p:attrName>style.visibility</p:attrName>
                                        </p:attrNameLst>
                                      </p:cBhvr>
                                      <p:to>
                                        <p:strVal val="visible"/>
                                      </p:to>
                                    </p:set>
                                    <p:animEffect transition="in" filter="fade">
                                      <p:cBhvr>
                                        <p:cTn id="7" dur="500"/>
                                        <p:tgtEl>
                                          <p:spTgt spid="93188"/>
                                        </p:tgtEl>
                                      </p:cBhvr>
                                    </p:animEffect>
                                  </p:childTnLst>
                                </p:cTn>
                              </p:par>
                            </p:childTnLst>
                          </p:cTn>
                        </p:par>
                        <p:par>
                          <p:cTn id="8" fill="hold">
                            <p:stCondLst>
                              <p:cond delay="1850"/>
                            </p:stCondLst>
                            <p:childTnLst>
                              <p:par>
                                <p:cTn id="9" presetID="10" presetClass="entr" presetSubtype="0" fill="hold" grpId="0" nodeType="afterEffect">
                                  <p:stCondLst>
                                    <p:cond delay="0"/>
                                  </p:stCondLst>
                                  <p:childTnLst>
                                    <p:set>
                                      <p:cBhvr>
                                        <p:cTn id="10" dur="1" fill="hold">
                                          <p:stCondLst>
                                            <p:cond delay="0"/>
                                          </p:stCondLst>
                                        </p:cTn>
                                        <p:tgtEl>
                                          <p:spTgt spid="93189">
                                            <p:bg/>
                                          </p:spTgt>
                                        </p:tgtEl>
                                        <p:attrNameLst>
                                          <p:attrName>style.visibility</p:attrName>
                                        </p:attrNameLst>
                                      </p:cBhvr>
                                      <p:to>
                                        <p:strVal val="visible"/>
                                      </p:to>
                                    </p:set>
                                    <p:animEffect transition="in" filter="fade">
                                      <p:cBhvr>
                                        <p:cTn id="11" dur="500"/>
                                        <p:tgtEl>
                                          <p:spTgt spid="93189">
                                            <p:bg/>
                                          </p:spTgt>
                                        </p:tgtEl>
                                      </p:cBhvr>
                                    </p:animEffect>
                                  </p:childTnLst>
                                </p:cTn>
                              </p:par>
                            </p:childTnLst>
                          </p:cTn>
                        </p:par>
                        <p:par>
                          <p:cTn id="12" fill="hold">
                            <p:stCondLst>
                              <p:cond delay="23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93189">
                                            <p:txEl>
                                              <p:pRg st="0" end="0"/>
                                            </p:txEl>
                                          </p:spTgt>
                                        </p:tgtEl>
                                        <p:attrNameLst>
                                          <p:attrName>style.visibility</p:attrName>
                                        </p:attrNameLst>
                                      </p:cBhvr>
                                      <p:to>
                                        <p:strVal val="visible"/>
                                      </p:to>
                                    </p:set>
                                    <p:animEffect transition="in" filter="fade">
                                      <p:cBhvr>
                                        <p:cTn id="15" dur="500"/>
                                        <p:tgtEl>
                                          <p:spTgt spid="93189">
                                            <p:txEl>
                                              <p:pRg st="0" end="0"/>
                                            </p:txEl>
                                          </p:spTgt>
                                        </p:tgtEl>
                                      </p:cBhvr>
                                    </p:animEffect>
                                  </p:childTnLst>
                                </p:cTn>
                              </p:par>
                            </p:childTnLst>
                          </p:cTn>
                        </p:par>
                        <p:par>
                          <p:cTn id="16" fill="hold">
                            <p:stCondLst>
                              <p:cond delay="535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93189">
                                            <p:txEl>
                                              <p:pRg st="1" end="1"/>
                                            </p:txEl>
                                          </p:spTgt>
                                        </p:tgtEl>
                                        <p:attrNameLst>
                                          <p:attrName>style.visibility</p:attrName>
                                        </p:attrNameLst>
                                      </p:cBhvr>
                                      <p:to>
                                        <p:strVal val="visible"/>
                                      </p:to>
                                    </p:set>
                                    <p:animEffect transition="in" filter="fade">
                                      <p:cBhvr>
                                        <p:cTn id="19" dur="500"/>
                                        <p:tgtEl>
                                          <p:spTgt spid="93189">
                                            <p:txEl>
                                              <p:pRg st="1" end="1"/>
                                            </p:txEl>
                                          </p:spTgt>
                                        </p:tgtEl>
                                      </p:cBhvr>
                                    </p:animEffect>
                                  </p:childTnLst>
                                </p:cTn>
                              </p:par>
                            </p:childTnLst>
                          </p:cTn>
                        </p:par>
                        <p:par>
                          <p:cTn id="20" fill="hold">
                            <p:stCondLst>
                              <p:cond delay="76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93189">
                                            <p:txEl>
                                              <p:pRg st="2" end="2"/>
                                            </p:txEl>
                                          </p:spTgt>
                                        </p:tgtEl>
                                        <p:attrNameLst>
                                          <p:attrName>style.visibility</p:attrName>
                                        </p:attrNameLst>
                                      </p:cBhvr>
                                      <p:to>
                                        <p:strVal val="visible"/>
                                      </p:to>
                                    </p:set>
                                    <p:animEffect transition="in" filter="fade">
                                      <p:cBhvr>
                                        <p:cTn id="23" dur="500"/>
                                        <p:tgtEl>
                                          <p:spTgt spid="93189">
                                            <p:txEl>
                                              <p:pRg st="2" end="2"/>
                                            </p:txEl>
                                          </p:spTgt>
                                        </p:tgtEl>
                                      </p:cBhvr>
                                    </p:animEffect>
                                  </p:childTnLst>
                                </p:cTn>
                              </p:par>
                            </p:childTnLst>
                          </p:cTn>
                        </p:par>
                        <p:par>
                          <p:cTn id="24" fill="hold">
                            <p:stCondLst>
                              <p:cond delay="1010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93189">
                                            <p:txEl>
                                              <p:pRg st="3" end="3"/>
                                            </p:txEl>
                                          </p:spTgt>
                                        </p:tgtEl>
                                        <p:attrNameLst>
                                          <p:attrName>style.visibility</p:attrName>
                                        </p:attrNameLst>
                                      </p:cBhvr>
                                      <p:to>
                                        <p:strVal val="visible"/>
                                      </p:to>
                                    </p:set>
                                    <p:animEffect transition="in" filter="fade">
                                      <p:cBhvr>
                                        <p:cTn id="27" dur="500"/>
                                        <p:tgtEl>
                                          <p:spTgt spid="931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p:bldP spid="93189"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flipV="1">
            <a:off x="395288" y="836613"/>
            <a:ext cx="8351837" cy="36512"/>
          </a:xfrm>
          <a:prstGeom prst="rect">
            <a:avLst/>
          </a:prstGeom>
          <a:gradFill rotWithShape="1">
            <a:gsLst>
              <a:gs pos="0">
                <a:schemeClr val="bg1"/>
              </a:gs>
              <a:gs pos="100000">
                <a:schemeClr val="bg1">
                  <a:gamma/>
                  <a:shade val="46275"/>
                  <a:invGamma/>
                </a:schemeClr>
              </a:gs>
            </a:gsLst>
            <a:lin ang="5400000" scaled="1"/>
          </a:gradFill>
          <a:ln w="9525">
            <a:noFill/>
            <a:miter lim="800000"/>
            <a:headEnd/>
            <a:tailEnd/>
          </a:ln>
          <a:effectLst/>
        </p:spPr>
        <p:txBody>
          <a:bodyPr wrap="none" anchor="ctr"/>
          <a:lstStyle/>
          <a:p>
            <a:pPr>
              <a:defRPr/>
            </a:pPr>
            <a:endParaRPr lang="ar-EG">
              <a:cs typeface="+mn-cs"/>
            </a:endParaRPr>
          </a:p>
        </p:txBody>
      </p:sp>
      <p:sp>
        <p:nvSpPr>
          <p:cNvPr id="78851" name="Rectangle 3"/>
          <p:cNvSpPr>
            <a:spLocks noChangeArrowheads="1"/>
          </p:cNvSpPr>
          <p:nvPr/>
        </p:nvSpPr>
        <p:spPr bwMode="auto">
          <a:xfrm>
            <a:off x="323850" y="276225"/>
            <a:ext cx="7772400" cy="704850"/>
          </a:xfrm>
          <a:prstGeom prst="rect">
            <a:avLst/>
          </a:prstGeom>
          <a:noFill/>
          <a:ln w="38100">
            <a:noFill/>
            <a:miter lim="800000"/>
            <a:headEnd/>
            <a:tailEnd/>
          </a:ln>
          <a:effectLst/>
        </p:spPr>
        <p:txBody>
          <a:bodyPr anchor="ctr"/>
          <a:lstStyle/>
          <a:p>
            <a:pPr>
              <a:defRPr/>
            </a:pPr>
            <a:r>
              <a:rPr lang="en-US" b="1">
                <a:solidFill>
                  <a:srgbClr val="FF3300"/>
                </a:solidFill>
                <a:effectLst>
                  <a:outerShdw blurRad="38100" dist="38100" dir="2700000" algn="tl">
                    <a:srgbClr val="000000"/>
                  </a:outerShdw>
                </a:effectLst>
                <a:latin typeface="Arial" pitchFamily="34" charset="0"/>
              </a:rPr>
              <a:t>SPHERICAL HOLES</a:t>
            </a:r>
          </a:p>
        </p:txBody>
      </p:sp>
      <p:sp>
        <p:nvSpPr>
          <p:cNvPr id="78852" name="Text Box 4"/>
          <p:cNvSpPr txBox="1">
            <a:spLocks noChangeArrowheads="1"/>
          </p:cNvSpPr>
          <p:nvPr/>
        </p:nvSpPr>
        <p:spPr bwMode="auto">
          <a:xfrm>
            <a:off x="327025" y="955675"/>
            <a:ext cx="2216150" cy="396875"/>
          </a:xfrm>
          <a:prstGeom prst="rect">
            <a:avLst/>
          </a:prstGeom>
          <a:noFill/>
          <a:ln w="9525">
            <a:noFill/>
            <a:miter lim="800000"/>
            <a:headEnd/>
            <a:tailEnd/>
          </a:ln>
        </p:spPr>
        <p:txBody>
          <a:bodyPr wrap="none">
            <a:spAutoFit/>
          </a:bodyPr>
          <a:lstStyle/>
          <a:p>
            <a:r>
              <a:rPr lang="en-US" sz="2000" b="1" u="sng">
                <a:solidFill>
                  <a:srgbClr val="FF3300"/>
                </a:solidFill>
                <a:latin typeface="Arial" pitchFamily="34" charset="0"/>
              </a:rPr>
              <a:t>Nitrogen Defects</a:t>
            </a:r>
          </a:p>
        </p:txBody>
      </p:sp>
      <p:sp>
        <p:nvSpPr>
          <p:cNvPr id="78853" name="Text Box 5"/>
          <p:cNvSpPr txBox="1">
            <a:spLocks noChangeArrowheads="1"/>
          </p:cNvSpPr>
          <p:nvPr/>
        </p:nvSpPr>
        <p:spPr bwMode="auto">
          <a:xfrm>
            <a:off x="6072188" y="4714875"/>
            <a:ext cx="2928937" cy="503238"/>
          </a:xfrm>
          <a:prstGeom prst="rect">
            <a:avLst/>
          </a:prstGeom>
          <a:solidFill>
            <a:schemeClr val="bg1"/>
          </a:solidFill>
          <a:ln w="9525">
            <a:noFill/>
            <a:miter lim="800000"/>
            <a:headEnd/>
            <a:tailEnd/>
          </a:ln>
        </p:spPr>
        <p:txBody>
          <a:bodyPr anchor="ctr"/>
          <a:lstStyle/>
          <a:p>
            <a:pPr algn="just">
              <a:defRPr/>
            </a:pPr>
            <a:r>
              <a:rPr lang="en-US" sz="1050" b="1" dirty="0">
                <a:latin typeface="Arial" pitchFamily="34" charset="0"/>
              </a:rPr>
              <a:t>Occurrence of small spherical holes adjacent to core, often revealed immediately after knockout</a:t>
            </a:r>
          </a:p>
        </p:txBody>
      </p:sp>
      <p:sp>
        <p:nvSpPr>
          <p:cNvPr id="78855" name="Text Box 7"/>
          <p:cNvSpPr txBox="1">
            <a:spLocks noChangeArrowheads="1"/>
          </p:cNvSpPr>
          <p:nvPr/>
        </p:nvSpPr>
        <p:spPr bwMode="auto">
          <a:xfrm>
            <a:off x="357188" y="4411663"/>
            <a:ext cx="5715000" cy="2232025"/>
          </a:xfrm>
          <a:prstGeom prst="rect">
            <a:avLst/>
          </a:prstGeom>
          <a:noFill/>
          <a:ln w="9525">
            <a:noFill/>
            <a:miter lim="800000"/>
            <a:headEnd/>
            <a:tailEnd/>
          </a:ln>
        </p:spPr>
        <p:txBody>
          <a:bodyPr/>
          <a:lstStyle/>
          <a:p>
            <a:pPr>
              <a:lnSpc>
                <a:spcPct val="110000"/>
              </a:lnSpc>
            </a:pPr>
            <a:r>
              <a:rPr lang="en-US" sz="1900" b="1" u="sng">
                <a:solidFill>
                  <a:srgbClr val="FF3300"/>
                </a:solidFill>
                <a:latin typeface="Arial" pitchFamily="34" charset="0"/>
              </a:rPr>
              <a:t>Form</a:t>
            </a:r>
            <a:r>
              <a:rPr lang="en-US" sz="1900" b="1">
                <a:solidFill>
                  <a:schemeClr val="bg1"/>
                </a:solidFill>
                <a:latin typeface="Arial" pitchFamily="34" charset="0"/>
              </a:rPr>
              <a:t>: small spherical holes (sometimes more elongated) adjacent to cores</a:t>
            </a:r>
          </a:p>
          <a:p>
            <a:pPr>
              <a:lnSpc>
                <a:spcPct val="110000"/>
              </a:lnSpc>
            </a:pPr>
            <a:r>
              <a:rPr lang="en-US" sz="1900" b="1" u="sng">
                <a:solidFill>
                  <a:srgbClr val="FF3300"/>
                </a:solidFill>
                <a:latin typeface="Arial" pitchFamily="34" charset="0"/>
              </a:rPr>
              <a:t>Causes</a:t>
            </a:r>
            <a:r>
              <a:rPr lang="en-US" sz="1900" b="1">
                <a:solidFill>
                  <a:srgbClr val="FF3300"/>
                </a:solidFill>
                <a:latin typeface="Arial" pitchFamily="34" charset="0"/>
              </a:rPr>
              <a:t>:</a:t>
            </a:r>
          </a:p>
          <a:p>
            <a:pPr>
              <a:lnSpc>
                <a:spcPct val="110000"/>
              </a:lnSpc>
              <a:buFontTx/>
              <a:buChar char="•"/>
            </a:pPr>
            <a:r>
              <a:rPr lang="en-US" sz="1900" b="1">
                <a:solidFill>
                  <a:schemeClr val="bg1"/>
                </a:solidFill>
                <a:latin typeface="Arial" pitchFamily="34" charset="0"/>
              </a:rPr>
              <a:t> Nitrogen containing binders</a:t>
            </a:r>
          </a:p>
          <a:p>
            <a:pPr>
              <a:lnSpc>
                <a:spcPct val="110000"/>
              </a:lnSpc>
              <a:buFontTx/>
              <a:buChar char="•"/>
            </a:pPr>
            <a:r>
              <a:rPr lang="en-US" sz="1900" b="1">
                <a:solidFill>
                  <a:schemeClr val="bg1"/>
                </a:solidFill>
                <a:latin typeface="Arial" pitchFamily="34" charset="0"/>
              </a:rPr>
              <a:t> Too much addition of resin</a:t>
            </a:r>
          </a:p>
          <a:p>
            <a:pPr>
              <a:lnSpc>
                <a:spcPct val="110000"/>
              </a:lnSpc>
              <a:buFontTx/>
              <a:buChar char="•"/>
            </a:pPr>
            <a:r>
              <a:rPr lang="en-US" sz="1900" b="1">
                <a:solidFill>
                  <a:schemeClr val="bg1"/>
                </a:solidFill>
                <a:latin typeface="Arial" pitchFamily="34" charset="0"/>
              </a:rPr>
              <a:t> Too high N</a:t>
            </a:r>
            <a:r>
              <a:rPr lang="en-US" sz="1900" b="1" baseline="-25000">
                <a:solidFill>
                  <a:schemeClr val="bg1"/>
                </a:solidFill>
                <a:latin typeface="Arial" pitchFamily="34" charset="0"/>
              </a:rPr>
              <a:t>2</a:t>
            </a:r>
            <a:r>
              <a:rPr lang="en-US" sz="1900" b="1">
                <a:solidFill>
                  <a:schemeClr val="bg1"/>
                </a:solidFill>
                <a:latin typeface="Arial" pitchFamily="34" charset="0"/>
              </a:rPr>
              <a:t>-content in resin</a:t>
            </a:r>
          </a:p>
        </p:txBody>
      </p:sp>
      <p:pic>
        <p:nvPicPr>
          <p:cNvPr id="78859" name="Picture 11" descr="5B5CD57C"/>
          <p:cNvPicPr>
            <a:picLocks noChangeAspect="1" noChangeArrowheads="1"/>
          </p:cNvPicPr>
          <p:nvPr/>
        </p:nvPicPr>
        <p:blipFill>
          <a:blip r:embed="rId2" cstate="print"/>
          <a:srcRect l="7237" t="4239" r="5501" b="16689"/>
          <a:stretch>
            <a:fillRect/>
          </a:stretch>
        </p:blipFill>
        <p:spPr bwMode="auto">
          <a:xfrm>
            <a:off x="5929313" y="1643063"/>
            <a:ext cx="2870200" cy="2951162"/>
          </a:xfrm>
          <a:prstGeom prst="rect">
            <a:avLst/>
          </a:prstGeom>
          <a:noFill/>
          <a:ln w="9525">
            <a:noFill/>
            <a:miter lim="800000"/>
            <a:headEnd/>
            <a:tailEnd/>
          </a:ln>
        </p:spPr>
      </p:pic>
      <p:pic>
        <p:nvPicPr>
          <p:cNvPr id="78860" name="Picture 12" descr="3741E1A8"/>
          <p:cNvPicPr>
            <a:picLocks noChangeAspect="1" noChangeArrowheads="1"/>
          </p:cNvPicPr>
          <p:nvPr/>
        </p:nvPicPr>
        <p:blipFill>
          <a:blip r:embed="rId3" cstate="print"/>
          <a:srcRect l="3232" t="6602" r="1740" b="16801"/>
          <a:stretch>
            <a:fillRect/>
          </a:stretch>
        </p:blipFill>
        <p:spPr bwMode="auto">
          <a:xfrm>
            <a:off x="857250" y="2000250"/>
            <a:ext cx="4572000" cy="1784350"/>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8851"/>
                                        </p:tgtEl>
                                        <p:attrNameLst>
                                          <p:attrName>style.visibility</p:attrName>
                                        </p:attrNameLst>
                                      </p:cBhvr>
                                      <p:to>
                                        <p:strVal val="visible"/>
                                      </p:to>
                                    </p:set>
                                    <p:animEffect transition="in" filter="fade">
                                      <p:cBhvr>
                                        <p:cTn id="7" dur="500"/>
                                        <p:tgtEl>
                                          <p:spTgt spid="78851"/>
                                        </p:tgtEl>
                                      </p:cBhvr>
                                    </p:animEffect>
                                  </p:childTnLst>
                                </p:cTn>
                              </p:par>
                            </p:childTnLst>
                          </p:cTn>
                        </p:par>
                        <p:par>
                          <p:cTn id="8" fill="hold">
                            <p:stCondLst>
                              <p:cond delay="500"/>
                            </p:stCondLst>
                            <p:childTnLst>
                              <p:par>
                                <p:cTn id="9" presetID="29" presetClass="entr" presetSubtype="0" fill="hold" grpId="0" nodeType="afterEffect">
                                  <p:stCondLst>
                                    <p:cond delay="0"/>
                                  </p:stCondLst>
                                  <p:childTnLst>
                                    <p:set>
                                      <p:cBhvr>
                                        <p:cTn id="10" dur="1" fill="hold">
                                          <p:stCondLst>
                                            <p:cond delay="0"/>
                                          </p:stCondLst>
                                        </p:cTn>
                                        <p:tgtEl>
                                          <p:spTgt spid="78850"/>
                                        </p:tgtEl>
                                        <p:attrNameLst>
                                          <p:attrName>style.visibility</p:attrName>
                                        </p:attrNameLst>
                                      </p:cBhvr>
                                      <p:to>
                                        <p:strVal val="visible"/>
                                      </p:to>
                                    </p:set>
                                    <p:anim calcmode="lin" valueType="num">
                                      <p:cBhvr>
                                        <p:cTn id="11" dur="500" fill="hold"/>
                                        <p:tgtEl>
                                          <p:spTgt spid="78850"/>
                                        </p:tgtEl>
                                        <p:attrNameLst>
                                          <p:attrName>ppt_x</p:attrName>
                                        </p:attrNameLst>
                                      </p:cBhvr>
                                      <p:tavLst>
                                        <p:tav tm="0">
                                          <p:val>
                                            <p:strVal val="#ppt_x-.2"/>
                                          </p:val>
                                        </p:tav>
                                        <p:tav tm="100000">
                                          <p:val>
                                            <p:strVal val="#ppt_x"/>
                                          </p:val>
                                        </p:tav>
                                      </p:tavLst>
                                    </p:anim>
                                    <p:anim calcmode="lin" valueType="num">
                                      <p:cBhvr>
                                        <p:cTn id="12" dur="500" fill="hold"/>
                                        <p:tgtEl>
                                          <p:spTgt spid="78850"/>
                                        </p:tgtEl>
                                        <p:attrNameLst>
                                          <p:attrName>ppt_y</p:attrName>
                                        </p:attrNameLst>
                                      </p:cBhvr>
                                      <p:tavLst>
                                        <p:tav tm="0">
                                          <p:val>
                                            <p:strVal val="#ppt_y"/>
                                          </p:val>
                                        </p:tav>
                                        <p:tav tm="100000">
                                          <p:val>
                                            <p:strVal val="#ppt_y"/>
                                          </p:val>
                                        </p:tav>
                                      </p:tavLst>
                                    </p:anim>
                                    <p:animEffect transition="in" filter="wipe(right)" prLst="gradientSize: 0.1">
                                      <p:cBhvr>
                                        <p:cTn id="13" dur="500"/>
                                        <p:tgtEl>
                                          <p:spTgt spid="78850"/>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78852"/>
                                        </p:tgtEl>
                                        <p:attrNameLst>
                                          <p:attrName>style.visibility</p:attrName>
                                        </p:attrNameLst>
                                      </p:cBhvr>
                                      <p:to>
                                        <p:strVal val="visible"/>
                                      </p:to>
                                    </p:set>
                                    <p:animEffect transition="in" filter="fade">
                                      <p:cBhvr>
                                        <p:cTn id="17" dur="500"/>
                                        <p:tgtEl>
                                          <p:spTgt spid="78852"/>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78859"/>
                                        </p:tgtEl>
                                        <p:attrNameLst>
                                          <p:attrName>style.visibility</p:attrName>
                                        </p:attrNameLst>
                                      </p:cBhvr>
                                      <p:to>
                                        <p:strVal val="visible"/>
                                      </p:to>
                                    </p:set>
                                    <p:animEffect transition="in" filter="fade">
                                      <p:cBhvr>
                                        <p:cTn id="21" dur="500"/>
                                        <p:tgtEl>
                                          <p:spTgt spid="78859"/>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78853"/>
                                        </p:tgtEl>
                                        <p:attrNameLst>
                                          <p:attrName>style.visibility</p:attrName>
                                        </p:attrNameLst>
                                      </p:cBhvr>
                                      <p:to>
                                        <p:strVal val="visible"/>
                                      </p:to>
                                    </p:set>
                                    <p:animEffect transition="in" filter="fade">
                                      <p:cBhvr>
                                        <p:cTn id="25" dur="500"/>
                                        <p:tgtEl>
                                          <p:spTgt spid="78853"/>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78860"/>
                                        </p:tgtEl>
                                        <p:attrNameLst>
                                          <p:attrName>style.visibility</p:attrName>
                                        </p:attrNameLst>
                                      </p:cBhvr>
                                      <p:to>
                                        <p:strVal val="visible"/>
                                      </p:to>
                                    </p:set>
                                    <p:animEffect transition="in" filter="fade">
                                      <p:cBhvr>
                                        <p:cTn id="29" dur="500"/>
                                        <p:tgtEl>
                                          <p:spTgt spid="78860"/>
                                        </p:tgtEl>
                                      </p:cBhvr>
                                    </p:animEffect>
                                  </p:childTnLst>
                                </p:cTn>
                              </p:par>
                            </p:childTnLst>
                          </p:cTn>
                        </p:par>
                        <p:par>
                          <p:cTn id="30" fill="hold">
                            <p:stCondLst>
                              <p:cond delay="3000"/>
                            </p:stCondLst>
                            <p:childTnLst>
                              <p:par>
                                <p:cTn id="31" presetID="10" presetClass="entr" presetSubtype="0" fill="hold" grpId="0" nodeType="afterEffect">
                                  <p:stCondLst>
                                    <p:cond delay="0"/>
                                  </p:stCondLst>
                                  <p:iterate type="wd">
                                    <p:tmPct val="10000"/>
                                  </p:iterate>
                                  <p:childTnLst>
                                    <p:set>
                                      <p:cBhvr>
                                        <p:cTn id="32" dur="1" fill="hold">
                                          <p:stCondLst>
                                            <p:cond delay="0"/>
                                          </p:stCondLst>
                                        </p:cTn>
                                        <p:tgtEl>
                                          <p:spTgt spid="78855"/>
                                        </p:tgtEl>
                                        <p:attrNameLst>
                                          <p:attrName>style.visibility</p:attrName>
                                        </p:attrNameLst>
                                      </p:cBhvr>
                                      <p:to>
                                        <p:strVal val="visible"/>
                                      </p:to>
                                    </p:set>
                                    <p:animEffect transition="in" filter="fade">
                                      <p:cBhvr>
                                        <p:cTn id="33" dur="500"/>
                                        <p:tgtEl>
                                          <p:spTgt spid="78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nimBg="1"/>
      <p:bldP spid="78851" grpId="0"/>
      <p:bldP spid="78852" grpId="0"/>
      <p:bldP spid="78853" grpId="0" animBg="1"/>
      <p:bldP spid="7885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flipV="1">
            <a:off x="395288" y="836613"/>
            <a:ext cx="8351837" cy="36512"/>
          </a:xfrm>
          <a:prstGeom prst="rect">
            <a:avLst/>
          </a:prstGeom>
          <a:gradFill rotWithShape="1">
            <a:gsLst>
              <a:gs pos="0">
                <a:schemeClr val="bg1"/>
              </a:gs>
              <a:gs pos="100000">
                <a:schemeClr val="bg1">
                  <a:gamma/>
                  <a:shade val="46275"/>
                  <a:invGamma/>
                </a:schemeClr>
              </a:gs>
            </a:gsLst>
            <a:lin ang="5400000" scaled="1"/>
          </a:gradFill>
          <a:ln w="9525">
            <a:noFill/>
            <a:miter lim="800000"/>
            <a:headEnd/>
            <a:tailEnd/>
          </a:ln>
          <a:effectLst/>
        </p:spPr>
        <p:txBody>
          <a:bodyPr wrap="none" anchor="ctr"/>
          <a:lstStyle/>
          <a:p>
            <a:pPr>
              <a:defRPr/>
            </a:pPr>
            <a:endParaRPr lang="ar-EG">
              <a:cs typeface="+mn-cs"/>
            </a:endParaRPr>
          </a:p>
        </p:txBody>
      </p:sp>
      <p:sp>
        <p:nvSpPr>
          <p:cNvPr id="79875" name="Rectangle 3"/>
          <p:cNvSpPr>
            <a:spLocks noChangeArrowheads="1"/>
          </p:cNvSpPr>
          <p:nvPr/>
        </p:nvSpPr>
        <p:spPr bwMode="auto">
          <a:xfrm>
            <a:off x="323850" y="276225"/>
            <a:ext cx="7772400" cy="704850"/>
          </a:xfrm>
          <a:prstGeom prst="rect">
            <a:avLst/>
          </a:prstGeom>
          <a:noFill/>
          <a:ln w="38100">
            <a:noFill/>
            <a:miter lim="800000"/>
            <a:headEnd/>
            <a:tailEnd/>
          </a:ln>
          <a:effectLst/>
        </p:spPr>
        <p:txBody>
          <a:bodyPr anchor="ctr"/>
          <a:lstStyle/>
          <a:p>
            <a:pPr>
              <a:defRPr/>
            </a:pPr>
            <a:r>
              <a:rPr lang="en-US" b="1">
                <a:solidFill>
                  <a:srgbClr val="FF3300"/>
                </a:solidFill>
                <a:effectLst>
                  <a:outerShdw blurRad="38100" dist="38100" dir="2700000" algn="tl">
                    <a:srgbClr val="000000"/>
                  </a:outerShdw>
                </a:effectLst>
                <a:latin typeface="Arial" pitchFamily="34" charset="0"/>
              </a:rPr>
              <a:t>ROUNDED HOLES</a:t>
            </a:r>
          </a:p>
        </p:txBody>
      </p:sp>
      <p:sp>
        <p:nvSpPr>
          <p:cNvPr id="79876" name="Text Box 4"/>
          <p:cNvSpPr txBox="1">
            <a:spLocks noChangeArrowheads="1"/>
          </p:cNvSpPr>
          <p:nvPr/>
        </p:nvSpPr>
        <p:spPr bwMode="auto">
          <a:xfrm>
            <a:off x="327025" y="955675"/>
            <a:ext cx="2400300" cy="396875"/>
          </a:xfrm>
          <a:prstGeom prst="rect">
            <a:avLst/>
          </a:prstGeom>
          <a:noFill/>
          <a:ln w="9525">
            <a:noFill/>
            <a:miter lim="800000"/>
            <a:headEnd/>
            <a:tailEnd/>
          </a:ln>
        </p:spPr>
        <p:txBody>
          <a:bodyPr wrap="none">
            <a:spAutoFit/>
          </a:bodyPr>
          <a:lstStyle/>
          <a:p>
            <a:r>
              <a:rPr lang="en-US" sz="2000" b="1" u="sng">
                <a:solidFill>
                  <a:srgbClr val="FF3300"/>
                </a:solidFill>
                <a:latin typeface="Arial" pitchFamily="34" charset="0"/>
              </a:rPr>
              <a:t>Shrinkage Defects</a:t>
            </a:r>
          </a:p>
        </p:txBody>
      </p:sp>
      <p:sp>
        <p:nvSpPr>
          <p:cNvPr id="79877" name="Text Box 5"/>
          <p:cNvSpPr txBox="1">
            <a:spLocks noChangeArrowheads="1"/>
          </p:cNvSpPr>
          <p:nvPr/>
        </p:nvSpPr>
        <p:spPr bwMode="auto">
          <a:xfrm>
            <a:off x="5715000" y="3857625"/>
            <a:ext cx="3208338" cy="360363"/>
          </a:xfrm>
          <a:prstGeom prst="rect">
            <a:avLst/>
          </a:prstGeom>
          <a:solidFill>
            <a:schemeClr val="bg1"/>
          </a:solidFill>
          <a:ln w="9525">
            <a:noFill/>
            <a:miter lim="800000"/>
            <a:headEnd/>
            <a:tailEnd/>
          </a:ln>
        </p:spPr>
        <p:txBody>
          <a:bodyPr anchor="ctr"/>
          <a:lstStyle/>
          <a:p>
            <a:r>
              <a:rPr lang="en-US" sz="1200" b="1" i="1">
                <a:latin typeface="Arial" pitchFamily="34" charset="0"/>
              </a:rPr>
              <a:t>Surface depression occurring at hot spot</a:t>
            </a:r>
          </a:p>
        </p:txBody>
      </p:sp>
      <p:sp>
        <p:nvSpPr>
          <p:cNvPr id="79878" name="Text Box 6"/>
          <p:cNvSpPr txBox="1">
            <a:spLocks noChangeArrowheads="1"/>
          </p:cNvSpPr>
          <p:nvPr/>
        </p:nvSpPr>
        <p:spPr bwMode="auto">
          <a:xfrm>
            <a:off x="357188" y="4357688"/>
            <a:ext cx="7858125" cy="2286000"/>
          </a:xfrm>
          <a:prstGeom prst="rect">
            <a:avLst/>
          </a:prstGeom>
          <a:noFill/>
          <a:ln w="9525">
            <a:noFill/>
            <a:miter lim="800000"/>
            <a:headEnd/>
            <a:tailEnd/>
          </a:ln>
        </p:spPr>
        <p:txBody>
          <a:bodyPr/>
          <a:lstStyle/>
          <a:p>
            <a:r>
              <a:rPr lang="en-US" sz="1900" b="1" u="sng">
                <a:solidFill>
                  <a:srgbClr val="FF3300"/>
                </a:solidFill>
                <a:latin typeface="Arial" pitchFamily="34" charset="0"/>
              </a:rPr>
              <a:t>Form</a:t>
            </a:r>
            <a:r>
              <a:rPr lang="en-US" sz="1900" b="1">
                <a:solidFill>
                  <a:schemeClr val="bg1"/>
                </a:solidFill>
                <a:latin typeface="Arial" pitchFamily="34" charset="0"/>
              </a:rPr>
              <a:t>: surface sink often with exuded bead of metal inside them or small depressions at hot spots with associated subsurface hole</a:t>
            </a:r>
          </a:p>
          <a:p>
            <a:r>
              <a:rPr lang="en-US" sz="1900" b="1" u="sng">
                <a:solidFill>
                  <a:srgbClr val="FF3300"/>
                </a:solidFill>
                <a:latin typeface="Arial" pitchFamily="34" charset="0"/>
              </a:rPr>
              <a:t>Causes</a:t>
            </a:r>
            <a:r>
              <a:rPr lang="en-US" sz="1900" b="1">
                <a:solidFill>
                  <a:srgbClr val="FF3300"/>
                </a:solidFill>
                <a:latin typeface="Arial" pitchFamily="34" charset="0"/>
              </a:rPr>
              <a:t>:</a:t>
            </a:r>
          </a:p>
          <a:p>
            <a:pPr>
              <a:buFontTx/>
              <a:buChar char="•"/>
            </a:pPr>
            <a:r>
              <a:rPr lang="en-US" sz="1900" b="1">
                <a:solidFill>
                  <a:schemeClr val="bg1"/>
                </a:solidFill>
                <a:latin typeface="Arial" pitchFamily="34" charset="0"/>
              </a:rPr>
              <a:t>  too low mold rigidity causes yielding under ferostatic or solidification pressures</a:t>
            </a:r>
          </a:p>
          <a:p>
            <a:pPr>
              <a:buFontTx/>
              <a:buChar char="•"/>
            </a:pPr>
            <a:r>
              <a:rPr lang="en-US" sz="1900" b="1">
                <a:solidFill>
                  <a:schemeClr val="bg1"/>
                </a:solidFill>
                <a:latin typeface="Arial" pitchFamily="34" charset="0"/>
              </a:rPr>
              <a:t>  too high pouring temperature</a:t>
            </a:r>
          </a:p>
          <a:p>
            <a:pPr>
              <a:buFontTx/>
              <a:buChar char="•"/>
            </a:pPr>
            <a:r>
              <a:rPr lang="en-US" sz="1900" b="1">
                <a:solidFill>
                  <a:schemeClr val="bg1"/>
                </a:solidFill>
                <a:latin typeface="Arial" pitchFamily="34" charset="0"/>
              </a:rPr>
              <a:t>  too low carbon content</a:t>
            </a:r>
          </a:p>
        </p:txBody>
      </p:sp>
      <p:pic>
        <p:nvPicPr>
          <p:cNvPr id="79881" name="Picture 9" descr="843AE4EA"/>
          <p:cNvPicPr>
            <a:picLocks noChangeAspect="1" noChangeArrowheads="1"/>
          </p:cNvPicPr>
          <p:nvPr/>
        </p:nvPicPr>
        <p:blipFill>
          <a:blip r:embed="rId2" cstate="print"/>
          <a:srcRect l="2608" t="3767" r="3229" b="19321"/>
          <a:stretch>
            <a:fillRect/>
          </a:stretch>
        </p:blipFill>
        <p:spPr bwMode="auto">
          <a:xfrm>
            <a:off x="5715000" y="1000125"/>
            <a:ext cx="3271838" cy="2730500"/>
          </a:xfrm>
          <a:prstGeom prst="rect">
            <a:avLst/>
          </a:prstGeom>
          <a:noFill/>
          <a:ln w="9525">
            <a:noFill/>
            <a:miter lim="800000"/>
            <a:headEnd/>
            <a:tailEnd/>
          </a:ln>
        </p:spPr>
      </p:pic>
      <p:pic>
        <p:nvPicPr>
          <p:cNvPr id="79882" name="Picture 10" descr="9C6FBDF6"/>
          <p:cNvPicPr>
            <a:picLocks noChangeAspect="1" noChangeArrowheads="1"/>
          </p:cNvPicPr>
          <p:nvPr/>
        </p:nvPicPr>
        <p:blipFill>
          <a:blip r:embed="rId3" cstate="print"/>
          <a:srcRect/>
          <a:stretch>
            <a:fillRect/>
          </a:stretch>
        </p:blipFill>
        <p:spPr bwMode="auto">
          <a:xfrm>
            <a:off x="828675" y="1785938"/>
            <a:ext cx="4386263" cy="1928812"/>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fade">
                                      <p:cBhvr>
                                        <p:cTn id="7" dur="500"/>
                                        <p:tgtEl>
                                          <p:spTgt spid="79875"/>
                                        </p:tgtEl>
                                      </p:cBhvr>
                                    </p:animEffect>
                                  </p:childTnLst>
                                </p:cTn>
                              </p:par>
                            </p:childTnLst>
                          </p:cTn>
                        </p:par>
                        <p:par>
                          <p:cTn id="8" fill="hold">
                            <p:stCondLst>
                              <p:cond delay="500"/>
                            </p:stCondLst>
                            <p:childTnLst>
                              <p:par>
                                <p:cTn id="9" presetID="29" presetClass="entr" presetSubtype="0" fill="hold" grpId="0" nodeType="afterEffect">
                                  <p:stCondLst>
                                    <p:cond delay="0"/>
                                  </p:stCondLst>
                                  <p:childTnLst>
                                    <p:set>
                                      <p:cBhvr>
                                        <p:cTn id="10" dur="1" fill="hold">
                                          <p:stCondLst>
                                            <p:cond delay="0"/>
                                          </p:stCondLst>
                                        </p:cTn>
                                        <p:tgtEl>
                                          <p:spTgt spid="79874"/>
                                        </p:tgtEl>
                                        <p:attrNameLst>
                                          <p:attrName>style.visibility</p:attrName>
                                        </p:attrNameLst>
                                      </p:cBhvr>
                                      <p:to>
                                        <p:strVal val="visible"/>
                                      </p:to>
                                    </p:set>
                                    <p:anim calcmode="lin" valueType="num">
                                      <p:cBhvr>
                                        <p:cTn id="11" dur="500" fill="hold"/>
                                        <p:tgtEl>
                                          <p:spTgt spid="79874"/>
                                        </p:tgtEl>
                                        <p:attrNameLst>
                                          <p:attrName>ppt_x</p:attrName>
                                        </p:attrNameLst>
                                      </p:cBhvr>
                                      <p:tavLst>
                                        <p:tav tm="0">
                                          <p:val>
                                            <p:strVal val="#ppt_x-.2"/>
                                          </p:val>
                                        </p:tav>
                                        <p:tav tm="100000">
                                          <p:val>
                                            <p:strVal val="#ppt_x"/>
                                          </p:val>
                                        </p:tav>
                                      </p:tavLst>
                                    </p:anim>
                                    <p:anim calcmode="lin" valueType="num">
                                      <p:cBhvr>
                                        <p:cTn id="12" dur="500" fill="hold"/>
                                        <p:tgtEl>
                                          <p:spTgt spid="79874"/>
                                        </p:tgtEl>
                                        <p:attrNameLst>
                                          <p:attrName>ppt_y</p:attrName>
                                        </p:attrNameLst>
                                      </p:cBhvr>
                                      <p:tavLst>
                                        <p:tav tm="0">
                                          <p:val>
                                            <p:strVal val="#ppt_y"/>
                                          </p:val>
                                        </p:tav>
                                        <p:tav tm="100000">
                                          <p:val>
                                            <p:strVal val="#ppt_y"/>
                                          </p:val>
                                        </p:tav>
                                      </p:tavLst>
                                    </p:anim>
                                    <p:animEffect transition="in" filter="wipe(right)" prLst="gradientSize: 0.1">
                                      <p:cBhvr>
                                        <p:cTn id="13" dur="500"/>
                                        <p:tgtEl>
                                          <p:spTgt spid="7987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79876"/>
                                        </p:tgtEl>
                                        <p:attrNameLst>
                                          <p:attrName>style.visibility</p:attrName>
                                        </p:attrNameLst>
                                      </p:cBhvr>
                                      <p:to>
                                        <p:strVal val="visible"/>
                                      </p:to>
                                    </p:set>
                                    <p:animEffect transition="in" filter="fade">
                                      <p:cBhvr>
                                        <p:cTn id="17" dur="500"/>
                                        <p:tgtEl>
                                          <p:spTgt spid="79876"/>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79881"/>
                                        </p:tgtEl>
                                        <p:attrNameLst>
                                          <p:attrName>style.visibility</p:attrName>
                                        </p:attrNameLst>
                                      </p:cBhvr>
                                      <p:to>
                                        <p:strVal val="visible"/>
                                      </p:to>
                                    </p:set>
                                    <p:animEffect transition="in" filter="fade">
                                      <p:cBhvr>
                                        <p:cTn id="21" dur="500"/>
                                        <p:tgtEl>
                                          <p:spTgt spid="79881"/>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79877"/>
                                        </p:tgtEl>
                                        <p:attrNameLst>
                                          <p:attrName>style.visibility</p:attrName>
                                        </p:attrNameLst>
                                      </p:cBhvr>
                                      <p:to>
                                        <p:strVal val="visible"/>
                                      </p:to>
                                    </p:set>
                                    <p:animEffect transition="in" filter="fade">
                                      <p:cBhvr>
                                        <p:cTn id="25" dur="500"/>
                                        <p:tgtEl>
                                          <p:spTgt spid="79877"/>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79882"/>
                                        </p:tgtEl>
                                        <p:attrNameLst>
                                          <p:attrName>style.visibility</p:attrName>
                                        </p:attrNameLst>
                                      </p:cBhvr>
                                      <p:to>
                                        <p:strVal val="visible"/>
                                      </p:to>
                                    </p:set>
                                    <p:animEffect transition="in" filter="fade">
                                      <p:cBhvr>
                                        <p:cTn id="29" dur="500"/>
                                        <p:tgtEl>
                                          <p:spTgt spid="79882"/>
                                        </p:tgtEl>
                                      </p:cBhvr>
                                    </p:animEffect>
                                  </p:childTnLst>
                                </p:cTn>
                              </p:par>
                            </p:childTnLst>
                          </p:cTn>
                        </p:par>
                        <p:par>
                          <p:cTn id="30" fill="hold">
                            <p:stCondLst>
                              <p:cond delay="3000"/>
                            </p:stCondLst>
                            <p:childTnLst>
                              <p:par>
                                <p:cTn id="31" presetID="10" presetClass="entr" presetSubtype="0" fill="hold" grpId="0" nodeType="afterEffect">
                                  <p:stCondLst>
                                    <p:cond delay="0"/>
                                  </p:stCondLst>
                                  <p:iterate type="wd">
                                    <p:tmPct val="10000"/>
                                  </p:iterate>
                                  <p:childTnLst>
                                    <p:set>
                                      <p:cBhvr>
                                        <p:cTn id="32" dur="1" fill="hold">
                                          <p:stCondLst>
                                            <p:cond delay="0"/>
                                          </p:stCondLst>
                                        </p:cTn>
                                        <p:tgtEl>
                                          <p:spTgt spid="79878"/>
                                        </p:tgtEl>
                                        <p:attrNameLst>
                                          <p:attrName>style.visibility</p:attrName>
                                        </p:attrNameLst>
                                      </p:cBhvr>
                                      <p:to>
                                        <p:strVal val="visible"/>
                                      </p:to>
                                    </p:set>
                                    <p:animEffect transition="in" filter="fade">
                                      <p:cBhvr>
                                        <p:cTn id="33" dur="500"/>
                                        <p:tgtEl>
                                          <p:spTgt spid="7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animBg="1"/>
      <p:bldP spid="79875" grpId="0"/>
      <p:bldP spid="79876" grpId="0"/>
      <p:bldP spid="79877" grpId="0" animBg="1"/>
      <p:bldP spid="7987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4"/>
          <p:cNvSpPr>
            <a:spLocks noChangeArrowheads="1"/>
          </p:cNvSpPr>
          <p:nvPr/>
        </p:nvSpPr>
        <p:spPr bwMode="auto">
          <a:xfrm>
            <a:off x="179388" y="333375"/>
            <a:ext cx="8208962" cy="1800225"/>
          </a:xfrm>
          <a:prstGeom prst="rect">
            <a:avLst/>
          </a:prstGeom>
          <a:gradFill rotWithShape="1">
            <a:gsLst>
              <a:gs pos="0">
                <a:schemeClr val="tx1">
                  <a:alpha val="40999"/>
                </a:schemeClr>
              </a:gs>
              <a:gs pos="100000">
                <a:schemeClr val="tx1">
                  <a:alpha val="32001"/>
                </a:schemeClr>
              </a:gs>
            </a:gsLst>
            <a:lin ang="0" scaled="1"/>
          </a:gradFill>
          <a:ln w="3175">
            <a:noFill/>
            <a:miter lim="800000"/>
            <a:headEnd/>
            <a:tailEnd/>
          </a:ln>
        </p:spPr>
        <p:txBody>
          <a:bodyPr lIns="162000" tIns="162000" rIns="162000" bIns="162000" anchor="ctr"/>
          <a:lstStyle/>
          <a:p>
            <a:pPr marL="274638" indent="-274638" algn="just">
              <a:spcBef>
                <a:spcPct val="100000"/>
              </a:spcBef>
              <a:buClr>
                <a:srgbClr val="00FF00"/>
              </a:buClr>
              <a:buFont typeface="Wingdings" pitchFamily="2" charset="2"/>
              <a:buChar char="v"/>
            </a:pPr>
            <a:r>
              <a:rPr lang="en-US" sz="1700">
                <a:solidFill>
                  <a:schemeClr val="bg1"/>
                </a:solidFill>
                <a:latin typeface="Swis721 Ex BT" pitchFamily="34" charset="0"/>
              </a:rPr>
              <a:t>Statistical analysis has been used to calculate the extent of mould wall movement occurring with nodular and flake graphite irons, aluminum bronze, naval gun bronze, white irons and steel cast in greensand and dry-sand moulds. Using data concerning the feeder head size, the pouring temperature and the ratio:</a:t>
            </a:r>
          </a:p>
        </p:txBody>
      </p:sp>
      <p:pic>
        <p:nvPicPr>
          <p:cNvPr id="95237" name="Picture 5" descr="F2F8A9A5"/>
          <p:cNvPicPr>
            <a:picLocks noChangeAspect="1" noChangeArrowheads="1"/>
          </p:cNvPicPr>
          <p:nvPr/>
        </p:nvPicPr>
        <p:blipFill>
          <a:blip r:embed="rId2" cstate="print"/>
          <a:srcRect l="6038" t="4388" b="80696"/>
          <a:stretch>
            <a:fillRect/>
          </a:stretch>
        </p:blipFill>
        <p:spPr bwMode="auto">
          <a:xfrm>
            <a:off x="611188" y="1989138"/>
            <a:ext cx="6032514" cy="725482"/>
          </a:xfrm>
          <a:prstGeom prst="rect">
            <a:avLst/>
          </a:prstGeom>
          <a:noFill/>
          <a:ln w="9525">
            <a:solidFill>
              <a:srgbClr val="FF3300"/>
            </a:solidFill>
            <a:miter lim="800000"/>
            <a:headEnd/>
            <a:tailEnd/>
          </a:ln>
        </p:spPr>
      </p:pic>
      <p:sp>
        <p:nvSpPr>
          <p:cNvPr id="95238" name="Rectangle 6"/>
          <p:cNvSpPr>
            <a:spLocks noChangeArrowheads="1"/>
          </p:cNvSpPr>
          <p:nvPr/>
        </p:nvSpPr>
        <p:spPr bwMode="auto">
          <a:xfrm>
            <a:off x="714348" y="3143248"/>
            <a:ext cx="4895850" cy="319088"/>
          </a:xfrm>
          <a:prstGeom prst="rect">
            <a:avLst/>
          </a:prstGeom>
          <a:gradFill rotWithShape="1">
            <a:gsLst>
              <a:gs pos="0">
                <a:schemeClr val="tx1">
                  <a:alpha val="40999"/>
                </a:schemeClr>
              </a:gs>
              <a:gs pos="100000">
                <a:schemeClr val="tx1">
                  <a:alpha val="32001"/>
                </a:schemeClr>
              </a:gs>
            </a:gsLst>
            <a:lin ang="0" scaled="1"/>
          </a:gradFill>
          <a:ln w="3175">
            <a:noFill/>
            <a:miter lim="800000"/>
            <a:headEnd/>
            <a:tailEnd/>
          </a:ln>
        </p:spPr>
        <p:txBody>
          <a:bodyPr lIns="162000" tIns="162000" rIns="162000" bIns="162000" anchor="ctr"/>
          <a:lstStyle/>
          <a:p>
            <a:pPr algn="just">
              <a:spcBef>
                <a:spcPct val="100000"/>
              </a:spcBef>
              <a:buClr>
                <a:srgbClr val="00FF00"/>
              </a:buClr>
              <a:buFont typeface="Wingdings" pitchFamily="2" charset="2"/>
              <a:buChar char="v"/>
            </a:pPr>
            <a:r>
              <a:rPr lang="en-US" sz="1400" dirty="0">
                <a:solidFill>
                  <a:schemeClr val="bg1"/>
                </a:solidFill>
                <a:latin typeface="Swis721 Ex BT" pitchFamily="34" charset="0"/>
              </a:rPr>
              <a:t>a general equation of the following form was developed:</a:t>
            </a:r>
          </a:p>
        </p:txBody>
      </p:sp>
      <p:pic>
        <p:nvPicPr>
          <p:cNvPr id="95239" name="Picture 7" descr="F2F8A9A5"/>
          <p:cNvPicPr>
            <a:picLocks noChangeAspect="1" noChangeArrowheads="1"/>
          </p:cNvPicPr>
          <p:nvPr/>
        </p:nvPicPr>
        <p:blipFill>
          <a:blip r:embed="rId2" cstate="print"/>
          <a:srcRect l="5666" t="30899" b="2777"/>
          <a:stretch>
            <a:fillRect/>
          </a:stretch>
        </p:blipFill>
        <p:spPr bwMode="auto">
          <a:xfrm>
            <a:off x="642910" y="3500438"/>
            <a:ext cx="5990073" cy="3001981"/>
          </a:xfrm>
          <a:prstGeom prst="rect">
            <a:avLst/>
          </a:prstGeom>
          <a:noFill/>
          <a:ln w="9525">
            <a:solidFill>
              <a:srgbClr val="FF3300"/>
            </a:solid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236">
                                            <p:bg/>
                                          </p:spTgt>
                                        </p:tgtEl>
                                        <p:attrNameLst>
                                          <p:attrName>style.visibility</p:attrName>
                                        </p:attrNameLst>
                                      </p:cBhvr>
                                      <p:to>
                                        <p:strVal val="visible"/>
                                      </p:to>
                                    </p:set>
                                    <p:animEffect transition="in" filter="fade">
                                      <p:cBhvr>
                                        <p:cTn id="7" dur="500"/>
                                        <p:tgtEl>
                                          <p:spTgt spid="95236">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95236">
                                            <p:txEl>
                                              <p:pRg st="0" end="0"/>
                                            </p:txEl>
                                          </p:spTgt>
                                        </p:tgtEl>
                                        <p:attrNameLst>
                                          <p:attrName>style.visibility</p:attrName>
                                        </p:attrNameLst>
                                      </p:cBhvr>
                                      <p:to>
                                        <p:strVal val="visible"/>
                                      </p:to>
                                    </p:set>
                                    <p:animEffect transition="in" filter="fade">
                                      <p:cBhvr>
                                        <p:cTn id="11" dur="500"/>
                                        <p:tgtEl>
                                          <p:spTgt spid="95236">
                                            <p:txEl>
                                              <p:pRg st="0" end="0"/>
                                            </p:txEl>
                                          </p:spTgt>
                                        </p:tgtEl>
                                      </p:cBhvr>
                                    </p:animEffect>
                                  </p:childTnLst>
                                </p:cTn>
                              </p:par>
                            </p:childTnLst>
                          </p:cTn>
                        </p:par>
                        <p:par>
                          <p:cTn id="12" fill="hold">
                            <p:stCondLst>
                              <p:cond delay="3650"/>
                            </p:stCondLst>
                            <p:childTnLst>
                              <p:par>
                                <p:cTn id="13" presetID="10" presetClass="entr" presetSubtype="0" fill="hold" nodeType="afterEffect">
                                  <p:stCondLst>
                                    <p:cond delay="0"/>
                                  </p:stCondLst>
                                  <p:childTnLst>
                                    <p:set>
                                      <p:cBhvr>
                                        <p:cTn id="14" dur="1" fill="hold">
                                          <p:stCondLst>
                                            <p:cond delay="0"/>
                                          </p:stCondLst>
                                        </p:cTn>
                                        <p:tgtEl>
                                          <p:spTgt spid="95237"/>
                                        </p:tgtEl>
                                        <p:attrNameLst>
                                          <p:attrName>style.visibility</p:attrName>
                                        </p:attrNameLst>
                                      </p:cBhvr>
                                      <p:to>
                                        <p:strVal val="visible"/>
                                      </p:to>
                                    </p:set>
                                    <p:animEffect transition="in" filter="fade">
                                      <p:cBhvr>
                                        <p:cTn id="15" dur="1000"/>
                                        <p:tgtEl>
                                          <p:spTgt spid="95237"/>
                                        </p:tgtEl>
                                      </p:cBhvr>
                                    </p:animEffect>
                                  </p:childTnLst>
                                </p:cTn>
                              </p:par>
                            </p:childTnLst>
                          </p:cTn>
                        </p:par>
                        <p:par>
                          <p:cTn id="16" fill="hold">
                            <p:stCondLst>
                              <p:cond delay="4650"/>
                            </p:stCondLst>
                            <p:childTnLst>
                              <p:par>
                                <p:cTn id="17" presetID="10" presetClass="entr" presetSubtype="0" fill="hold" grpId="0" nodeType="afterEffect">
                                  <p:stCondLst>
                                    <p:cond delay="0"/>
                                  </p:stCondLst>
                                  <p:childTnLst>
                                    <p:set>
                                      <p:cBhvr>
                                        <p:cTn id="18" dur="1" fill="hold">
                                          <p:stCondLst>
                                            <p:cond delay="0"/>
                                          </p:stCondLst>
                                        </p:cTn>
                                        <p:tgtEl>
                                          <p:spTgt spid="95238">
                                            <p:bg/>
                                          </p:spTgt>
                                        </p:tgtEl>
                                        <p:attrNameLst>
                                          <p:attrName>style.visibility</p:attrName>
                                        </p:attrNameLst>
                                      </p:cBhvr>
                                      <p:to>
                                        <p:strVal val="visible"/>
                                      </p:to>
                                    </p:set>
                                    <p:animEffect transition="in" filter="fade">
                                      <p:cBhvr>
                                        <p:cTn id="19" dur="500"/>
                                        <p:tgtEl>
                                          <p:spTgt spid="95238">
                                            <p:bg/>
                                          </p:spTgt>
                                        </p:tgtEl>
                                      </p:cBhvr>
                                    </p:animEffect>
                                  </p:childTnLst>
                                </p:cTn>
                              </p:par>
                            </p:childTnLst>
                          </p:cTn>
                        </p:par>
                        <p:par>
                          <p:cTn id="20" fill="hold">
                            <p:stCondLst>
                              <p:cond delay="51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95238">
                                            <p:txEl>
                                              <p:pRg st="0" end="0"/>
                                            </p:txEl>
                                          </p:spTgt>
                                        </p:tgtEl>
                                        <p:attrNameLst>
                                          <p:attrName>style.visibility</p:attrName>
                                        </p:attrNameLst>
                                      </p:cBhvr>
                                      <p:to>
                                        <p:strVal val="visible"/>
                                      </p:to>
                                    </p:set>
                                    <p:animEffect transition="in" filter="fade">
                                      <p:cBhvr>
                                        <p:cTn id="23" dur="500"/>
                                        <p:tgtEl>
                                          <p:spTgt spid="95238">
                                            <p:txEl>
                                              <p:pRg st="0" end="0"/>
                                            </p:txEl>
                                          </p:spTgt>
                                        </p:tgtEl>
                                      </p:cBhvr>
                                    </p:animEffect>
                                  </p:childTnLst>
                                </p:cTn>
                              </p:par>
                            </p:childTnLst>
                          </p:cTn>
                        </p:par>
                        <p:par>
                          <p:cTn id="24" fill="hold">
                            <p:stCondLst>
                              <p:cond delay="6100"/>
                            </p:stCondLst>
                            <p:childTnLst>
                              <p:par>
                                <p:cTn id="25" presetID="10" presetClass="entr" presetSubtype="0" fill="hold" nodeType="afterEffect">
                                  <p:stCondLst>
                                    <p:cond delay="0"/>
                                  </p:stCondLst>
                                  <p:childTnLst>
                                    <p:set>
                                      <p:cBhvr>
                                        <p:cTn id="26" dur="1" fill="hold">
                                          <p:stCondLst>
                                            <p:cond delay="0"/>
                                          </p:stCondLst>
                                        </p:cTn>
                                        <p:tgtEl>
                                          <p:spTgt spid="95239"/>
                                        </p:tgtEl>
                                        <p:attrNameLst>
                                          <p:attrName>style.visibility</p:attrName>
                                        </p:attrNameLst>
                                      </p:cBhvr>
                                      <p:to>
                                        <p:strVal val="visible"/>
                                      </p:to>
                                    </p:set>
                                    <p:animEffect transition="in" filter="fade">
                                      <p:cBhvr>
                                        <p:cTn id="27" dur="1000"/>
                                        <p:tgtEl>
                                          <p:spTgt spid="95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6" grpId="0" build="p" animBg="1"/>
      <p:bldP spid="95238"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4" name="Picture 4" descr="B250AFFB"/>
          <p:cNvPicPr>
            <a:picLocks noChangeAspect="1" noChangeArrowheads="1"/>
          </p:cNvPicPr>
          <p:nvPr/>
        </p:nvPicPr>
        <p:blipFill>
          <a:blip r:embed="rId2" cstate="print">
            <a:lum bright="-30000" contrast="60000"/>
          </a:blip>
          <a:srcRect l="3951" t="5232" r="1317" b="18932"/>
          <a:stretch>
            <a:fillRect/>
          </a:stretch>
        </p:blipFill>
        <p:spPr bwMode="auto">
          <a:xfrm>
            <a:off x="1285852" y="142852"/>
            <a:ext cx="6072230" cy="5180476"/>
          </a:xfrm>
          <a:prstGeom prst="rect">
            <a:avLst/>
          </a:prstGeom>
          <a:noFill/>
          <a:ln w="9525">
            <a:solidFill>
              <a:srgbClr val="FF3300"/>
            </a:solidFill>
            <a:miter lim="800000"/>
            <a:headEnd/>
            <a:tailEnd/>
          </a:ln>
        </p:spPr>
      </p:pic>
      <p:sp>
        <p:nvSpPr>
          <p:cNvPr id="3" name="Rectangle 10"/>
          <p:cNvSpPr>
            <a:spLocks noChangeArrowheads="1"/>
          </p:cNvSpPr>
          <p:nvPr/>
        </p:nvSpPr>
        <p:spPr bwMode="auto">
          <a:xfrm>
            <a:off x="571472" y="5429264"/>
            <a:ext cx="8143932" cy="1271609"/>
          </a:xfrm>
          <a:prstGeom prst="rect">
            <a:avLst/>
          </a:prstGeom>
          <a:solidFill>
            <a:srgbClr val="000000">
              <a:alpha val="76077"/>
            </a:srgbClr>
          </a:solidFill>
          <a:ln w="3175">
            <a:noFill/>
            <a:miter lim="800000"/>
            <a:headEnd/>
            <a:tailEnd/>
          </a:ln>
        </p:spPr>
        <p:txBody>
          <a:bodyPr lIns="162000" tIns="162000" rIns="162000" bIns="162000" anchor="ctr"/>
          <a:lstStyle/>
          <a:p>
            <a:pPr marL="274638" indent="-274638" algn="just">
              <a:spcBef>
                <a:spcPct val="100000"/>
              </a:spcBef>
              <a:buClr>
                <a:srgbClr val="00FF00"/>
              </a:buClr>
              <a:buFont typeface="Wingdings" pitchFamily="2" charset="2"/>
              <a:buChar char="v"/>
            </a:pPr>
            <a:r>
              <a:rPr lang="en-US" sz="1600" dirty="0">
                <a:solidFill>
                  <a:schemeClr val="bg1"/>
                </a:solidFill>
                <a:latin typeface="Swis721 Ex BT" pitchFamily="34" charset="0"/>
              </a:rPr>
              <a:t>A series of </a:t>
            </a:r>
            <a:r>
              <a:rPr lang="en-US" sz="1600" dirty="0" err="1">
                <a:solidFill>
                  <a:schemeClr val="bg1"/>
                </a:solidFill>
                <a:latin typeface="Swis721 Ex BT" pitchFamily="34" charset="0"/>
              </a:rPr>
              <a:t>nomographs</a:t>
            </a:r>
            <a:r>
              <a:rPr lang="en-US" sz="1600" dirty="0">
                <a:solidFill>
                  <a:schemeClr val="bg1"/>
                </a:solidFill>
                <a:latin typeface="Swis721 Ex BT" pitchFamily="34" charset="0"/>
              </a:rPr>
              <a:t> were developed from this equation and an example is reproduced in Fig. 9 applying to the production of nodular iron castings poured in greensand moulds. For example for a nodular iron casting with SA</a:t>
            </a:r>
            <a:r>
              <a:rPr lang="en-US" sz="1600" baseline="30000" dirty="0">
                <a:solidFill>
                  <a:schemeClr val="bg1"/>
                </a:solidFill>
                <a:latin typeface="Swis721 Ex BT" pitchFamily="34" charset="0"/>
              </a:rPr>
              <a:t>2</a:t>
            </a:r>
            <a:r>
              <a:rPr lang="en-US" sz="1600" dirty="0">
                <a:solidFill>
                  <a:schemeClr val="bg1"/>
                </a:solidFill>
                <a:latin typeface="Swis721 Ex BT" pitchFamily="34" charset="0"/>
              </a:rPr>
              <a:t>/V</a:t>
            </a:r>
            <a:r>
              <a:rPr lang="en-US" sz="1600" baseline="30000" dirty="0">
                <a:solidFill>
                  <a:schemeClr val="bg1"/>
                </a:solidFill>
                <a:latin typeface="Swis721 Ex BT" pitchFamily="34" charset="0"/>
              </a:rPr>
              <a:t>2</a:t>
            </a:r>
            <a:r>
              <a:rPr lang="en-US" sz="1600" dirty="0">
                <a:solidFill>
                  <a:schemeClr val="bg1"/>
                </a:solidFill>
                <a:latin typeface="Swis721 Ex BT" pitchFamily="34" charset="0"/>
              </a:rPr>
              <a:t> </a:t>
            </a:r>
            <a:r>
              <a:rPr lang="en-US" sz="1600" u="sng" dirty="0">
                <a:solidFill>
                  <a:schemeClr val="bg1"/>
                </a:solidFill>
                <a:latin typeface="Swis721 Ex BT" pitchFamily="34" charset="0"/>
              </a:rPr>
              <a:t>~</a:t>
            </a:r>
            <a:r>
              <a:rPr lang="en-US" sz="1600" dirty="0">
                <a:solidFill>
                  <a:schemeClr val="bg1"/>
                </a:solidFill>
                <a:latin typeface="Swis721 Ex BT" pitchFamily="34" charset="0"/>
              </a:rPr>
              <a:t> 5.0, pouring temperature 2600</a:t>
            </a:r>
            <a:r>
              <a:rPr lang="en-US" sz="1600" dirty="0">
                <a:solidFill>
                  <a:schemeClr val="bg1"/>
                </a:solidFill>
                <a:latin typeface="Swis721 Ex BT" pitchFamily="34" charset="0"/>
                <a:sym typeface="Symbol" pitchFamily="18" charset="2"/>
              </a:rPr>
              <a:t>F, with a riser, of 6 in height, the volume change resulting from mould wall movement is 2.4 percent.</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3124"/>
                                        </p:tgtEl>
                                        <p:attrNameLst>
                                          <p:attrName>style.visibility</p:attrName>
                                        </p:attrNameLst>
                                      </p:cBhvr>
                                      <p:to>
                                        <p:strVal val="visible"/>
                                      </p:to>
                                    </p:set>
                                    <p:animEffect transition="in" filter="fade">
                                      <p:cBhvr>
                                        <p:cTn id="7" dur="1000"/>
                                        <p:tgtEl>
                                          <p:spTgt spid="13312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500"/>
                                        <p:tgtEl>
                                          <p:spTgt spid="3">
                                            <p:bg/>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AutoShape 4"/>
          <p:cNvSpPr>
            <a:spLocks noChangeArrowheads="1"/>
          </p:cNvSpPr>
          <p:nvPr/>
        </p:nvSpPr>
        <p:spPr bwMode="auto">
          <a:xfrm>
            <a:off x="179388" y="476250"/>
            <a:ext cx="4321175" cy="439738"/>
          </a:xfrm>
          <a:prstGeom prst="roundRect">
            <a:avLst>
              <a:gd name="adj" fmla="val 16667"/>
            </a:avLst>
          </a:prstGeom>
          <a:gradFill rotWithShape="0">
            <a:gsLst>
              <a:gs pos="0">
                <a:srgbClr val="6666FF"/>
              </a:gs>
              <a:gs pos="100000">
                <a:srgbClr val="C9C9FF"/>
              </a:gs>
            </a:gsLst>
            <a:lin ang="0" scaled="1"/>
          </a:gradFill>
          <a:ln w="9525">
            <a:solidFill>
              <a:schemeClr val="bg1"/>
            </a:solidFill>
            <a:round/>
            <a:headEnd/>
            <a:tailEnd/>
          </a:ln>
        </p:spPr>
        <p:txBody>
          <a:bodyPr anchor="ctr">
            <a:spAutoFit/>
          </a:bodyPr>
          <a:lstStyle/>
          <a:p>
            <a:r>
              <a:rPr lang="en-US" sz="2000" b="1">
                <a:solidFill>
                  <a:schemeClr val="bg1"/>
                </a:solidFill>
                <a:latin typeface="Arial" pitchFamily="34" charset="0"/>
              </a:rPr>
              <a:t>SAND COMPACTION</a:t>
            </a:r>
          </a:p>
        </p:txBody>
      </p:sp>
      <p:sp>
        <p:nvSpPr>
          <p:cNvPr id="96261" name="Rectangle 5"/>
          <p:cNvSpPr>
            <a:spLocks noChangeArrowheads="1"/>
          </p:cNvSpPr>
          <p:nvPr/>
        </p:nvSpPr>
        <p:spPr bwMode="auto">
          <a:xfrm>
            <a:off x="107950" y="981075"/>
            <a:ext cx="4464050" cy="5688013"/>
          </a:xfrm>
          <a:prstGeom prst="rect">
            <a:avLst/>
          </a:prstGeom>
          <a:gradFill rotWithShape="1">
            <a:gsLst>
              <a:gs pos="0">
                <a:schemeClr val="tx1">
                  <a:alpha val="40999"/>
                </a:schemeClr>
              </a:gs>
              <a:gs pos="100000">
                <a:schemeClr val="tx1">
                  <a:alpha val="32001"/>
                </a:schemeClr>
              </a:gs>
            </a:gsLst>
            <a:lin ang="0" scaled="1"/>
          </a:gradFill>
          <a:ln w="3175">
            <a:solidFill>
              <a:schemeClr val="bg1"/>
            </a:solidFill>
            <a:miter lim="800000"/>
            <a:headEnd/>
            <a:tailEnd/>
          </a:ln>
        </p:spPr>
        <p:txBody>
          <a:bodyPr lIns="162000" tIns="162000" rIns="162000" bIns="162000" anchor="ctr"/>
          <a:lstStyle/>
          <a:p>
            <a:pPr marL="274638" indent="-274638" algn="just">
              <a:spcBef>
                <a:spcPct val="100000"/>
              </a:spcBef>
              <a:buClr>
                <a:srgbClr val="00FF00"/>
              </a:buClr>
              <a:buFont typeface="Wingdings" pitchFamily="2" charset="2"/>
              <a:buChar char="v"/>
            </a:pPr>
            <a:r>
              <a:rPr lang="en-US" sz="1900" dirty="0">
                <a:solidFill>
                  <a:schemeClr val="bg1"/>
                </a:solidFill>
                <a:latin typeface="Swis721 Ex BT" pitchFamily="34" charset="0"/>
              </a:rPr>
              <a:t>The harder a mould is rammed, the higher the bulk density obtained and the less the mould-wall movement occurring – and consequently, the sounder the casting obtained. This is illustrated by </a:t>
            </a:r>
            <a:r>
              <a:rPr lang="en-US" sz="1900" dirty="0" smtClean="0">
                <a:solidFill>
                  <a:schemeClr val="bg1"/>
                </a:solidFill>
                <a:latin typeface="Swis721 Ex BT" pitchFamily="34" charset="0"/>
              </a:rPr>
              <a:t>the </a:t>
            </a:r>
            <a:r>
              <a:rPr lang="en-US" sz="1900" dirty="0">
                <a:solidFill>
                  <a:schemeClr val="bg1"/>
                </a:solidFill>
                <a:latin typeface="Swis721 Ex BT" pitchFamily="34" charset="0"/>
              </a:rPr>
              <a:t>relation between the mould bulk density and feeder-head pipe volume in nodular keel blocks made in greensand moulds.</a:t>
            </a:r>
          </a:p>
          <a:p>
            <a:pPr marL="274638" indent="-274638" algn="just">
              <a:spcBef>
                <a:spcPct val="100000"/>
              </a:spcBef>
              <a:buClr>
                <a:srgbClr val="00FF00"/>
              </a:buClr>
              <a:buFont typeface="Wingdings" pitchFamily="2" charset="2"/>
              <a:buChar char="v"/>
            </a:pPr>
            <a:r>
              <a:rPr lang="en-US" sz="1900" dirty="0">
                <a:solidFill>
                  <a:schemeClr val="bg1"/>
                </a:solidFill>
                <a:latin typeface="Swis721 Ex BT" pitchFamily="34" charset="0"/>
              </a:rPr>
              <a:t>The data show that the pipe volume decreases from 180 to 80 cm</a:t>
            </a:r>
            <a:r>
              <a:rPr lang="en-US" sz="1900" baseline="30000" dirty="0">
                <a:solidFill>
                  <a:schemeClr val="bg1"/>
                </a:solidFill>
                <a:latin typeface="Swis721 Ex BT" pitchFamily="34" charset="0"/>
              </a:rPr>
              <a:t>3</a:t>
            </a:r>
            <a:r>
              <a:rPr lang="en-US" sz="1900" dirty="0">
                <a:solidFill>
                  <a:schemeClr val="bg1"/>
                </a:solidFill>
                <a:latin typeface="Swis721 Ex BT" pitchFamily="34" charset="0"/>
              </a:rPr>
              <a:t> as the greensand mould density rises from 1.25 to 1.6 g/cm</a:t>
            </a:r>
            <a:r>
              <a:rPr lang="en-US" sz="1900" baseline="30000" dirty="0">
                <a:solidFill>
                  <a:schemeClr val="bg1"/>
                </a:solidFill>
                <a:latin typeface="Swis721 Ex BT" pitchFamily="34" charset="0"/>
              </a:rPr>
              <a:t>3</a:t>
            </a:r>
            <a:r>
              <a:rPr lang="en-US" sz="1900" dirty="0">
                <a:solidFill>
                  <a:schemeClr val="bg1"/>
                </a:solidFill>
                <a:latin typeface="Swis721 Ex BT" pitchFamily="34" charset="0"/>
              </a:rPr>
              <a:t> with firmer ramming of the moulds.</a:t>
            </a:r>
          </a:p>
        </p:txBody>
      </p:sp>
      <p:pic>
        <p:nvPicPr>
          <p:cNvPr id="96262" name="Picture 6" descr="C283C6C1"/>
          <p:cNvPicPr>
            <a:picLocks noChangeAspect="1" noChangeArrowheads="1"/>
          </p:cNvPicPr>
          <p:nvPr/>
        </p:nvPicPr>
        <p:blipFill>
          <a:blip r:embed="rId2" cstate="print"/>
          <a:srcRect l="6496" t="10902" r="16095" b="13739"/>
          <a:stretch>
            <a:fillRect/>
          </a:stretch>
        </p:blipFill>
        <p:spPr bwMode="auto">
          <a:xfrm>
            <a:off x="4859338" y="692150"/>
            <a:ext cx="4105275" cy="5976938"/>
          </a:xfrm>
          <a:prstGeom prst="rect">
            <a:avLst/>
          </a:prstGeom>
          <a:noFill/>
          <a:ln w="9525">
            <a:solidFill>
              <a:srgbClr val="FF3300"/>
            </a:solid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6260"/>
                                        </p:tgtEl>
                                        <p:attrNameLst>
                                          <p:attrName>style.visibility</p:attrName>
                                        </p:attrNameLst>
                                      </p:cBhvr>
                                      <p:to>
                                        <p:strVal val="visible"/>
                                      </p:to>
                                    </p:set>
                                    <p:anim calcmode="lin" valueType="num">
                                      <p:cBhvr additive="base">
                                        <p:cTn id="7" dur="500" fill="hold"/>
                                        <p:tgtEl>
                                          <p:spTgt spid="96260"/>
                                        </p:tgtEl>
                                        <p:attrNameLst>
                                          <p:attrName>ppt_x</p:attrName>
                                        </p:attrNameLst>
                                      </p:cBhvr>
                                      <p:tavLst>
                                        <p:tav tm="0">
                                          <p:val>
                                            <p:strVal val="0-#ppt_w/2"/>
                                          </p:val>
                                        </p:tav>
                                        <p:tav tm="100000">
                                          <p:val>
                                            <p:strVal val="#ppt_x"/>
                                          </p:val>
                                        </p:tav>
                                      </p:tavLst>
                                    </p:anim>
                                    <p:anim calcmode="lin" valueType="num">
                                      <p:cBhvr additive="base">
                                        <p:cTn id="8" dur="500" fill="hold"/>
                                        <p:tgtEl>
                                          <p:spTgt spid="9626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6261">
                                            <p:bg/>
                                          </p:spTgt>
                                        </p:tgtEl>
                                        <p:attrNameLst>
                                          <p:attrName>style.visibility</p:attrName>
                                        </p:attrNameLst>
                                      </p:cBhvr>
                                      <p:to>
                                        <p:strVal val="visible"/>
                                      </p:to>
                                    </p:set>
                                    <p:animEffect transition="in" filter="fade">
                                      <p:cBhvr>
                                        <p:cTn id="12" dur="500"/>
                                        <p:tgtEl>
                                          <p:spTgt spid="96261">
                                            <p:bg/>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iterate type="wd">
                                    <p:tmPct val="10000"/>
                                  </p:iterate>
                                  <p:childTnLst>
                                    <p:set>
                                      <p:cBhvr>
                                        <p:cTn id="15" dur="1" fill="hold">
                                          <p:stCondLst>
                                            <p:cond delay="0"/>
                                          </p:stCondLst>
                                        </p:cTn>
                                        <p:tgtEl>
                                          <p:spTgt spid="96261">
                                            <p:txEl>
                                              <p:pRg st="0" end="0"/>
                                            </p:txEl>
                                          </p:spTgt>
                                        </p:tgtEl>
                                        <p:attrNameLst>
                                          <p:attrName>style.visibility</p:attrName>
                                        </p:attrNameLst>
                                      </p:cBhvr>
                                      <p:to>
                                        <p:strVal val="visible"/>
                                      </p:to>
                                    </p:set>
                                    <p:animEffect transition="in" filter="fade">
                                      <p:cBhvr>
                                        <p:cTn id="16" dur="500"/>
                                        <p:tgtEl>
                                          <p:spTgt spid="96261">
                                            <p:txEl>
                                              <p:pRg st="0" end="0"/>
                                            </p:txEl>
                                          </p:spTgt>
                                        </p:tgtEl>
                                      </p:cBhvr>
                                    </p:animEffect>
                                  </p:childTnLst>
                                </p:cTn>
                              </p:par>
                            </p:childTnLst>
                          </p:cTn>
                        </p:par>
                        <p:par>
                          <p:cTn id="17" fill="hold">
                            <p:stCondLst>
                              <p:cond delay="4150"/>
                            </p:stCondLst>
                            <p:childTnLst>
                              <p:par>
                                <p:cTn id="18" presetID="10" presetClass="entr" presetSubtype="0" fill="hold" grpId="0" nodeType="afterEffect">
                                  <p:stCondLst>
                                    <p:cond delay="0"/>
                                  </p:stCondLst>
                                  <p:iterate type="wd">
                                    <p:tmPct val="10000"/>
                                  </p:iterate>
                                  <p:childTnLst>
                                    <p:set>
                                      <p:cBhvr>
                                        <p:cTn id="19" dur="1" fill="hold">
                                          <p:stCondLst>
                                            <p:cond delay="0"/>
                                          </p:stCondLst>
                                        </p:cTn>
                                        <p:tgtEl>
                                          <p:spTgt spid="96261">
                                            <p:txEl>
                                              <p:pRg st="1" end="1"/>
                                            </p:txEl>
                                          </p:spTgt>
                                        </p:tgtEl>
                                        <p:attrNameLst>
                                          <p:attrName>style.visibility</p:attrName>
                                        </p:attrNameLst>
                                      </p:cBhvr>
                                      <p:to>
                                        <p:strVal val="visible"/>
                                      </p:to>
                                    </p:set>
                                    <p:animEffect transition="in" filter="fade">
                                      <p:cBhvr>
                                        <p:cTn id="20" dur="500"/>
                                        <p:tgtEl>
                                          <p:spTgt spid="96261">
                                            <p:txEl>
                                              <p:pRg st="1" end="1"/>
                                            </p:txEl>
                                          </p:spTgt>
                                        </p:tgtEl>
                                      </p:cBhvr>
                                    </p:animEffect>
                                  </p:childTnLst>
                                </p:cTn>
                              </p:par>
                            </p:childTnLst>
                          </p:cTn>
                        </p:par>
                        <p:par>
                          <p:cTn id="21" fill="hold">
                            <p:stCondLst>
                              <p:cond delay="6150"/>
                            </p:stCondLst>
                            <p:childTnLst>
                              <p:par>
                                <p:cTn id="22" presetID="10" presetClass="entr" presetSubtype="0" fill="hold" nodeType="afterEffect">
                                  <p:stCondLst>
                                    <p:cond delay="0"/>
                                  </p:stCondLst>
                                  <p:childTnLst>
                                    <p:set>
                                      <p:cBhvr>
                                        <p:cTn id="23" dur="1" fill="hold">
                                          <p:stCondLst>
                                            <p:cond delay="0"/>
                                          </p:stCondLst>
                                        </p:cTn>
                                        <p:tgtEl>
                                          <p:spTgt spid="96262"/>
                                        </p:tgtEl>
                                        <p:attrNameLst>
                                          <p:attrName>style.visibility</p:attrName>
                                        </p:attrNameLst>
                                      </p:cBhvr>
                                      <p:to>
                                        <p:strVal val="visible"/>
                                      </p:to>
                                    </p:set>
                                    <p:animEffect transition="in" filter="fade">
                                      <p:cBhvr>
                                        <p:cTn id="24" dur="1000"/>
                                        <p:tgtEl>
                                          <p:spTgt spid="96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animBg="1"/>
      <p:bldP spid="96261"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AutoShape 4"/>
          <p:cNvSpPr>
            <a:spLocks noChangeArrowheads="1"/>
          </p:cNvSpPr>
          <p:nvPr/>
        </p:nvSpPr>
        <p:spPr bwMode="auto">
          <a:xfrm>
            <a:off x="285720" y="765175"/>
            <a:ext cx="8715436" cy="715089"/>
          </a:xfrm>
          <a:prstGeom prst="roundRect">
            <a:avLst>
              <a:gd name="adj" fmla="val 16667"/>
            </a:avLst>
          </a:prstGeom>
          <a:gradFill rotWithShape="0">
            <a:gsLst>
              <a:gs pos="0">
                <a:srgbClr val="6666FF"/>
              </a:gs>
              <a:gs pos="100000">
                <a:srgbClr val="C9C9FF"/>
              </a:gs>
            </a:gsLst>
            <a:lin ang="0" scaled="1"/>
          </a:gradFill>
          <a:ln w="9525">
            <a:solidFill>
              <a:schemeClr val="bg1"/>
            </a:solidFill>
            <a:round/>
            <a:headEnd/>
            <a:tailEnd/>
          </a:ln>
        </p:spPr>
        <p:txBody>
          <a:bodyPr wrap="square" anchor="ctr">
            <a:spAutoFit/>
          </a:bodyPr>
          <a:lstStyle/>
          <a:p>
            <a:r>
              <a:rPr lang="en-US" sz="1800" b="1" dirty="0">
                <a:solidFill>
                  <a:schemeClr val="bg1"/>
                </a:solidFill>
                <a:latin typeface="Arial" pitchFamily="34" charset="0"/>
              </a:rPr>
              <a:t>SUMMARY OF METHODS OF REDUCING MOULD-WALL MOVEMENT AND IMPROVING CASTING SOUNDNESS</a:t>
            </a:r>
          </a:p>
        </p:txBody>
      </p:sp>
      <p:sp>
        <p:nvSpPr>
          <p:cNvPr id="97285" name="Rectangle 5"/>
          <p:cNvSpPr>
            <a:spLocks noChangeArrowheads="1"/>
          </p:cNvSpPr>
          <p:nvPr/>
        </p:nvSpPr>
        <p:spPr bwMode="auto">
          <a:xfrm>
            <a:off x="285720" y="1571612"/>
            <a:ext cx="8715436" cy="4929222"/>
          </a:xfrm>
          <a:prstGeom prst="rect">
            <a:avLst/>
          </a:prstGeom>
          <a:gradFill rotWithShape="1">
            <a:gsLst>
              <a:gs pos="0">
                <a:schemeClr val="tx1">
                  <a:alpha val="40999"/>
                </a:schemeClr>
              </a:gs>
              <a:gs pos="100000">
                <a:schemeClr val="tx1">
                  <a:alpha val="32001"/>
                </a:schemeClr>
              </a:gs>
            </a:gsLst>
            <a:lin ang="0" scaled="1"/>
          </a:gradFill>
          <a:ln w="3175">
            <a:solidFill>
              <a:schemeClr val="bg1"/>
            </a:solidFill>
            <a:miter lim="800000"/>
            <a:headEnd/>
            <a:tailEnd/>
          </a:ln>
        </p:spPr>
        <p:txBody>
          <a:bodyPr lIns="162000" tIns="162000" rIns="162000" bIns="162000" anchor="ctr"/>
          <a:lstStyle/>
          <a:p>
            <a:pPr marL="441325" indent="-441325" algn="just">
              <a:spcBef>
                <a:spcPct val="60000"/>
              </a:spcBef>
              <a:buClr>
                <a:srgbClr val="FF3300"/>
              </a:buClr>
              <a:buFont typeface="Wingdings" pitchFamily="2" charset="2"/>
              <a:buAutoNum type="arabicPeriod"/>
            </a:pPr>
            <a:r>
              <a:rPr lang="en-US" sz="1800" b="1" dirty="0">
                <a:solidFill>
                  <a:schemeClr val="bg1"/>
                </a:solidFill>
                <a:latin typeface="Swis721 Ex BT" pitchFamily="34" charset="0"/>
              </a:rPr>
              <a:t>Use greensand mixtures with low water content.</a:t>
            </a:r>
          </a:p>
          <a:p>
            <a:pPr marL="441325" indent="-441325" algn="just">
              <a:spcBef>
                <a:spcPct val="60000"/>
              </a:spcBef>
              <a:buClr>
                <a:srgbClr val="FF3300"/>
              </a:buClr>
              <a:buFont typeface="Wingdings" pitchFamily="2" charset="2"/>
              <a:buAutoNum type="arabicPeriod"/>
            </a:pPr>
            <a:r>
              <a:rPr lang="en-US" sz="1800" b="1" dirty="0">
                <a:solidFill>
                  <a:schemeClr val="bg1"/>
                </a:solidFill>
                <a:latin typeface="Swis721 Ex BT" pitchFamily="34" charset="0"/>
              </a:rPr>
              <a:t>Make an addition of </a:t>
            </a:r>
            <a:r>
              <a:rPr lang="en-US" sz="1800" b="1" dirty="0" err="1">
                <a:solidFill>
                  <a:schemeClr val="bg1"/>
                </a:solidFill>
                <a:latin typeface="Swis721 Ex BT" pitchFamily="34" charset="0"/>
              </a:rPr>
              <a:t>coaldust</a:t>
            </a:r>
            <a:r>
              <a:rPr lang="en-US" sz="1800" b="1" dirty="0">
                <a:solidFill>
                  <a:schemeClr val="bg1"/>
                </a:solidFill>
                <a:latin typeface="Swis721 Ex BT" pitchFamily="34" charset="0"/>
              </a:rPr>
              <a:t> or pitch to the sand mixture.</a:t>
            </a:r>
          </a:p>
          <a:p>
            <a:pPr marL="441325" indent="-441325" algn="just">
              <a:spcBef>
                <a:spcPct val="60000"/>
              </a:spcBef>
              <a:buClr>
                <a:srgbClr val="FF3300"/>
              </a:buClr>
              <a:buFont typeface="Wingdings" pitchFamily="2" charset="2"/>
              <a:buAutoNum type="arabicPeriod"/>
            </a:pPr>
            <a:r>
              <a:rPr lang="en-US" sz="1800" b="1" dirty="0">
                <a:solidFill>
                  <a:schemeClr val="bg1"/>
                </a:solidFill>
                <a:latin typeface="Swis721 Ex BT" pitchFamily="34" charset="0"/>
              </a:rPr>
              <a:t>Run moulds to high and uniform bulk densities.</a:t>
            </a:r>
          </a:p>
          <a:p>
            <a:pPr marL="441325" indent="-441325" algn="just">
              <a:spcBef>
                <a:spcPct val="60000"/>
              </a:spcBef>
              <a:buClr>
                <a:srgbClr val="FF3300"/>
              </a:buClr>
              <a:buFont typeface="Wingdings" pitchFamily="2" charset="2"/>
              <a:buAutoNum type="arabicPeriod"/>
            </a:pPr>
            <a:r>
              <a:rPr lang="en-US" sz="1800" b="1" dirty="0">
                <a:solidFill>
                  <a:schemeClr val="bg1"/>
                </a:solidFill>
                <a:latin typeface="Swis721 Ex BT" pitchFamily="34" charset="0"/>
              </a:rPr>
              <a:t>Ensure that </a:t>
            </a:r>
            <a:r>
              <a:rPr lang="en-US" sz="1800" b="1" dirty="0" err="1">
                <a:solidFill>
                  <a:schemeClr val="bg1"/>
                </a:solidFill>
                <a:latin typeface="Swis721 Ex BT" pitchFamily="34" charset="0"/>
              </a:rPr>
              <a:t>moulding</a:t>
            </a:r>
            <a:r>
              <a:rPr lang="en-US" sz="1800" b="1" dirty="0">
                <a:solidFill>
                  <a:schemeClr val="bg1"/>
                </a:solidFill>
                <a:latin typeface="Swis721 Ex BT" pitchFamily="34" charset="0"/>
              </a:rPr>
              <a:t> machines are not overloaded, and are operated at the correct air-line pressure.</a:t>
            </a:r>
          </a:p>
          <a:p>
            <a:pPr marL="441325" indent="-441325" algn="just">
              <a:spcBef>
                <a:spcPct val="60000"/>
              </a:spcBef>
              <a:buClr>
                <a:srgbClr val="FF3300"/>
              </a:buClr>
              <a:buFont typeface="Wingdings" pitchFamily="2" charset="2"/>
              <a:buAutoNum type="arabicPeriod"/>
            </a:pPr>
            <a:r>
              <a:rPr lang="en-US" sz="1800" b="1" dirty="0">
                <a:solidFill>
                  <a:schemeClr val="bg1"/>
                </a:solidFill>
                <a:latin typeface="Swis721 Ex BT" pitchFamily="34" charset="0"/>
              </a:rPr>
              <a:t>Avoid pouring castings too hot.</a:t>
            </a:r>
          </a:p>
          <a:p>
            <a:pPr marL="441325" indent="-441325" algn="just">
              <a:spcBef>
                <a:spcPct val="60000"/>
              </a:spcBef>
              <a:buClr>
                <a:srgbClr val="FF3300"/>
              </a:buClr>
              <a:buFont typeface="Wingdings" pitchFamily="2" charset="2"/>
              <a:buAutoNum type="arabicPeriod"/>
            </a:pPr>
            <a:r>
              <a:rPr lang="en-US" sz="1800" b="1" dirty="0">
                <a:solidFill>
                  <a:schemeClr val="bg1"/>
                </a:solidFill>
                <a:latin typeface="Swis721 Ex BT" pitchFamily="34" charset="0"/>
              </a:rPr>
              <a:t>If possible, avoid placing tall feeder heads on castings.</a:t>
            </a:r>
          </a:p>
          <a:p>
            <a:pPr marL="441325" indent="-441325" algn="just">
              <a:spcBef>
                <a:spcPct val="60000"/>
              </a:spcBef>
              <a:buClr>
                <a:srgbClr val="FF3300"/>
              </a:buClr>
              <a:buFont typeface="Wingdings" pitchFamily="2" charset="2"/>
              <a:buAutoNum type="arabicPeriod"/>
            </a:pPr>
            <a:r>
              <a:rPr lang="en-US" sz="1800" b="1" dirty="0">
                <a:solidFill>
                  <a:schemeClr val="bg1"/>
                </a:solidFill>
                <a:latin typeface="Swis721 Ex BT" pitchFamily="34" charset="0"/>
              </a:rPr>
              <a:t>Weight moulds so that the load is distributed as evenly as possible.</a:t>
            </a:r>
          </a:p>
          <a:p>
            <a:pPr marL="441325" indent="-441325" algn="just">
              <a:spcBef>
                <a:spcPct val="60000"/>
              </a:spcBef>
              <a:buClr>
                <a:srgbClr val="FF3300"/>
              </a:buClr>
              <a:buFont typeface="Wingdings" pitchFamily="2" charset="2"/>
              <a:buAutoNum type="arabicPeriod"/>
            </a:pPr>
            <a:r>
              <a:rPr lang="en-US" sz="1800" b="1" dirty="0">
                <a:solidFill>
                  <a:schemeClr val="bg1"/>
                </a:solidFill>
                <a:latin typeface="Swis721 Ex BT" pitchFamily="34" charset="0"/>
              </a:rPr>
              <a:t>Use boxes with adequate reinforcing bars, and ensure that the sand between the bars is well compacted.</a:t>
            </a:r>
          </a:p>
          <a:p>
            <a:pPr marL="441325" indent="-441325" algn="just">
              <a:spcBef>
                <a:spcPct val="60000"/>
              </a:spcBef>
              <a:buClr>
                <a:srgbClr val="FF3300"/>
              </a:buClr>
              <a:buFont typeface="Wingdings" pitchFamily="2" charset="2"/>
              <a:buAutoNum type="arabicPeriod"/>
            </a:pPr>
            <a:r>
              <a:rPr lang="en-US" sz="1800" b="1" dirty="0">
                <a:solidFill>
                  <a:schemeClr val="bg1"/>
                </a:solidFill>
                <a:latin typeface="Swis721 Ex BT" pitchFamily="34" charset="0"/>
              </a:rPr>
              <a:t>Use strong boxes containing sufficient sand to prevent the boxes distorting from heat and deforming the moulds while the castings are solidifying.</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7284"/>
                                        </p:tgtEl>
                                        <p:attrNameLst>
                                          <p:attrName>style.visibility</p:attrName>
                                        </p:attrNameLst>
                                      </p:cBhvr>
                                      <p:to>
                                        <p:strVal val="visible"/>
                                      </p:to>
                                    </p:set>
                                    <p:anim calcmode="lin" valueType="num">
                                      <p:cBhvr additive="base">
                                        <p:cTn id="7" dur="500" fill="hold"/>
                                        <p:tgtEl>
                                          <p:spTgt spid="97284"/>
                                        </p:tgtEl>
                                        <p:attrNameLst>
                                          <p:attrName>ppt_x</p:attrName>
                                        </p:attrNameLst>
                                      </p:cBhvr>
                                      <p:tavLst>
                                        <p:tav tm="0">
                                          <p:val>
                                            <p:strVal val="0-#ppt_w/2"/>
                                          </p:val>
                                        </p:tav>
                                        <p:tav tm="100000">
                                          <p:val>
                                            <p:strVal val="#ppt_x"/>
                                          </p:val>
                                        </p:tav>
                                      </p:tavLst>
                                    </p:anim>
                                    <p:anim calcmode="lin" valueType="num">
                                      <p:cBhvr additive="base">
                                        <p:cTn id="8" dur="500" fill="hold"/>
                                        <p:tgtEl>
                                          <p:spTgt spid="9728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7285">
                                            <p:bg/>
                                          </p:spTgt>
                                        </p:tgtEl>
                                        <p:attrNameLst>
                                          <p:attrName>style.visibility</p:attrName>
                                        </p:attrNameLst>
                                      </p:cBhvr>
                                      <p:to>
                                        <p:strVal val="visible"/>
                                      </p:to>
                                    </p:set>
                                    <p:animEffect transition="in" filter="fade">
                                      <p:cBhvr>
                                        <p:cTn id="12" dur="500"/>
                                        <p:tgtEl>
                                          <p:spTgt spid="97285">
                                            <p:bg/>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iterate type="wd">
                                    <p:tmPct val="10000"/>
                                  </p:iterate>
                                  <p:childTnLst>
                                    <p:set>
                                      <p:cBhvr>
                                        <p:cTn id="15" dur="1" fill="hold">
                                          <p:stCondLst>
                                            <p:cond delay="0"/>
                                          </p:stCondLst>
                                        </p:cTn>
                                        <p:tgtEl>
                                          <p:spTgt spid="97285">
                                            <p:txEl>
                                              <p:pRg st="0" end="0"/>
                                            </p:txEl>
                                          </p:spTgt>
                                        </p:tgtEl>
                                        <p:attrNameLst>
                                          <p:attrName>style.visibility</p:attrName>
                                        </p:attrNameLst>
                                      </p:cBhvr>
                                      <p:to>
                                        <p:strVal val="visible"/>
                                      </p:to>
                                    </p:set>
                                    <p:animEffect transition="in" filter="fade">
                                      <p:cBhvr>
                                        <p:cTn id="16" dur="500"/>
                                        <p:tgtEl>
                                          <p:spTgt spid="97285">
                                            <p:txEl>
                                              <p:pRg st="0" end="0"/>
                                            </p:txEl>
                                          </p:spTgt>
                                        </p:tgtEl>
                                      </p:cBhvr>
                                    </p:animEffect>
                                  </p:childTnLst>
                                </p:cTn>
                              </p:par>
                            </p:childTnLst>
                          </p:cTn>
                        </p:par>
                        <p:par>
                          <p:cTn id="17" fill="hold">
                            <p:stCondLst>
                              <p:cond delay="1850"/>
                            </p:stCondLst>
                            <p:childTnLst>
                              <p:par>
                                <p:cTn id="18" presetID="10" presetClass="entr" presetSubtype="0" fill="hold" grpId="0" nodeType="afterEffect">
                                  <p:stCondLst>
                                    <p:cond delay="0"/>
                                  </p:stCondLst>
                                  <p:iterate type="wd">
                                    <p:tmPct val="10000"/>
                                  </p:iterate>
                                  <p:childTnLst>
                                    <p:set>
                                      <p:cBhvr>
                                        <p:cTn id="19" dur="1" fill="hold">
                                          <p:stCondLst>
                                            <p:cond delay="0"/>
                                          </p:stCondLst>
                                        </p:cTn>
                                        <p:tgtEl>
                                          <p:spTgt spid="97285">
                                            <p:txEl>
                                              <p:pRg st="1" end="1"/>
                                            </p:txEl>
                                          </p:spTgt>
                                        </p:tgtEl>
                                        <p:attrNameLst>
                                          <p:attrName>style.visibility</p:attrName>
                                        </p:attrNameLst>
                                      </p:cBhvr>
                                      <p:to>
                                        <p:strVal val="visible"/>
                                      </p:to>
                                    </p:set>
                                    <p:animEffect transition="in" filter="fade">
                                      <p:cBhvr>
                                        <p:cTn id="20" dur="500"/>
                                        <p:tgtEl>
                                          <p:spTgt spid="97285">
                                            <p:txEl>
                                              <p:pRg st="1" end="1"/>
                                            </p:txEl>
                                          </p:spTgt>
                                        </p:tgtEl>
                                      </p:cBhvr>
                                    </p:animEffect>
                                  </p:childTnLst>
                                </p:cTn>
                              </p:par>
                            </p:childTnLst>
                          </p:cTn>
                        </p:par>
                        <p:par>
                          <p:cTn id="21" fill="hold">
                            <p:stCondLst>
                              <p:cond delay="2900"/>
                            </p:stCondLst>
                            <p:childTnLst>
                              <p:par>
                                <p:cTn id="22" presetID="10" presetClass="entr" presetSubtype="0" fill="hold" grpId="0" nodeType="afterEffect">
                                  <p:stCondLst>
                                    <p:cond delay="0"/>
                                  </p:stCondLst>
                                  <p:iterate type="wd">
                                    <p:tmPct val="10000"/>
                                  </p:iterate>
                                  <p:childTnLst>
                                    <p:set>
                                      <p:cBhvr>
                                        <p:cTn id="23" dur="1" fill="hold">
                                          <p:stCondLst>
                                            <p:cond delay="0"/>
                                          </p:stCondLst>
                                        </p:cTn>
                                        <p:tgtEl>
                                          <p:spTgt spid="97285">
                                            <p:txEl>
                                              <p:pRg st="2" end="2"/>
                                            </p:txEl>
                                          </p:spTgt>
                                        </p:tgtEl>
                                        <p:attrNameLst>
                                          <p:attrName>style.visibility</p:attrName>
                                        </p:attrNameLst>
                                      </p:cBhvr>
                                      <p:to>
                                        <p:strVal val="visible"/>
                                      </p:to>
                                    </p:set>
                                    <p:animEffect transition="in" filter="fade">
                                      <p:cBhvr>
                                        <p:cTn id="24" dur="500"/>
                                        <p:tgtEl>
                                          <p:spTgt spid="97285">
                                            <p:txEl>
                                              <p:pRg st="2" end="2"/>
                                            </p:txEl>
                                          </p:spTgt>
                                        </p:tgtEl>
                                      </p:cBhvr>
                                    </p:animEffect>
                                  </p:childTnLst>
                                </p:cTn>
                              </p:par>
                            </p:childTnLst>
                          </p:cTn>
                        </p:par>
                        <p:par>
                          <p:cTn id="25" fill="hold">
                            <p:stCondLst>
                              <p:cond delay="3800"/>
                            </p:stCondLst>
                            <p:childTnLst>
                              <p:par>
                                <p:cTn id="26" presetID="10" presetClass="entr" presetSubtype="0" fill="hold" grpId="0" nodeType="afterEffect">
                                  <p:stCondLst>
                                    <p:cond delay="0"/>
                                  </p:stCondLst>
                                  <p:iterate type="wd">
                                    <p:tmPct val="10000"/>
                                  </p:iterate>
                                  <p:childTnLst>
                                    <p:set>
                                      <p:cBhvr>
                                        <p:cTn id="27" dur="1" fill="hold">
                                          <p:stCondLst>
                                            <p:cond delay="0"/>
                                          </p:stCondLst>
                                        </p:cTn>
                                        <p:tgtEl>
                                          <p:spTgt spid="97285">
                                            <p:txEl>
                                              <p:pRg st="3" end="3"/>
                                            </p:txEl>
                                          </p:spTgt>
                                        </p:tgtEl>
                                        <p:attrNameLst>
                                          <p:attrName>style.visibility</p:attrName>
                                        </p:attrNameLst>
                                      </p:cBhvr>
                                      <p:to>
                                        <p:strVal val="visible"/>
                                      </p:to>
                                    </p:set>
                                    <p:animEffect transition="in" filter="fade">
                                      <p:cBhvr>
                                        <p:cTn id="28" dur="500"/>
                                        <p:tgtEl>
                                          <p:spTgt spid="97285">
                                            <p:txEl>
                                              <p:pRg st="3" end="3"/>
                                            </p:txEl>
                                          </p:spTgt>
                                        </p:tgtEl>
                                      </p:cBhvr>
                                    </p:animEffect>
                                  </p:childTnLst>
                                </p:cTn>
                              </p:par>
                            </p:childTnLst>
                          </p:cTn>
                        </p:par>
                        <p:par>
                          <p:cTn id="29" fill="hold">
                            <p:stCondLst>
                              <p:cond delay="5100"/>
                            </p:stCondLst>
                            <p:childTnLst>
                              <p:par>
                                <p:cTn id="30" presetID="10" presetClass="entr" presetSubtype="0" fill="hold" grpId="0" nodeType="afterEffect">
                                  <p:stCondLst>
                                    <p:cond delay="0"/>
                                  </p:stCondLst>
                                  <p:iterate type="wd">
                                    <p:tmPct val="10000"/>
                                  </p:iterate>
                                  <p:childTnLst>
                                    <p:set>
                                      <p:cBhvr>
                                        <p:cTn id="31" dur="1" fill="hold">
                                          <p:stCondLst>
                                            <p:cond delay="0"/>
                                          </p:stCondLst>
                                        </p:cTn>
                                        <p:tgtEl>
                                          <p:spTgt spid="97285">
                                            <p:txEl>
                                              <p:pRg st="4" end="4"/>
                                            </p:txEl>
                                          </p:spTgt>
                                        </p:tgtEl>
                                        <p:attrNameLst>
                                          <p:attrName>style.visibility</p:attrName>
                                        </p:attrNameLst>
                                      </p:cBhvr>
                                      <p:to>
                                        <p:strVal val="visible"/>
                                      </p:to>
                                    </p:set>
                                    <p:animEffect transition="in" filter="fade">
                                      <p:cBhvr>
                                        <p:cTn id="32" dur="500"/>
                                        <p:tgtEl>
                                          <p:spTgt spid="97285">
                                            <p:txEl>
                                              <p:pRg st="4" end="4"/>
                                            </p:txEl>
                                          </p:spTgt>
                                        </p:tgtEl>
                                      </p:cBhvr>
                                    </p:animEffect>
                                  </p:childTnLst>
                                </p:cTn>
                              </p:par>
                            </p:childTnLst>
                          </p:cTn>
                        </p:par>
                        <p:par>
                          <p:cTn id="33" fill="hold">
                            <p:stCondLst>
                              <p:cond delay="5850"/>
                            </p:stCondLst>
                            <p:childTnLst>
                              <p:par>
                                <p:cTn id="34" presetID="10" presetClass="entr" presetSubtype="0" fill="hold" grpId="0" nodeType="afterEffect">
                                  <p:stCondLst>
                                    <p:cond delay="0"/>
                                  </p:stCondLst>
                                  <p:iterate type="wd">
                                    <p:tmPct val="10000"/>
                                  </p:iterate>
                                  <p:childTnLst>
                                    <p:set>
                                      <p:cBhvr>
                                        <p:cTn id="35" dur="1" fill="hold">
                                          <p:stCondLst>
                                            <p:cond delay="0"/>
                                          </p:stCondLst>
                                        </p:cTn>
                                        <p:tgtEl>
                                          <p:spTgt spid="97285">
                                            <p:txEl>
                                              <p:pRg st="5" end="5"/>
                                            </p:txEl>
                                          </p:spTgt>
                                        </p:tgtEl>
                                        <p:attrNameLst>
                                          <p:attrName>style.visibility</p:attrName>
                                        </p:attrNameLst>
                                      </p:cBhvr>
                                      <p:to>
                                        <p:strVal val="visible"/>
                                      </p:to>
                                    </p:set>
                                    <p:animEffect transition="in" filter="fade">
                                      <p:cBhvr>
                                        <p:cTn id="36" dur="500"/>
                                        <p:tgtEl>
                                          <p:spTgt spid="97285">
                                            <p:txEl>
                                              <p:pRg st="5" end="5"/>
                                            </p:txEl>
                                          </p:spTgt>
                                        </p:tgtEl>
                                      </p:cBhvr>
                                    </p:animEffect>
                                  </p:childTnLst>
                                </p:cTn>
                              </p:par>
                            </p:childTnLst>
                          </p:cTn>
                        </p:par>
                        <p:par>
                          <p:cTn id="37" fill="hold">
                            <p:stCondLst>
                              <p:cond delay="6850"/>
                            </p:stCondLst>
                            <p:childTnLst>
                              <p:par>
                                <p:cTn id="38" presetID="10" presetClass="entr" presetSubtype="0" fill="hold" grpId="0" nodeType="afterEffect">
                                  <p:stCondLst>
                                    <p:cond delay="0"/>
                                  </p:stCondLst>
                                  <p:iterate type="wd">
                                    <p:tmPct val="10000"/>
                                  </p:iterate>
                                  <p:childTnLst>
                                    <p:set>
                                      <p:cBhvr>
                                        <p:cTn id="39" dur="1" fill="hold">
                                          <p:stCondLst>
                                            <p:cond delay="0"/>
                                          </p:stCondLst>
                                        </p:cTn>
                                        <p:tgtEl>
                                          <p:spTgt spid="97285">
                                            <p:txEl>
                                              <p:pRg st="6" end="6"/>
                                            </p:txEl>
                                          </p:spTgt>
                                        </p:tgtEl>
                                        <p:attrNameLst>
                                          <p:attrName>style.visibility</p:attrName>
                                        </p:attrNameLst>
                                      </p:cBhvr>
                                      <p:to>
                                        <p:strVal val="visible"/>
                                      </p:to>
                                    </p:set>
                                    <p:animEffect transition="in" filter="fade">
                                      <p:cBhvr>
                                        <p:cTn id="40" dur="500"/>
                                        <p:tgtEl>
                                          <p:spTgt spid="97285">
                                            <p:txEl>
                                              <p:pRg st="6" end="6"/>
                                            </p:txEl>
                                          </p:spTgt>
                                        </p:tgtEl>
                                      </p:cBhvr>
                                    </p:animEffect>
                                  </p:childTnLst>
                                </p:cTn>
                              </p:par>
                            </p:childTnLst>
                          </p:cTn>
                        </p:par>
                        <p:par>
                          <p:cTn id="41" fill="hold">
                            <p:stCondLst>
                              <p:cond delay="7950"/>
                            </p:stCondLst>
                            <p:childTnLst>
                              <p:par>
                                <p:cTn id="42" presetID="10" presetClass="entr" presetSubtype="0" fill="hold" grpId="0" nodeType="afterEffect">
                                  <p:stCondLst>
                                    <p:cond delay="0"/>
                                  </p:stCondLst>
                                  <p:iterate type="wd">
                                    <p:tmPct val="10000"/>
                                  </p:iterate>
                                  <p:childTnLst>
                                    <p:set>
                                      <p:cBhvr>
                                        <p:cTn id="43" dur="1" fill="hold">
                                          <p:stCondLst>
                                            <p:cond delay="0"/>
                                          </p:stCondLst>
                                        </p:cTn>
                                        <p:tgtEl>
                                          <p:spTgt spid="97285">
                                            <p:txEl>
                                              <p:pRg st="7" end="7"/>
                                            </p:txEl>
                                          </p:spTgt>
                                        </p:tgtEl>
                                        <p:attrNameLst>
                                          <p:attrName>style.visibility</p:attrName>
                                        </p:attrNameLst>
                                      </p:cBhvr>
                                      <p:to>
                                        <p:strVal val="visible"/>
                                      </p:to>
                                    </p:set>
                                    <p:animEffect transition="in" filter="fade">
                                      <p:cBhvr>
                                        <p:cTn id="44" dur="500"/>
                                        <p:tgtEl>
                                          <p:spTgt spid="97285">
                                            <p:txEl>
                                              <p:pRg st="7" end="7"/>
                                            </p:txEl>
                                          </p:spTgt>
                                        </p:tgtEl>
                                      </p:cBhvr>
                                    </p:animEffect>
                                  </p:childTnLst>
                                </p:cTn>
                              </p:par>
                            </p:childTnLst>
                          </p:cTn>
                        </p:par>
                        <p:par>
                          <p:cTn id="45" fill="hold">
                            <p:stCondLst>
                              <p:cond delay="9350"/>
                            </p:stCondLst>
                            <p:childTnLst>
                              <p:par>
                                <p:cTn id="46" presetID="10" presetClass="entr" presetSubtype="0" fill="hold" grpId="0" nodeType="afterEffect">
                                  <p:stCondLst>
                                    <p:cond delay="0"/>
                                  </p:stCondLst>
                                  <p:iterate type="wd">
                                    <p:tmPct val="10000"/>
                                  </p:iterate>
                                  <p:childTnLst>
                                    <p:set>
                                      <p:cBhvr>
                                        <p:cTn id="47" dur="1" fill="hold">
                                          <p:stCondLst>
                                            <p:cond delay="0"/>
                                          </p:stCondLst>
                                        </p:cTn>
                                        <p:tgtEl>
                                          <p:spTgt spid="97285">
                                            <p:txEl>
                                              <p:pRg st="8" end="8"/>
                                            </p:txEl>
                                          </p:spTgt>
                                        </p:tgtEl>
                                        <p:attrNameLst>
                                          <p:attrName>style.visibility</p:attrName>
                                        </p:attrNameLst>
                                      </p:cBhvr>
                                      <p:to>
                                        <p:strVal val="visible"/>
                                      </p:to>
                                    </p:set>
                                    <p:animEffect transition="in" filter="fade">
                                      <p:cBhvr>
                                        <p:cTn id="48" dur="500"/>
                                        <p:tgtEl>
                                          <p:spTgt spid="9728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animBg="1"/>
      <p:bldP spid="97285"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4"/>
          <p:cNvSpPr>
            <a:spLocks noChangeArrowheads="1"/>
          </p:cNvSpPr>
          <p:nvPr/>
        </p:nvSpPr>
        <p:spPr bwMode="auto">
          <a:xfrm>
            <a:off x="685800" y="447675"/>
            <a:ext cx="7772400" cy="541338"/>
          </a:xfrm>
          <a:prstGeom prst="rect">
            <a:avLst/>
          </a:prstGeom>
          <a:noFill/>
          <a:ln w="9525">
            <a:noFill/>
            <a:miter lim="800000"/>
            <a:headEnd/>
            <a:tailEnd/>
          </a:ln>
        </p:spPr>
        <p:txBody>
          <a:bodyPr anchor="ctr"/>
          <a:lstStyle/>
          <a:p>
            <a:pPr algn="ctr"/>
            <a:r>
              <a:rPr lang="en-US">
                <a:solidFill>
                  <a:srgbClr val="FF0066"/>
                </a:solidFill>
                <a:latin typeface="Impact" pitchFamily="34" charset="0"/>
              </a:rPr>
              <a:t>(1)  Pouring-Temperature</a:t>
            </a:r>
          </a:p>
        </p:txBody>
      </p:sp>
      <p:sp>
        <p:nvSpPr>
          <p:cNvPr id="98309" name="Rectangle 5"/>
          <p:cNvSpPr>
            <a:spLocks noChangeArrowheads="1"/>
          </p:cNvSpPr>
          <p:nvPr/>
        </p:nvSpPr>
        <p:spPr bwMode="auto">
          <a:xfrm>
            <a:off x="500034" y="1428736"/>
            <a:ext cx="4000528" cy="5072098"/>
          </a:xfrm>
          <a:prstGeom prst="rect">
            <a:avLst/>
          </a:prstGeom>
          <a:gradFill rotWithShape="1">
            <a:gsLst>
              <a:gs pos="0">
                <a:schemeClr val="tx1">
                  <a:alpha val="40999"/>
                </a:schemeClr>
              </a:gs>
              <a:gs pos="100000">
                <a:schemeClr val="tx1">
                  <a:alpha val="32001"/>
                </a:schemeClr>
              </a:gs>
            </a:gsLst>
            <a:lin ang="0" scaled="1"/>
          </a:gradFill>
          <a:ln w="3175">
            <a:solidFill>
              <a:schemeClr val="bg1"/>
            </a:solidFill>
            <a:miter lim="800000"/>
            <a:headEnd/>
            <a:tailEnd/>
          </a:ln>
        </p:spPr>
        <p:txBody>
          <a:bodyPr lIns="162000" tIns="162000" rIns="162000" bIns="162000" anchor="ctr"/>
          <a:lstStyle/>
          <a:p>
            <a:pPr marL="274638" indent="-274638" algn="just">
              <a:spcBef>
                <a:spcPct val="60000"/>
              </a:spcBef>
              <a:buClr>
                <a:srgbClr val="00FF00"/>
              </a:buClr>
              <a:buFont typeface="Wingdings" pitchFamily="2" charset="2"/>
              <a:buChar char="v"/>
            </a:pPr>
            <a:r>
              <a:rPr lang="en-US" sz="1400" b="1" dirty="0">
                <a:solidFill>
                  <a:schemeClr val="bg1"/>
                </a:solidFill>
                <a:latin typeface="Swis721 Ex BT" pitchFamily="34" charset="0"/>
              </a:rPr>
              <a:t>High pouring-temperatures cause shrinkage in grey irons for two reasons:</a:t>
            </a:r>
          </a:p>
          <a:p>
            <a:pPr marL="808038" lvl="1" indent="-354013" algn="just">
              <a:spcBef>
                <a:spcPct val="60000"/>
              </a:spcBef>
              <a:buClr>
                <a:srgbClr val="00FF00"/>
              </a:buClr>
              <a:buFont typeface="Wingdings" pitchFamily="2" charset="2"/>
              <a:buAutoNum type="alphaLcParenBoth"/>
            </a:pPr>
            <a:r>
              <a:rPr lang="en-US" sz="1400" b="1" dirty="0">
                <a:solidFill>
                  <a:schemeClr val="bg1"/>
                </a:solidFill>
                <a:latin typeface="Swis721 Ex BT" pitchFamily="34" charset="0"/>
              </a:rPr>
              <a:t>Increased contraction of liquid metal occurs in cooling to the temperature at which solidification commences;</a:t>
            </a:r>
          </a:p>
          <a:p>
            <a:pPr marL="808038" lvl="1" indent="-354013" algn="just">
              <a:spcBef>
                <a:spcPct val="60000"/>
              </a:spcBef>
              <a:buClr>
                <a:srgbClr val="00FF00"/>
              </a:buClr>
              <a:buFont typeface="Wingdings" pitchFamily="2" charset="2"/>
              <a:buAutoNum type="alphaLcParenBoth"/>
            </a:pPr>
            <a:r>
              <a:rPr lang="en-US" sz="1400" b="1" dirty="0">
                <a:solidFill>
                  <a:schemeClr val="bg1"/>
                </a:solidFill>
                <a:latin typeface="Swis721 Ex BT" pitchFamily="34" charset="0"/>
              </a:rPr>
              <a:t>Greensand moulds are not dimensionally stable under the action of heat, and for this reason the extent of mould-wall movement increases with rise in pouring-temperature.</a:t>
            </a:r>
          </a:p>
          <a:p>
            <a:pPr marL="274638" indent="-274638" algn="just">
              <a:spcBef>
                <a:spcPct val="60000"/>
              </a:spcBef>
              <a:buClr>
                <a:srgbClr val="00FF00"/>
              </a:buClr>
              <a:buFont typeface="Wingdings" pitchFamily="2" charset="2"/>
              <a:buChar char="v"/>
            </a:pPr>
            <a:r>
              <a:rPr lang="en-US" sz="1400" b="1" dirty="0" smtClean="0">
                <a:solidFill>
                  <a:schemeClr val="bg1"/>
                </a:solidFill>
                <a:latin typeface="Swis721 Ex BT" pitchFamily="34" charset="0"/>
              </a:rPr>
              <a:t>The </a:t>
            </a:r>
            <a:r>
              <a:rPr lang="en-US" sz="1400" b="1" dirty="0">
                <a:solidFill>
                  <a:schemeClr val="bg1"/>
                </a:solidFill>
                <a:latin typeface="Swis721 Ex BT" pitchFamily="34" charset="0"/>
              </a:rPr>
              <a:t>effect of pouring-temperature on casting size. Increased pouring-temperature produces castings which are oversize; and the greater the amount of over-sizing of a casting, the greater will be the volume of unsoundness</a:t>
            </a:r>
            <a:r>
              <a:rPr lang="en-US" sz="1400" dirty="0">
                <a:solidFill>
                  <a:schemeClr val="bg1"/>
                </a:solidFill>
                <a:latin typeface="Swis721 Ex BT" pitchFamily="34" charset="0"/>
              </a:rPr>
              <a:t>.</a:t>
            </a:r>
          </a:p>
        </p:txBody>
      </p:sp>
      <p:pic>
        <p:nvPicPr>
          <p:cNvPr id="98310" name="Picture 6" descr="9A04E13A"/>
          <p:cNvPicPr>
            <a:picLocks noChangeAspect="1" noChangeArrowheads="1"/>
          </p:cNvPicPr>
          <p:nvPr/>
        </p:nvPicPr>
        <p:blipFill>
          <a:blip r:embed="rId2" cstate="print">
            <a:lum contrast="54000"/>
          </a:blip>
          <a:srcRect l="4358" t="3526" r="4816" b="11406"/>
          <a:stretch>
            <a:fillRect/>
          </a:stretch>
        </p:blipFill>
        <p:spPr bwMode="auto">
          <a:xfrm>
            <a:off x="4643438" y="1714488"/>
            <a:ext cx="4276059" cy="4429155"/>
          </a:xfrm>
          <a:prstGeom prst="rect">
            <a:avLst/>
          </a:prstGeom>
          <a:noFill/>
          <a:ln w="9525">
            <a:solidFill>
              <a:srgbClr val="FF3300"/>
            </a:solid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98308"/>
                                        </p:tgtEl>
                                        <p:attrNameLst>
                                          <p:attrName>style.visibility</p:attrName>
                                        </p:attrNameLst>
                                      </p:cBhvr>
                                      <p:to>
                                        <p:strVal val="visible"/>
                                      </p:to>
                                    </p:set>
                                    <p:animEffect transition="in" filter="fade">
                                      <p:cBhvr>
                                        <p:cTn id="7" dur="500"/>
                                        <p:tgtEl>
                                          <p:spTgt spid="98308"/>
                                        </p:tgtEl>
                                      </p:cBhvr>
                                    </p:animEffect>
                                  </p:childTnLst>
                                </p:cTn>
                              </p:par>
                            </p:childTnLst>
                          </p:cTn>
                        </p:par>
                        <p:par>
                          <p:cTn id="8" fill="hold">
                            <p:stCondLst>
                              <p:cond delay="1550"/>
                            </p:stCondLst>
                            <p:childTnLst>
                              <p:par>
                                <p:cTn id="9" presetID="10" presetClass="entr" presetSubtype="0" fill="hold" grpId="0" nodeType="afterEffect">
                                  <p:stCondLst>
                                    <p:cond delay="0"/>
                                  </p:stCondLst>
                                  <p:childTnLst>
                                    <p:set>
                                      <p:cBhvr>
                                        <p:cTn id="10" dur="1" fill="hold">
                                          <p:stCondLst>
                                            <p:cond delay="0"/>
                                          </p:stCondLst>
                                        </p:cTn>
                                        <p:tgtEl>
                                          <p:spTgt spid="98309">
                                            <p:bg/>
                                          </p:spTgt>
                                        </p:tgtEl>
                                        <p:attrNameLst>
                                          <p:attrName>style.visibility</p:attrName>
                                        </p:attrNameLst>
                                      </p:cBhvr>
                                      <p:to>
                                        <p:strVal val="visible"/>
                                      </p:to>
                                    </p:set>
                                    <p:animEffect transition="in" filter="fade">
                                      <p:cBhvr>
                                        <p:cTn id="11" dur="500"/>
                                        <p:tgtEl>
                                          <p:spTgt spid="98309">
                                            <p:bg/>
                                          </p:spTgt>
                                        </p:tgtEl>
                                      </p:cBhvr>
                                    </p:animEffect>
                                  </p:childTnLst>
                                </p:cTn>
                              </p:par>
                            </p:childTnLst>
                          </p:cTn>
                        </p:par>
                        <p:par>
                          <p:cTn id="12" fill="hold">
                            <p:stCondLst>
                              <p:cond delay="20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98309">
                                            <p:txEl>
                                              <p:pRg st="0" end="0"/>
                                            </p:txEl>
                                          </p:spTgt>
                                        </p:tgtEl>
                                        <p:attrNameLst>
                                          <p:attrName>style.visibility</p:attrName>
                                        </p:attrNameLst>
                                      </p:cBhvr>
                                      <p:to>
                                        <p:strVal val="visible"/>
                                      </p:to>
                                    </p:set>
                                    <p:animEffect transition="in" filter="fade">
                                      <p:cBhvr>
                                        <p:cTn id="15" dur="500"/>
                                        <p:tgtEl>
                                          <p:spTgt spid="98309">
                                            <p:txEl>
                                              <p:pRg st="0" end="0"/>
                                            </p:txEl>
                                          </p:spTgt>
                                        </p:tgtEl>
                                      </p:cBhvr>
                                    </p:animEffect>
                                  </p:childTnLst>
                                </p:cTn>
                              </p:par>
                            </p:childTnLst>
                          </p:cTn>
                        </p:par>
                        <p:par>
                          <p:cTn id="16" fill="hold">
                            <p:stCondLst>
                              <p:cond delay="305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98309">
                                            <p:txEl>
                                              <p:pRg st="1" end="1"/>
                                            </p:txEl>
                                          </p:spTgt>
                                        </p:tgtEl>
                                        <p:attrNameLst>
                                          <p:attrName>style.visibility</p:attrName>
                                        </p:attrNameLst>
                                      </p:cBhvr>
                                      <p:to>
                                        <p:strVal val="visible"/>
                                      </p:to>
                                    </p:set>
                                    <p:animEffect transition="in" filter="fade">
                                      <p:cBhvr>
                                        <p:cTn id="19" dur="500"/>
                                        <p:tgtEl>
                                          <p:spTgt spid="98309">
                                            <p:txEl>
                                              <p:pRg st="1" end="1"/>
                                            </p:txEl>
                                          </p:spTgt>
                                        </p:tgtEl>
                                      </p:cBhvr>
                                    </p:animEffect>
                                  </p:childTnLst>
                                </p:cTn>
                              </p:par>
                            </p:childTnLst>
                          </p:cTn>
                        </p:par>
                        <p:par>
                          <p:cTn id="20" fill="hold">
                            <p:stCondLst>
                              <p:cond delay="43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98309">
                                            <p:txEl>
                                              <p:pRg st="2" end="2"/>
                                            </p:txEl>
                                          </p:spTgt>
                                        </p:tgtEl>
                                        <p:attrNameLst>
                                          <p:attrName>style.visibility</p:attrName>
                                        </p:attrNameLst>
                                      </p:cBhvr>
                                      <p:to>
                                        <p:strVal val="visible"/>
                                      </p:to>
                                    </p:set>
                                    <p:animEffect transition="in" filter="fade">
                                      <p:cBhvr>
                                        <p:cTn id="23" dur="500"/>
                                        <p:tgtEl>
                                          <p:spTgt spid="98309">
                                            <p:txEl>
                                              <p:pRg st="2" end="2"/>
                                            </p:txEl>
                                          </p:spTgt>
                                        </p:tgtEl>
                                      </p:cBhvr>
                                    </p:animEffect>
                                  </p:childTnLst>
                                </p:cTn>
                              </p:par>
                            </p:childTnLst>
                          </p:cTn>
                        </p:par>
                        <p:par>
                          <p:cTn id="24" fill="hold">
                            <p:stCondLst>
                              <p:cond delay="610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98309">
                                            <p:txEl>
                                              <p:pRg st="3" end="3"/>
                                            </p:txEl>
                                          </p:spTgt>
                                        </p:tgtEl>
                                        <p:attrNameLst>
                                          <p:attrName>style.visibility</p:attrName>
                                        </p:attrNameLst>
                                      </p:cBhvr>
                                      <p:to>
                                        <p:strVal val="visible"/>
                                      </p:to>
                                    </p:set>
                                    <p:animEffect transition="in" filter="fade">
                                      <p:cBhvr>
                                        <p:cTn id="27" dur="500"/>
                                        <p:tgtEl>
                                          <p:spTgt spid="98309">
                                            <p:txEl>
                                              <p:pRg st="3" end="3"/>
                                            </p:txEl>
                                          </p:spTgt>
                                        </p:tgtEl>
                                      </p:cBhvr>
                                    </p:animEffect>
                                  </p:childTnLst>
                                </p:cTn>
                              </p:par>
                            </p:childTnLst>
                          </p:cTn>
                        </p:par>
                        <p:par>
                          <p:cTn id="28" fill="hold">
                            <p:stCondLst>
                              <p:cond delay="8350"/>
                            </p:stCondLst>
                            <p:childTnLst>
                              <p:par>
                                <p:cTn id="29" presetID="10" presetClass="entr" presetSubtype="0" fill="hold" nodeType="afterEffect">
                                  <p:stCondLst>
                                    <p:cond delay="0"/>
                                  </p:stCondLst>
                                  <p:childTnLst>
                                    <p:set>
                                      <p:cBhvr>
                                        <p:cTn id="30" dur="1" fill="hold">
                                          <p:stCondLst>
                                            <p:cond delay="0"/>
                                          </p:stCondLst>
                                        </p:cTn>
                                        <p:tgtEl>
                                          <p:spTgt spid="98310"/>
                                        </p:tgtEl>
                                        <p:attrNameLst>
                                          <p:attrName>style.visibility</p:attrName>
                                        </p:attrNameLst>
                                      </p:cBhvr>
                                      <p:to>
                                        <p:strVal val="visible"/>
                                      </p:to>
                                    </p:set>
                                    <p:animEffect transition="in" filter="fade">
                                      <p:cBhvr>
                                        <p:cTn id="31" dur="1000"/>
                                        <p:tgtEl>
                                          <p:spTgt spid="98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p:bldP spid="98309" grpId="0"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4"/>
          <p:cNvSpPr>
            <a:spLocks noChangeArrowheads="1"/>
          </p:cNvSpPr>
          <p:nvPr/>
        </p:nvSpPr>
        <p:spPr bwMode="auto">
          <a:xfrm>
            <a:off x="250825" y="549275"/>
            <a:ext cx="4249738" cy="5975350"/>
          </a:xfrm>
          <a:prstGeom prst="rect">
            <a:avLst/>
          </a:prstGeom>
          <a:gradFill rotWithShape="1">
            <a:gsLst>
              <a:gs pos="0">
                <a:schemeClr val="tx1">
                  <a:alpha val="40999"/>
                </a:schemeClr>
              </a:gs>
              <a:gs pos="100000">
                <a:schemeClr val="tx1">
                  <a:alpha val="32001"/>
                </a:schemeClr>
              </a:gs>
            </a:gsLst>
            <a:lin ang="0" scaled="1"/>
          </a:gradFill>
          <a:ln w="3175">
            <a:solidFill>
              <a:schemeClr val="bg1"/>
            </a:solidFill>
            <a:miter lim="800000"/>
            <a:headEnd/>
            <a:tailEnd/>
          </a:ln>
        </p:spPr>
        <p:txBody>
          <a:bodyPr lIns="162000" tIns="162000" rIns="162000" bIns="162000" anchor="ctr"/>
          <a:lstStyle/>
          <a:p>
            <a:pPr marL="274638" indent="-274638" algn="just">
              <a:spcBef>
                <a:spcPct val="60000"/>
              </a:spcBef>
              <a:buClr>
                <a:srgbClr val="00FF00"/>
              </a:buClr>
              <a:buFont typeface="Wingdings" pitchFamily="2" charset="2"/>
              <a:buChar char="v"/>
            </a:pPr>
            <a:r>
              <a:rPr lang="en-US" sz="2100" dirty="0" smtClean="0">
                <a:solidFill>
                  <a:schemeClr val="bg1"/>
                </a:solidFill>
                <a:latin typeface="Swis721 Ex BT" pitchFamily="34" charset="0"/>
              </a:rPr>
              <a:t>The </a:t>
            </a:r>
            <a:r>
              <a:rPr lang="en-US" sz="2100" dirty="0">
                <a:solidFill>
                  <a:schemeClr val="bg1"/>
                </a:solidFill>
                <a:latin typeface="Swis721 Ex BT" pitchFamily="34" charset="0"/>
              </a:rPr>
              <a:t>effect of casting size on the degree of soundness. An example of the association between the pouring-temperature and the degree of shrinkage defect was provided by an investigation into the cause of shrinkage in cylinder-head castings. The castings were produced in a large mechanized foundry having numerous pouring-stations – all supplied from the one cupola..</a:t>
            </a:r>
          </a:p>
        </p:txBody>
      </p:sp>
      <p:pic>
        <p:nvPicPr>
          <p:cNvPr id="99333" name="Picture 5" descr="C2A68BF3"/>
          <p:cNvPicPr>
            <a:picLocks noChangeAspect="1" noChangeArrowheads="1"/>
          </p:cNvPicPr>
          <p:nvPr/>
        </p:nvPicPr>
        <p:blipFill>
          <a:blip r:embed="rId2" cstate="print">
            <a:lum bright="-12000" contrast="60000"/>
          </a:blip>
          <a:srcRect l="7628" t="5464" r="6357" b="7452"/>
          <a:stretch>
            <a:fillRect/>
          </a:stretch>
        </p:blipFill>
        <p:spPr bwMode="auto">
          <a:xfrm>
            <a:off x="4924425" y="549275"/>
            <a:ext cx="3968750" cy="5903913"/>
          </a:xfrm>
          <a:prstGeom prst="rect">
            <a:avLst/>
          </a:prstGeom>
          <a:noFill/>
          <a:ln w="9525">
            <a:solidFill>
              <a:srgbClr val="FF3300"/>
            </a:solid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9332">
                                            <p:bg/>
                                          </p:spTgt>
                                        </p:tgtEl>
                                        <p:attrNameLst>
                                          <p:attrName>style.visibility</p:attrName>
                                        </p:attrNameLst>
                                      </p:cBhvr>
                                      <p:to>
                                        <p:strVal val="visible"/>
                                      </p:to>
                                    </p:set>
                                    <p:animEffect transition="in" filter="fade">
                                      <p:cBhvr>
                                        <p:cTn id="7" dur="500"/>
                                        <p:tgtEl>
                                          <p:spTgt spid="99332">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99332">
                                            <p:txEl>
                                              <p:pRg st="0" end="0"/>
                                            </p:txEl>
                                          </p:spTgt>
                                        </p:tgtEl>
                                        <p:attrNameLst>
                                          <p:attrName>style.visibility</p:attrName>
                                        </p:attrNameLst>
                                      </p:cBhvr>
                                      <p:to>
                                        <p:strVal val="visible"/>
                                      </p:to>
                                    </p:set>
                                    <p:animEffect transition="in" filter="fade">
                                      <p:cBhvr>
                                        <p:cTn id="11" dur="500"/>
                                        <p:tgtEl>
                                          <p:spTgt spid="99332">
                                            <p:txEl>
                                              <p:pRg st="0" end="0"/>
                                            </p:txEl>
                                          </p:spTgt>
                                        </p:tgtEl>
                                      </p:cBhvr>
                                    </p:animEffect>
                                  </p:childTnLst>
                                </p:cTn>
                              </p:par>
                            </p:childTnLst>
                          </p:cTn>
                        </p:par>
                        <p:par>
                          <p:cTn id="12" fill="hold">
                            <p:stCondLst>
                              <p:cond delay="3900"/>
                            </p:stCondLst>
                            <p:childTnLst>
                              <p:par>
                                <p:cTn id="13" presetID="10" presetClass="entr" presetSubtype="0" fill="hold" nodeType="afterEffect">
                                  <p:stCondLst>
                                    <p:cond delay="0"/>
                                  </p:stCondLst>
                                  <p:childTnLst>
                                    <p:set>
                                      <p:cBhvr>
                                        <p:cTn id="14" dur="1" fill="hold">
                                          <p:stCondLst>
                                            <p:cond delay="0"/>
                                          </p:stCondLst>
                                        </p:cTn>
                                        <p:tgtEl>
                                          <p:spTgt spid="99333"/>
                                        </p:tgtEl>
                                        <p:attrNameLst>
                                          <p:attrName>style.visibility</p:attrName>
                                        </p:attrNameLst>
                                      </p:cBhvr>
                                      <p:to>
                                        <p:strVal val="visible"/>
                                      </p:to>
                                    </p:set>
                                    <p:animEffect transition="in" filter="fade">
                                      <p:cBhvr>
                                        <p:cTn id="15" dur="2000"/>
                                        <p:tgtEl>
                                          <p:spTgt spid="99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2" grpId="0"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575256B8"/>
          <p:cNvPicPr>
            <a:picLocks noChangeAspect="1" noChangeArrowheads="1"/>
          </p:cNvPicPr>
          <p:nvPr/>
        </p:nvPicPr>
        <p:blipFill>
          <a:blip r:embed="rId2" cstate="print">
            <a:lum contrast="24000"/>
          </a:blip>
          <a:srcRect/>
          <a:stretch>
            <a:fillRect/>
          </a:stretch>
        </p:blipFill>
        <p:spPr bwMode="auto">
          <a:xfrm>
            <a:off x="1116013" y="404813"/>
            <a:ext cx="6696075" cy="3168650"/>
          </a:xfrm>
          <a:prstGeom prst="rect">
            <a:avLst/>
          </a:prstGeom>
          <a:noFill/>
          <a:ln w="9525">
            <a:solidFill>
              <a:srgbClr val="FF3300"/>
            </a:solidFill>
            <a:miter lim="800000"/>
            <a:headEnd/>
            <a:tailEnd/>
          </a:ln>
        </p:spPr>
      </p:pic>
      <p:sp>
        <p:nvSpPr>
          <p:cNvPr id="100357" name="Text Box 5"/>
          <p:cNvSpPr txBox="1">
            <a:spLocks noChangeArrowheads="1"/>
          </p:cNvSpPr>
          <p:nvPr/>
        </p:nvSpPr>
        <p:spPr bwMode="auto">
          <a:xfrm>
            <a:off x="1071538" y="3716339"/>
            <a:ext cx="6858047" cy="369332"/>
          </a:xfrm>
          <a:prstGeom prst="rect">
            <a:avLst/>
          </a:prstGeom>
          <a:noFill/>
          <a:ln w="9525">
            <a:noFill/>
            <a:miter lim="800000"/>
            <a:headEnd/>
            <a:tailEnd/>
          </a:ln>
        </p:spPr>
        <p:txBody>
          <a:bodyPr wrap="square" lIns="0" rIns="0">
            <a:spAutoFit/>
          </a:bodyPr>
          <a:lstStyle/>
          <a:p>
            <a:pPr marL="441325" indent="-441325" algn="ctr">
              <a:tabLst>
                <a:tab pos="441325" algn="l"/>
              </a:tabLst>
            </a:pPr>
            <a:r>
              <a:rPr lang="en-US" sz="1400" b="1" dirty="0">
                <a:solidFill>
                  <a:schemeClr val="bg1"/>
                </a:solidFill>
                <a:latin typeface="Arial" pitchFamily="34" charset="0"/>
              </a:rPr>
              <a:t>	</a:t>
            </a:r>
            <a:r>
              <a:rPr lang="en-US" sz="1800" b="1" dirty="0">
                <a:solidFill>
                  <a:schemeClr val="bg1"/>
                </a:solidFill>
                <a:latin typeface="Arial" pitchFamily="34" charset="0"/>
              </a:rPr>
              <a:t>Draw defects associated with high pouring temperatures</a:t>
            </a:r>
            <a:endParaRPr lang="en-US" sz="1400" b="1" dirty="0">
              <a:solidFill>
                <a:schemeClr val="bg1"/>
              </a:solidFill>
              <a:latin typeface="Arial" pitchFamily="34" charset="0"/>
            </a:endParaRPr>
          </a:p>
        </p:txBody>
      </p:sp>
      <p:sp>
        <p:nvSpPr>
          <p:cNvPr id="100358" name="Rectangle 6"/>
          <p:cNvSpPr>
            <a:spLocks noChangeArrowheads="1"/>
          </p:cNvSpPr>
          <p:nvPr/>
        </p:nvSpPr>
        <p:spPr bwMode="auto">
          <a:xfrm>
            <a:off x="250825" y="4221163"/>
            <a:ext cx="8301038" cy="2354262"/>
          </a:xfrm>
          <a:prstGeom prst="rect">
            <a:avLst/>
          </a:prstGeom>
          <a:gradFill rotWithShape="1">
            <a:gsLst>
              <a:gs pos="0">
                <a:schemeClr val="tx1">
                  <a:alpha val="40999"/>
                </a:schemeClr>
              </a:gs>
              <a:gs pos="100000">
                <a:schemeClr val="tx1">
                  <a:alpha val="32001"/>
                </a:schemeClr>
              </a:gs>
            </a:gsLst>
            <a:lin ang="0" scaled="1"/>
          </a:gradFill>
          <a:ln w="3175">
            <a:solidFill>
              <a:schemeClr val="bg1"/>
            </a:solidFill>
            <a:miter lim="800000"/>
            <a:headEnd/>
            <a:tailEnd/>
          </a:ln>
        </p:spPr>
        <p:txBody>
          <a:bodyPr lIns="162000" tIns="162000" rIns="162000" bIns="162000" anchor="ctr"/>
          <a:lstStyle/>
          <a:p>
            <a:pPr marL="274638" indent="-274638" algn="just">
              <a:spcBef>
                <a:spcPct val="60000"/>
              </a:spcBef>
              <a:buClr>
                <a:srgbClr val="00FF00"/>
              </a:buClr>
              <a:buFont typeface="Wingdings" pitchFamily="2" charset="2"/>
              <a:buChar char="v"/>
            </a:pPr>
            <a:r>
              <a:rPr lang="en-US" sz="1500" dirty="0">
                <a:solidFill>
                  <a:schemeClr val="bg1"/>
                </a:solidFill>
                <a:latin typeface="Swis721 Ex BT" pitchFamily="34" charset="0"/>
              </a:rPr>
              <a:t>The above two examples refer to internal-porosity defects revealed on machining. Pouring-temperature can also affect the formation of draw-type or surface-sink defects.</a:t>
            </a:r>
          </a:p>
          <a:p>
            <a:pPr marL="274638" indent="-274638" algn="just">
              <a:spcBef>
                <a:spcPct val="60000"/>
              </a:spcBef>
              <a:buClr>
                <a:srgbClr val="00FF00"/>
              </a:buClr>
              <a:buFont typeface="Wingdings" pitchFamily="2" charset="2"/>
              <a:buChar char="v"/>
            </a:pPr>
            <a:r>
              <a:rPr lang="en-US" sz="1500" dirty="0" smtClean="0">
                <a:solidFill>
                  <a:schemeClr val="bg1"/>
                </a:solidFill>
                <a:latin typeface="Swis721 Ex BT" pitchFamily="34" charset="0"/>
              </a:rPr>
              <a:t>The </a:t>
            </a:r>
            <a:r>
              <a:rPr lang="en-US" sz="1500" dirty="0">
                <a:solidFill>
                  <a:schemeClr val="bg1"/>
                </a:solidFill>
                <a:latin typeface="Swis721 Ex BT" pitchFamily="34" charset="0"/>
              </a:rPr>
              <a:t>relation between pouring-temperature and the proportion of ‘drawn’ </a:t>
            </a:r>
            <a:r>
              <a:rPr lang="en-US" sz="1500" dirty="0" smtClean="0">
                <a:solidFill>
                  <a:schemeClr val="bg1"/>
                </a:solidFill>
                <a:latin typeface="Swis721 Ex BT" pitchFamily="34" charset="0"/>
              </a:rPr>
              <a:t>castings:</a:t>
            </a:r>
            <a:endParaRPr lang="en-US" sz="1500" dirty="0">
              <a:solidFill>
                <a:schemeClr val="bg1"/>
              </a:solidFill>
              <a:latin typeface="Swis721 Ex BT" pitchFamily="34" charset="0"/>
            </a:endParaRPr>
          </a:p>
          <a:p>
            <a:pPr marL="274638" indent="-274638" algn="just">
              <a:spcBef>
                <a:spcPct val="60000"/>
              </a:spcBef>
              <a:buClr>
                <a:srgbClr val="00FF00"/>
              </a:buClr>
              <a:buFont typeface="Wingdings" pitchFamily="2" charset="2"/>
              <a:buChar char="v"/>
            </a:pPr>
            <a:r>
              <a:rPr lang="en-US" sz="1500" dirty="0">
                <a:solidFill>
                  <a:schemeClr val="bg1"/>
                </a:solidFill>
                <a:latin typeface="Swis721 Ex BT" pitchFamily="34" charset="0"/>
              </a:rPr>
              <a:t>At a temperature of 1360</a:t>
            </a:r>
            <a:r>
              <a:rPr lang="en-US" sz="1500" dirty="0">
                <a:solidFill>
                  <a:schemeClr val="bg1"/>
                </a:solidFill>
                <a:latin typeface="Swis721 Ex BT" pitchFamily="34" charset="0"/>
                <a:sym typeface="Symbol" pitchFamily="18" charset="2"/>
              </a:rPr>
              <a:t>C, 60 percent of the castings contained draw defects; and as the pouring-temperature was reduced, the proportion of sound castings increased until, with pouring-temperatures of 1260C and below, complete freedom from these defects was obtained.</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0356"/>
                                        </p:tgtEl>
                                        <p:attrNameLst>
                                          <p:attrName>style.visibility</p:attrName>
                                        </p:attrNameLst>
                                      </p:cBhvr>
                                      <p:to>
                                        <p:strVal val="visible"/>
                                      </p:to>
                                    </p:set>
                                    <p:animEffect transition="in" filter="wipe(left)">
                                      <p:cBhvr>
                                        <p:cTn id="7" dur="500"/>
                                        <p:tgtEl>
                                          <p:spTgt spid="10035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0357"/>
                                        </p:tgtEl>
                                        <p:attrNameLst>
                                          <p:attrName>style.visibility</p:attrName>
                                        </p:attrNameLst>
                                      </p:cBhvr>
                                      <p:to>
                                        <p:strVal val="visible"/>
                                      </p:to>
                                    </p:set>
                                    <p:animEffect transition="in" filter="fade">
                                      <p:cBhvr>
                                        <p:cTn id="11" dur="1000"/>
                                        <p:tgtEl>
                                          <p:spTgt spid="100357"/>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0358">
                                            <p:bg/>
                                          </p:spTgt>
                                        </p:tgtEl>
                                        <p:attrNameLst>
                                          <p:attrName>style.visibility</p:attrName>
                                        </p:attrNameLst>
                                      </p:cBhvr>
                                      <p:to>
                                        <p:strVal val="visible"/>
                                      </p:to>
                                    </p:set>
                                    <p:animEffect transition="in" filter="fade">
                                      <p:cBhvr>
                                        <p:cTn id="15" dur="500"/>
                                        <p:tgtEl>
                                          <p:spTgt spid="100358">
                                            <p:bg/>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100358">
                                            <p:txEl>
                                              <p:pRg st="0" end="0"/>
                                            </p:txEl>
                                          </p:spTgt>
                                        </p:tgtEl>
                                        <p:attrNameLst>
                                          <p:attrName>style.visibility</p:attrName>
                                        </p:attrNameLst>
                                      </p:cBhvr>
                                      <p:to>
                                        <p:strVal val="visible"/>
                                      </p:to>
                                    </p:set>
                                    <p:animEffect transition="in" filter="fade">
                                      <p:cBhvr>
                                        <p:cTn id="19" dur="500"/>
                                        <p:tgtEl>
                                          <p:spTgt spid="100358">
                                            <p:txEl>
                                              <p:pRg st="0" end="0"/>
                                            </p:txEl>
                                          </p:spTgt>
                                        </p:tgtEl>
                                      </p:cBhvr>
                                    </p:animEffect>
                                  </p:childTnLst>
                                </p:cTn>
                              </p:par>
                            </p:childTnLst>
                          </p:cTn>
                        </p:par>
                        <p:par>
                          <p:cTn id="20" fill="hold">
                            <p:stCondLst>
                              <p:cond delay="36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00358">
                                            <p:txEl>
                                              <p:pRg st="1" end="1"/>
                                            </p:txEl>
                                          </p:spTgt>
                                        </p:tgtEl>
                                        <p:attrNameLst>
                                          <p:attrName>style.visibility</p:attrName>
                                        </p:attrNameLst>
                                      </p:cBhvr>
                                      <p:to>
                                        <p:strVal val="visible"/>
                                      </p:to>
                                    </p:set>
                                    <p:animEffect transition="in" filter="fade">
                                      <p:cBhvr>
                                        <p:cTn id="23" dur="500"/>
                                        <p:tgtEl>
                                          <p:spTgt spid="100358">
                                            <p:txEl>
                                              <p:pRg st="1" end="1"/>
                                            </p:txEl>
                                          </p:spTgt>
                                        </p:tgtEl>
                                      </p:cBhvr>
                                    </p:animEffect>
                                  </p:childTnLst>
                                </p:cTn>
                              </p:par>
                            </p:childTnLst>
                          </p:cTn>
                        </p:par>
                        <p:par>
                          <p:cTn id="24" fill="hold">
                            <p:stCondLst>
                              <p:cond delay="475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100358">
                                            <p:txEl>
                                              <p:pRg st="2" end="2"/>
                                            </p:txEl>
                                          </p:spTgt>
                                        </p:tgtEl>
                                        <p:attrNameLst>
                                          <p:attrName>style.visibility</p:attrName>
                                        </p:attrNameLst>
                                      </p:cBhvr>
                                      <p:to>
                                        <p:strVal val="visible"/>
                                      </p:to>
                                    </p:set>
                                    <p:animEffect transition="in" filter="fade">
                                      <p:cBhvr>
                                        <p:cTn id="27" dur="500"/>
                                        <p:tgtEl>
                                          <p:spTgt spid="1003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p:bldP spid="100358"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p:cNvPicPr>
            <a:picLocks noChangeAspect="1" noChangeArrowheads="1"/>
          </p:cNvPicPr>
          <p:nvPr/>
        </p:nvPicPr>
        <p:blipFill>
          <a:blip r:embed="rId2" cstate="print"/>
          <a:srcRect/>
          <a:stretch>
            <a:fillRect/>
          </a:stretch>
        </p:blipFill>
        <p:spPr bwMode="auto">
          <a:xfrm>
            <a:off x="142875" y="1143000"/>
            <a:ext cx="4279900" cy="4803775"/>
          </a:xfrm>
          <a:prstGeom prst="rect">
            <a:avLst/>
          </a:prstGeom>
          <a:noFill/>
          <a:ln w="9525">
            <a:noFill/>
            <a:miter lim="800000"/>
            <a:headEnd/>
            <a:tailEnd/>
          </a:ln>
        </p:spPr>
      </p:pic>
      <p:pic>
        <p:nvPicPr>
          <p:cNvPr id="6147" name="Picture 6"/>
          <p:cNvPicPr>
            <a:picLocks noChangeAspect="1" noChangeArrowheads="1"/>
          </p:cNvPicPr>
          <p:nvPr/>
        </p:nvPicPr>
        <p:blipFill>
          <a:blip r:embed="rId3" cstate="print"/>
          <a:srcRect/>
          <a:stretch>
            <a:fillRect/>
          </a:stretch>
        </p:blipFill>
        <p:spPr bwMode="auto">
          <a:xfrm>
            <a:off x="4500563" y="1143000"/>
            <a:ext cx="4500562" cy="4802188"/>
          </a:xfrm>
          <a:prstGeom prst="rect">
            <a:avLst/>
          </a:prstGeom>
          <a:noFill/>
          <a:ln w="9525">
            <a:noFill/>
            <a:miter lim="800000"/>
            <a:headEnd/>
            <a:tailEnd/>
          </a:ln>
        </p:spPr>
      </p:pic>
    </p:spTree>
  </p:cSld>
  <p:clrMapOvr>
    <a:masterClrMapping/>
  </p:clrMapOvr>
  <p:transition spd="med">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descr="F:\Cast Defects\Cast Defect P 50xBAS.WMF"/>
          <p:cNvPicPr>
            <a:picLocks noChangeAspect="1" noChangeArrowheads="1"/>
          </p:cNvPicPr>
          <p:nvPr/>
        </p:nvPicPr>
        <p:blipFill>
          <a:blip r:embed="rId2" cstate="print"/>
          <a:srcRect/>
          <a:stretch>
            <a:fillRect/>
          </a:stretch>
        </p:blipFill>
        <p:spPr bwMode="auto">
          <a:xfrm>
            <a:off x="4714875" y="642938"/>
            <a:ext cx="3929063" cy="2500312"/>
          </a:xfrm>
          <a:prstGeom prst="rect">
            <a:avLst/>
          </a:prstGeom>
          <a:noFill/>
          <a:ln w="9525">
            <a:noFill/>
            <a:miter lim="800000"/>
            <a:headEnd/>
            <a:tailEnd/>
          </a:ln>
        </p:spPr>
      </p:pic>
      <p:pic>
        <p:nvPicPr>
          <p:cNvPr id="72707" name="Picture 2" descr="F:\Cast Defects\CAST DEFECT P 50X-1BAS.WMF"/>
          <p:cNvPicPr>
            <a:picLocks noChangeAspect="1" noChangeArrowheads="1"/>
          </p:cNvPicPr>
          <p:nvPr/>
        </p:nvPicPr>
        <p:blipFill>
          <a:blip r:embed="rId3" cstate="print"/>
          <a:srcRect/>
          <a:stretch>
            <a:fillRect/>
          </a:stretch>
        </p:blipFill>
        <p:spPr bwMode="auto">
          <a:xfrm>
            <a:off x="500063" y="642938"/>
            <a:ext cx="3643312" cy="2428875"/>
          </a:xfrm>
          <a:prstGeom prst="rect">
            <a:avLst/>
          </a:prstGeom>
          <a:noFill/>
          <a:ln w="9525">
            <a:noFill/>
            <a:miter lim="800000"/>
            <a:headEnd/>
            <a:tailEnd/>
          </a:ln>
        </p:spPr>
      </p:pic>
      <p:pic>
        <p:nvPicPr>
          <p:cNvPr id="72708" name="Picture 6" descr="F:\Cast Defects\CAST DEFECT P 50X-2BAS.WMF"/>
          <p:cNvPicPr>
            <a:picLocks noChangeAspect="1" noChangeArrowheads="1"/>
          </p:cNvPicPr>
          <p:nvPr/>
        </p:nvPicPr>
        <p:blipFill>
          <a:blip r:embed="rId4" cstate="print"/>
          <a:srcRect/>
          <a:stretch>
            <a:fillRect/>
          </a:stretch>
        </p:blipFill>
        <p:spPr bwMode="auto">
          <a:xfrm>
            <a:off x="4857750" y="3357563"/>
            <a:ext cx="3857625" cy="2857500"/>
          </a:xfrm>
          <a:prstGeom prst="rect">
            <a:avLst/>
          </a:prstGeom>
          <a:noFill/>
          <a:ln w="9525">
            <a:noFill/>
            <a:miter lim="800000"/>
            <a:headEnd/>
            <a:tailEnd/>
          </a:ln>
        </p:spPr>
      </p:pic>
      <p:pic>
        <p:nvPicPr>
          <p:cNvPr id="72709" name="Picture 2" descr="F:\Cast Defects\CAST DEFECT P 100XBAS.WMF"/>
          <p:cNvPicPr>
            <a:picLocks noChangeAspect="1" noChangeArrowheads="1"/>
          </p:cNvPicPr>
          <p:nvPr/>
        </p:nvPicPr>
        <p:blipFill>
          <a:blip r:embed="rId5" cstate="print"/>
          <a:srcRect/>
          <a:stretch>
            <a:fillRect/>
          </a:stretch>
        </p:blipFill>
        <p:spPr bwMode="auto">
          <a:xfrm>
            <a:off x="500063" y="3429000"/>
            <a:ext cx="3714750" cy="2786063"/>
          </a:xfrm>
          <a:prstGeom prst="rect">
            <a:avLst/>
          </a:prstGeom>
          <a:noFill/>
          <a:ln w="9525">
            <a:noFill/>
            <a:miter lim="800000"/>
            <a:headEnd/>
            <a:tailEnd/>
          </a:ln>
        </p:spPr>
      </p:pic>
    </p:spTree>
  </p:cSld>
  <p:clrMapOvr>
    <a:masterClrMapping/>
  </p:clrMapOvr>
  <p:transition spd="med">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684213" y="404813"/>
            <a:ext cx="7772400" cy="685800"/>
          </a:xfrm>
          <a:prstGeom prst="rect">
            <a:avLst/>
          </a:prstGeom>
          <a:noFill/>
          <a:ln w="9525">
            <a:noFill/>
            <a:miter lim="800000"/>
            <a:headEnd/>
            <a:tailEnd/>
          </a:ln>
        </p:spPr>
        <p:txBody>
          <a:bodyPr anchor="ctr"/>
          <a:lstStyle/>
          <a:p>
            <a:pPr algn="ctr"/>
            <a:r>
              <a:rPr lang="en-US" sz="2800">
                <a:solidFill>
                  <a:srgbClr val="FF0066"/>
                </a:solidFill>
                <a:latin typeface="Impact" pitchFamily="34" charset="0"/>
              </a:rPr>
              <a:t>(2)  Degree of Nucleation</a:t>
            </a:r>
          </a:p>
        </p:txBody>
      </p:sp>
      <p:sp>
        <p:nvSpPr>
          <p:cNvPr id="101381" name="Rectangle 5"/>
          <p:cNvSpPr>
            <a:spLocks noChangeArrowheads="1"/>
          </p:cNvSpPr>
          <p:nvPr/>
        </p:nvSpPr>
        <p:spPr bwMode="auto">
          <a:xfrm>
            <a:off x="395288" y="908050"/>
            <a:ext cx="3529012" cy="3889375"/>
          </a:xfrm>
          <a:prstGeom prst="rect">
            <a:avLst/>
          </a:prstGeom>
          <a:gradFill rotWithShape="1">
            <a:gsLst>
              <a:gs pos="0">
                <a:schemeClr val="tx1">
                  <a:alpha val="40999"/>
                </a:schemeClr>
              </a:gs>
              <a:gs pos="100000">
                <a:schemeClr val="tx1">
                  <a:alpha val="32001"/>
                </a:schemeClr>
              </a:gs>
            </a:gsLst>
            <a:lin ang="0" scaled="1"/>
          </a:gradFill>
          <a:ln w="3175">
            <a:solidFill>
              <a:schemeClr val="bg1"/>
            </a:solidFill>
            <a:miter lim="800000"/>
            <a:headEnd/>
            <a:tailEnd/>
          </a:ln>
        </p:spPr>
        <p:txBody>
          <a:bodyPr lIns="162000" tIns="162000" rIns="162000" bIns="162000" anchor="ctr"/>
          <a:lstStyle/>
          <a:p>
            <a:pPr marL="274638" indent="-274638" algn="just">
              <a:spcBef>
                <a:spcPct val="60000"/>
              </a:spcBef>
              <a:buClr>
                <a:srgbClr val="00FF00"/>
              </a:buClr>
              <a:buFont typeface="Wingdings" pitchFamily="2" charset="2"/>
              <a:buChar char="v"/>
            </a:pPr>
            <a:r>
              <a:rPr lang="en-US" sz="1500">
                <a:solidFill>
                  <a:schemeClr val="bg1"/>
                </a:solidFill>
                <a:latin typeface="Swis721 Ex BT" pitchFamily="34" charset="0"/>
              </a:rPr>
              <a:t>Ladle additions such as graphite, ferrosilicon or calcium silcide are employed for several reasons, the most common one being for the reduction of chill and hence to maintain machinability of castings.</a:t>
            </a:r>
          </a:p>
          <a:p>
            <a:pPr marL="274638" indent="-274638" algn="just">
              <a:spcBef>
                <a:spcPct val="60000"/>
              </a:spcBef>
              <a:buClr>
                <a:srgbClr val="00FF00"/>
              </a:buClr>
              <a:buFont typeface="Wingdings" pitchFamily="2" charset="2"/>
              <a:buChar char="v"/>
            </a:pPr>
            <a:r>
              <a:rPr lang="en-US" sz="1500">
                <a:solidFill>
                  <a:schemeClr val="bg1"/>
                </a:solidFill>
                <a:latin typeface="Swis721 Ex BT" pitchFamily="34" charset="0"/>
              </a:rPr>
              <a:t>Inoculation treatment may also be used to promote a certain type of graphite structure, and thus improve tensile properties. It is not widely appreciated, however, that the use of inoculants increases the tendency for shrinkage defects to occur.</a:t>
            </a:r>
          </a:p>
        </p:txBody>
      </p:sp>
      <p:pic>
        <p:nvPicPr>
          <p:cNvPr id="101382" name="Picture 6" descr="BCDEC586"/>
          <p:cNvPicPr>
            <a:picLocks noChangeAspect="1" noChangeArrowheads="1"/>
          </p:cNvPicPr>
          <p:nvPr/>
        </p:nvPicPr>
        <p:blipFill>
          <a:blip r:embed="rId2" cstate="print">
            <a:lum contrast="24000"/>
          </a:blip>
          <a:srcRect l="1955" t="1016" r="4935" b="5373"/>
          <a:stretch>
            <a:fillRect/>
          </a:stretch>
        </p:blipFill>
        <p:spPr bwMode="auto">
          <a:xfrm>
            <a:off x="4500563" y="1052513"/>
            <a:ext cx="4319587" cy="2919412"/>
          </a:xfrm>
          <a:prstGeom prst="rect">
            <a:avLst/>
          </a:prstGeom>
          <a:noFill/>
          <a:ln w="9525">
            <a:solidFill>
              <a:srgbClr val="FF3300"/>
            </a:solidFill>
            <a:miter lim="800000"/>
            <a:headEnd/>
            <a:tailEnd/>
          </a:ln>
        </p:spPr>
      </p:pic>
      <p:sp>
        <p:nvSpPr>
          <p:cNvPr id="101383" name="Text Box 7"/>
          <p:cNvSpPr txBox="1">
            <a:spLocks noChangeArrowheads="1"/>
          </p:cNvSpPr>
          <p:nvPr/>
        </p:nvSpPr>
        <p:spPr bwMode="auto">
          <a:xfrm>
            <a:off x="4564062" y="4005263"/>
            <a:ext cx="4365655" cy="523220"/>
          </a:xfrm>
          <a:prstGeom prst="rect">
            <a:avLst/>
          </a:prstGeom>
          <a:noFill/>
          <a:ln w="9525">
            <a:noFill/>
            <a:miter lim="800000"/>
            <a:headEnd/>
            <a:tailEnd/>
          </a:ln>
        </p:spPr>
        <p:txBody>
          <a:bodyPr wrap="square" lIns="0" rIns="0">
            <a:spAutoFit/>
          </a:bodyPr>
          <a:lstStyle/>
          <a:p>
            <a:pPr marL="509588" indent="-509588" algn="ctr"/>
            <a:r>
              <a:rPr lang="en-US" sz="1400" b="1" dirty="0" smtClean="0">
                <a:solidFill>
                  <a:schemeClr val="bg1"/>
                </a:solidFill>
                <a:latin typeface="Arial" pitchFamily="34" charset="0"/>
              </a:rPr>
              <a:t>Comparison </a:t>
            </a:r>
            <a:r>
              <a:rPr lang="en-US" sz="1400" b="1" dirty="0">
                <a:solidFill>
                  <a:schemeClr val="bg1"/>
                </a:solidFill>
                <a:latin typeface="Arial" pitchFamily="34" charset="0"/>
              </a:rPr>
              <a:t>of dimensions of </a:t>
            </a:r>
            <a:endParaRPr lang="en-US" sz="1400" b="1" dirty="0" smtClean="0">
              <a:solidFill>
                <a:schemeClr val="bg1"/>
              </a:solidFill>
              <a:latin typeface="Arial" pitchFamily="34" charset="0"/>
            </a:endParaRPr>
          </a:p>
          <a:p>
            <a:pPr marL="509588" indent="-509588" algn="ctr"/>
            <a:r>
              <a:rPr lang="en-US" sz="1400" b="1" dirty="0" smtClean="0">
                <a:solidFill>
                  <a:schemeClr val="bg1"/>
                </a:solidFill>
                <a:latin typeface="Arial" pitchFamily="34" charset="0"/>
              </a:rPr>
              <a:t>Inoculated and  </a:t>
            </a:r>
            <a:r>
              <a:rPr lang="en-US" sz="1400" b="1" dirty="0" err="1">
                <a:solidFill>
                  <a:schemeClr val="bg1"/>
                </a:solidFill>
                <a:latin typeface="Arial" pitchFamily="34" charset="0"/>
              </a:rPr>
              <a:t>uninoculated</a:t>
            </a:r>
            <a:r>
              <a:rPr lang="en-US" sz="1400" b="1" dirty="0">
                <a:solidFill>
                  <a:schemeClr val="bg1"/>
                </a:solidFill>
                <a:latin typeface="Arial" pitchFamily="34" charset="0"/>
              </a:rPr>
              <a:t> castings.</a:t>
            </a:r>
          </a:p>
        </p:txBody>
      </p:sp>
      <p:sp>
        <p:nvSpPr>
          <p:cNvPr id="101384" name="Rectangle 8"/>
          <p:cNvSpPr>
            <a:spLocks noChangeArrowheads="1"/>
          </p:cNvSpPr>
          <p:nvPr/>
        </p:nvSpPr>
        <p:spPr bwMode="auto">
          <a:xfrm>
            <a:off x="250825" y="5084763"/>
            <a:ext cx="7937500" cy="1584325"/>
          </a:xfrm>
          <a:prstGeom prst="rect">
            <a:avLst/>
          </a:prstGeom>
          <a:gradFill rotWithShape="1">
            <a:gsLst>
              <a:gs pos="0">
                <a:schemeClr val="tx1">
                  <a:alpha val="40999"/>
                </a:schemeClr>
              </a:gs>
              <a:gs pos="100000">
                <a:schemeClr val="tx1">
                  <a:alpha val="32001"/>
                </a:schemeClr>
              </a:gs>
            </a:gsLst>
            <a:lin ang="0" scaled="1"/>
          </a:gradFill>
          <a:ln w="3175">
            <a:solidFill>
              <a:schemeClr val="bg1"/>
            </a:solidFill>
            <a:miter lim="800000"/>
            <a:headEnd/>
            <a:tailEnd/>
          </a:ln>
        </p:spPr>
        <p:txBody>
          <a:bodyPr lIns="162000" tIns="162000" rIns="162000" bIns="162000" anchor="ctr"/>
          <a:lstStyle/>
          <a:p>
            <a:pPr marL="274638" indent="-274638" algn="just">
              <a:spcBef>
                <a:spcPct val="60000"/>
              </a:spcBef>
              <a:buClr>
                <a:srgbClr val="00FF00"/>
              </a:buClr>
              <a:buFont typeface="Wingdings" pitchFamily="2" charset="2"/>
              <a:buChar char="v"/>
            </a:pPr>
            <a:r>
              <a:rPr lang="en-US" sz="1500" dirty="0" smtClean="0">
                <a:solidFill>
                  <a:schemeClr val="bg1"/>
                </a:solidFill>
                <a:latin typeface="Swis721 Ex BT" pitchFamily="34" charset="0"/>
              </a:rPr>
              <a:t>At </a:t>
            </a:r>
            <a:r>
              <a:rPr lang="en-US" sz="1500" dirty="0">
                <a:solidFill>
                  <a:schemeClr val="bg1"/>
                </a:solidFill>
                <a:latin typeface="Swis721 Ex BT" pitchFamily="34" charset="0"/>
              </a:rPr>
              <a:t>a constant carbon-equivalent content, the dimensions of the inoculated castings are greater than those of the </a:t>
            </a:r>
            <a:r>
              <a:rPr lang="en-US" sz="1500" dirty="0" err="1">
                <a:solidFill>
                  <a:schemeClr val="bg1"/>
                </a:solidFill>
                <a:latin typeface="Swis721 Ex BT" pitchFamily="34" charset="0"/>
              </a:rPr>
              <a:t>uninoculated</a:t>
            </a:r>
            <a:r>
              <a:rPr lang="en-US" sz="1500" dirty="0">
                <a:solidFill>
                  <a:schemeClr val="bg1"/>
                </a:solidFill>
                <a:latin typeface="Swis721 Ex BT" pitchFamily="34" charset="0"/>
              </a:rPr>
              <a:t> castings. This is true for the range of carbon equivalent values from approximately 3.9-4.3.</a:t>
            </a:r>
          </a:p>
          <a:p>
            <a:pPr marL="274638" indent="-274638" algn="just">
              <a:spcBef>
                <a:spcPct val="60000"/>
              </a:spcBef>
              <a:buClr>
                <a:srgbClr val="00FF00"/>
              </a:buClr>
              <a:buFont typeface="Wingdings" pitchFamily="2" charset="2"/>
              <a:buChar char="v"/>
            </a:pPr>
            <a:r>
              <a:rPr lang="en-US" sz="1500" dirty="0">
                <a:solidFill>
                  <a:schemeClr val="bg1"/>
                </a:solidFill>
                <a:latin typeface="Swis721 Ex BT" pitchFamily="34" charset="0"/>
              </a:rPr>
              <a:t>It has previously been shown that any factor resulting in the production of oversize castings will also result in a tendency for more unsoundness to occur.</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01380"/>
                                        </p:tgtEl>
                                        <p:attrNameLst>
                                          <p:attrName>style.visibility</p:attrName>
                                        </p:attrNameLst>
                                      </p:cBhvr>
                                      <p:to>
                                        <p:strVal val="visible"/>
                                      </p:to>
                                    </p:set>
                                    <p:animEffect transition="in" filter="fade">
                                      <p:cBhvr>
                                        <p:cTn id="7" dur="500"/>
                                        <p:tgtEl>
                                          <p:spTgt spid="101380"/>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01381">
                                            <p:bg/>
                                          </p:spTgt>
                                        </p:tgtEl>
                                        <p:attrNameLst>
                                          <p:attrName>style.visibility</p:attrName>
                                        </p:attrNameLst>
                                      </p:cBhvr>
                                      <p:to>
                                        <p:strVal val="visible"/>
                                      </p:to>
                                    </p:set>
                                    <p:animEffect transition="in" filter="fade">
                                      <p:cBhvr>
                                        <p:cTn id="11" dur="500"/>
                                        <p:tgtEl>
                                          <p:spTgt spid="101381">
                                            <p:bg/>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101381">
                                            <p:txEl>
                                              <p:pRg st="0" end="0"/>
                                            </p:txEl>
                                          </p:spTgt>
                                        </p:tgtEl>
                                        <p:attrNameLst>
                                          <p:attrName>style.visibility</p:attrName>
                                        </p:attrNameLst>
                                      </p:cBhvr>
                                      <p:to>
                                        <p:strVal val="visible"/>
                                      </p:to>
                                    </p:set>
                                    <p:animEffect transition="in" filter="fade">
                                      <p:cBhvr>
                                        <p:cTn id="15" dur="500"/>
                                        <p:tgtEl>
                                          <p:spTgt spid="101381">
                                            <p:txEl>
                                              <p:pRg st="0" end="0"/>
                                            </p:txEl>
                                          </p:spTgt>
                                        </p:tgtEl>
                                      </p:cBhvr>
                                    </p:animEffect>
                                  </p:childTnLst>
                                </p:cTn>
                              </p:par>
                            </p:childTnLst>
                          </p:cTn>
                        </p:par>
                        <p:par>
                          <p:cTn id="16" fill="hold">
                            <p:stCondLst>
                              <p:cond delay="415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101381">
                                            <p:txEl>
                                              <p:pRg st="1" end="1"/>
                                            </p:txEl>
                                          </p:spTgt>
                                        </p:tgtEl>
                                        <p:attrNameLst>
                                          <p:attrName>style.visibility</p:attrName>
                                        </p:attrNameLst>
                                      </p:cBhvr>
                                      <p:to>
                                        <p:strVal val="visible"/>
                                      </p:to>
                                    </p:set>
                                    <p:animEffect transition="in" filter="fade">
                                      <p:cBhvr>
                                        <p:cTn id="19" dur="500"/>
                                        <p:tgtEl>
                                          <p:spTgt spid="101381">
                                            <p:txEl>
                                              <p:pRg st="1" end="1"/>
                                            </p:txEl>
                                          </p:spTgt>
                                        </p:tgtEl>
                                      </p:cBhvr>
                                    </p:animEffect>
                                  </p:childTnLst>
                                </p:cTn>
                              </p:par>
                            </p:childTnLst>
                          </p:cTn>
                        </p:par>
                        <p:par>
                          <p:cTn id="20" fill="hold">
                            <p:stCondLst>
                              <p:cond delay="6750"/>
                            </p:stCondLst>
                            <p:childTnLst>
                              <p:par>
                                <p:cTn id="21" presetID="22" presetClass="entr" presetSubtype="1" fill="hold" nodeType="afterEffect">
                                  <p:stCondLst>
                                    <p:cond delay="0"/>
                                  </p:stCondLst>
                                  <p:childTnLst>
                                    <p:set>
                                      <p:cBhvr>
                                        <p:cTn id="22" dur="1" fill="hold">
                                          <p:stCondLst>
                                            <p:cond delay="0"/>
                                          </p:stCondLst>
                                        </p:cTn>
                                        <p:tgtEl>
                                          <p:spTgt spid="101382"/>
                                        </p:tgtEl>
                                        <p:attrNameLst>
                                          <p:attrName>style.visibility</p:attrName>
                                        </p:attrNameLst>
                                      </p:cBhvr>
                                      <p:to>
                                        <p:strVal val="visible"/>
                                      </p:to>
                                    </p:set>
                                    <p:animEffect transition="in" filter="wipe(up)">
                                      <p:cBhvr>
                                        <p:cTn id="23" dur="500"/>
                                        <p:tgtEl>
                                          <p:spTgt spid="101382"/>
                                        </p:tgtEl>
                                      </p:cBhvr>
                                    </p:animEffect>
                                  </p:childTnLst>
                                </p:cTn>
                              </p:par>
                            </p:childTnLst>
                          </p:cTn>
                        </p:par>
                        <p:par>
                          <p:cTn id="24" fill="hold">
                            <p:stCondLst>
                              <p:cond delay="7250"/>
                            </p:stCondLst>
                            <p:childTnLst>
                              <p:par>
                                <p:cTn id="25" presetID="10" presetClass="entr" presetSubtype="0" fill="hold" grpId="0" nodeType="afterEffect">
                                  <p:stCondLst>
                                    <p:cond delay="0"/>
                                  </p:stCondLst>
                                  <p:childTnLst>
                                    <p:set>
                                      <p:cBhvr>
                                        <p:cTn id="26" dur="1" fill="hold">
                                          <p:stCondLst>
                                            <p:cond delay="0"/>
                                          </p:stCondLst>
                                        </p:cTn>
                                        <p:tgtEl>
                                          <p:spTgt spid="101383"/>
                                        </p:tgtEl>
                                        <p:attrNameLst>
                                          <p:attrName>style.visibility</p:attrName>
                                        </p:attrNameLst>
                                      </p:cBhvr>
                                      <p:to>
                                        <p:strVal val="visible"/>
                                      </p:to>
                                    </p:set>
                                    <p:animEffect transition="in" filter="fade">
                                      <p:cBhvr>
                                        <p:cTn id="27" dur="1000"/>
                                        <p:tgtEl>
                                          <p:spTgt spid="101383"/>
                                        </p:tgtEl>
                                      </p:cBhvr>
                                    </p:animEffect>
                                  </p:childTnLst>
                                </p:cTn>
                              </p:par>
                            </p:childTnLst>
                          </p:cTn>
                        </p:par>
                        <p:par>
                          <p:cTn id="28" fill="hold">
                            <p:stCondLst>
                              <p:cond delay="8250"/>
                            </p:stCondLst>
                            <p:childTnLst>
                              <p:par>
                                <p:cTn id="29" presetID="10" presetClass="entr" presetSubtype="0" fill="hold" grpId="0" nodeType="afterEffect">
                                  <p:stCondLst>
                                    <p:cond delay="0"/>
                                  </p:stCondLst>
                                  <p:childTnLst>
                                    <p:set>
                                      <p:cBhvr>
                                        <p:cTn id="30" dur="1" fill="hold">
                                          <p:stCondLst>
                                            <p:cond delay="0"/>
                                          </p:stCondLst>
                                        </p:cTn>
                                        <p:tgtEl>
                                          <p:spTgt spid="101384">
                                            <p:bg/>
                                          </p:spTgt>
                                        </p:tgtEl>
                                        <p:attrNameLst>
                                          <p:attrName>style.visibility</p:attrName>
                                        </p:attrNameLst>
                                      </p:cBhvr>
                                      <p:to>
                                        <p:strVal val="visible"/>
                                      </p:to>
                                    </p:set>
                                    <p:animEffect transition="in" filter="fade">
                                      <p:cBhvr>
                                        <p:cTn id="31" dur="500"/>
                                        <p:tgtEl>
                                          <p:spTgt spid="101384">
                                            <p:bg/>
                                          </p:spTgt>
                                        </p:tgtEl>
                                      </p:cBhvr>
                                    </p:animEffect>
                                  </p:childTnLst>
                                </p:cTn>
                              </p:par>
                            </p:childTnLst>
                          </p:cTn>
                        </p:par>
                        <p:par>
                          <p:cTn id="32" fill="hold">
                            <p:stCondLst>
                              <p:cond delay="8750"/>
                            </p:stCondLst>
                            <p:childTnLst>
                              <p:par>
                                <p:cTn id="33" presetID="10" presetClass="entr" presetSubtype="0" fill="hold" grpId="0" nodeType="afterEffect">
                                  <p:stCondLst>
                                    <p:cond delay="0"/>
                                  </p:stCondLst>
                                  <p:iterate type="wd">
                                    <p:tmPct val="10000"/>
                                  </p:iterate>
                                  <p:childTnLst>
                                    <p:set>
                                      <p:cBhvr>
                                        <p:cTn id="34" dur="1" fill="hold">
                                          <p:stCondLst>
                                            <p:cond delay="0"/>
                                          </p:stCondLst>
                                        </p:cTn>
                                        <p:tgtEl>
                                          <p:spTgt spid="101384">
                                            <p:txEl>
                                              <p:pRg st="0" end="0"/>
                                            </p:txEl>
                                          </p:spTgt>
                                        </p:tgtEl>
                                        <p:attrNameLst>
                                          <p:attrName>style.visibility</p:attrName>
                                        </p:attrNameLst>
                                      </p:cBhvr>
                                      <p:to>
                                        <p:strVal val="visible"/>
                                      </p:to>
                                    </p:set>
                                    <p:animEffect transition="in" filter="fade">
                                      <p:cBhvr>
                                        <p:cTn id="35" dur="500"/>
                                        <p:tgtEl>
                                          <p:spTgt spid="101384">
                                            <p:txEl>
                                              <p:pRg st="0" end="0"/>
                                            </p:txEl>
                                          </p:spTgt>
                                        </p:tgtEl>
                                      </p:cBhvr>
                                    </p:animEffect>
                                  </p:childTnLst>
                                </p:cTn>
                              </p:par>
                            </p:childTnLst>
                          </p:cTn>
                        </p:par>
                        <p:par>
                          <p:cTn id="36" fill="hold">
                            <p:stCondLst>
                              <p:cond delay="10950"/>
                            </p:stCondLst>
                            <p:childTnLst>
                              <p:par>
                                <p:cTn id="37" presetID="10" presetClass="entr" presetSubtype="0" fill="hold" grpId="0" nodeType="afterEffect">
                                  <p:stCondLst>
                                    <p:cond delay="0"/>
                                  </p:stCondLst>
                                  <p:iterate type="wd">
                                    <p:tmPct val="10000"/>
                                  </p:iterate>
                                  <p:childTnLst>
                                    <p:set>
                                      <p:cBhvr>
                                        <p:cTn id="38" dur="1" fill="hold">
                                          <p:stCondLst>
                                            <p:cond delay="0"/>
                                          </p:stCondLst>
                                        </p:cTn>
                                        <p:tgtEl>
                                          <p:spTgt spid="101384">
                                            <p:txEl>
                                              <p:pRg st="1" end="1"/>
                                            </p:txEl>
                                          </p:spTgt>
                                        </p:tgtEl>
                                        <p:attrNameLst>
                                          <p:attrName>style.visibility</p:attrName>
                                        </p:attrNameLst>
                                      </p:cBhvr>
                                      <p:to>
                                        <p:strVal val="visible"/>
                                      </p:to>
                                    </p:set>
                                    <p:animEffect transition="in" filter="fade">
                                      <p:cBhvr>
                                        <p:cTn id="39" dur="500"/>
                                        <p:tgtEl>
                                          <p:spTgt spid="10138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p:bldP spid="101381" grpId="0" build="p" animBg="1"/>
      <p:bldP spid="101383" grpId="0"/>
      <p:bldP spid="101384" grpId="0"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p:cNvSpPr>
            <a:spLocks noChangeArrowheads="1"/>
          </p:cNvSpPr>
          <p:nvPr/>
        </p:nvSpPr>
        <p:spPr bwMode="auto">
          <a:xfrm>
            <a:off x="142845" y="549275"/>
            <a:ext cx="4286280" cy="6048375"/>
          </a:xfrm>
          <a:prstGeom prst="rect">
            <a:avLst/>
          </a:prstGeom>
          <a:gradFill rotWithShape="1">
            <a:gsLst>
              <a:gs pos="0">
                <a:schemeClr val="tx1">
                  <a:alpha val="40999"/>
                </a:schemeClr>
              </a:gs>
              <a:gs pos="100000">
                <a:schemeClr val="tx1">
                  <a:alpha val="32001"/>
                </a:schemeClr>
              </a:gs>
            </a:gsLst>
            <a:lin ang="0" scaled="1"/>
          </a:gradFill>
          <a:ln w="3175">
            <a:solidFill>
              <a:schemeClr val="bg1"/>
            </a:solidFill>
            <a:miter lim="800000"/>
            <a:headEnd/>
            <a:tailEnd/>
          </a:ln>
        </p:spPr>
        <p:txBody>
          <a:bodyPr lIns="162000" tIns="162000" rIns="162000" bIns="162000" anchor="ctr"/>
          <a:lstStyle/>
          <a:p>
            <a:pPr marL="274638" indent="-274638" algn="just">
              <a:spcBef>
                <a:spcPct val="100000"/>
              </a:spcBef>
              <a:buClr>
                <a:srgbClr val="00FF00"/>
              </a:buClr>
              <a:buFont typeface="Wingdings" pitchFamily="2" charset="2"/>
              <a:buChar char="v"/>
            </a:pPr>
            <a:r>
              <a:rPr lang="en-US" sz="1800" b="1" dirty="0" smtClean="0">
                <a:solidFill>
                  <a:schemeClr val="bg1"/>
                </a:solidFill>
                <a:latin typeface="Swis721 Ex BT" pitchFamily="34" charset="0"/>
              </a:rPr>
              <a:t>This figure </a:t>
            </a:r>
            <a:r>
              <a:rPr lang="en-US" sz="1800" b="1" dirty="0">
                <a:solidFill>
                  <a:schemeClr val="bg1"/>
                </a:solidFill>
                <a:latin typeface="Swis721 Ex BT" pitchFamily="34" charset="0"/>
              </a:rPr>
              <a:t>gives results of an investigation dealing with porosity problems in automotive clutch-plates which were produced from irons having high degrees of nucleation – as a result of additions of 0.3 percent silicon as ferrosilicon.</a:t>
            </a:r>
          </a:p>
          <a:p>
            <a:pPr marL="274638" indent="-274638" algn="just">
              <a:spcBef>
                <a:spcPct val="100000"/>
              </a:spcBef>
              <a:buClr>
                <a:srgbClr val="00FF00"/>
              </a:buClr>
              <a:buFont typeface="Wingdings" pitchFamily="2" charset="2"/>
              <a:buChar char="v"/>
            </a:pPr>
            <a:r>
              <a:rPr lang="en-US" sz="1800" b="1" dirty="0">
                <a:solidFill>
                  <a:schemeClr val="bg1"/>
                </a:solidFill>
                <a:latin typeface="Swis721 Ex BT" pitchFamily="34" charset="0"/>
              </a:rPr>
              <a:t>The inoculation treatment was made, to maintain </a:t>
            </a:r>
            <a:r>
              <a:rPr lang="en-US" sz="1800" b="1" dirty="0" err="1">
                <a:solidFill>
                  <a:schemeClr val="bg1"/>
                </a:solidFill>
                <a:latin typeface="Swis721 Ex BT" pitchFamily="34" charset="0"/>
              </a:rPr>
              <a:t>machinability</a:t>
            </a:r>
            <a:r>
              <a:rPr lang="en-US" sz="1800" b="1" dirty="0">
                <a:solidFill>
                  <a:schemeClr val="bg1"/>
                </a:solidFill>
                <a:latin typeface="Swis721 Ex BT" pitchFamily="34" charset="0"/>
              </a:rPr>
              <a:t> standards on the free edges of the castings, but was subsequently found to be unnecessary.</a:t>
            </a:r>
          </a:p>
          <a:p>
            <a:pPr marL="274638" indent="-274638" algn="just">
              <a:spcBef>
                <a:spcPct val="100000"/>
              </a:spcBef>
              <a:buClr>
                <a:srgbClr val="00FF00"/>
              </a:buClr>
              <a:buFont typeface="Wingdings" pitchFamily="2" charset="2"/>
              <a:buChar char="v"/>
            </a:pPr>
            <a:r>
              <a:rPr lang="en-US" sz="1800" b="1" dirty="0">
                <a:solidFill>
                  <a:schemeClr val="bg1"/>
                </a:solidFill>
                <a:latin typeface="Swis721 Ex BT" pitchFamily="34" charset="0"/>
              </a:rPr>
              <a:t>Thus castings which were inoculated had a very high risk of containing porosity in the bosses, whereas castings produced from </a:t>
            </a:r>
            <a:r>
              <a:rPr lang="en-US" sz="1800" b="1" dirty="0" err="1">
                <a:solidFill>
                  <a:schemeClr val="bg1"/>
                </a:solidFill>
                <a:latin typeface="Swis721 Ex BT" pitchFamily="34" charset="0"/>
              </a:rPr>
              <a:t>uninoculated</a:t>
            </a:r>
            <a:r>
              <a:rPr lang="en-US" sz="1800" b="1" dirty="0">
                <a:solidFill>
                  <a:schemeClr val="bg1"/>
                </a:solidFill>
                <a:latin typeface="Swis721 Ex BT" pitchFamily="34" charset="0"/>
              </a:rPr>
              <a:t> irons were sound</a:t>
            </a:r>
            <a:r>
              <a:rPr lang="en-US" sz="1600" b="1" dirty="0">
                <a:solidFill>
                  <a:schemeClr val="bg1"/>
                </a:solidFill>
                <a:latin typeface="Swis721 Ex BT" pitchFamily="34" charset="0"/>
              </a:rPr>
              <a:t>.</a:t>
            </a:r>
          </a:p>
        </p:txBody>
      </p:sp>
      <p:pic>
        <p:nvPicPr>
          <p:cNvPr id="102405" name="Picture 5" descr="FD75F384"/>
          <p:cNvPicPr>
            <a:picLocks noChangeAspect="1" noChangeArrowheads="1"/>
          </p:cNvPicPr>
          <p:nvPr/>
        </p:nvPicPr>
        <p:blipFill>
          <a:blip r:embed="rId2" cstate="print">
            <a:lum bright="6000"/>
            <a:grayscl/>
          </a:blip>
          <a:srcRect l="2223" t="3488" r="2565" b="1778"/>
          <a:stretch>
            <a:fillRect/>
          </a:stretch>
        </p:blipFill>
        <p:spPr bwMode="auto">
          <a:xfrm>
            <a:off x="4787900" y="476250"/>
            <a:ext cx="3890963" cy="5416550"/>
          </a:xfrm>
          <a:prstGeom prst="rect">
            <a:avLst/>
          </a:prstGeom>
          <a:noFill/>
          <a:ln w="9525">
            <a:solidFill>
              <a:srgbClr val="FF3300"/>
            </a:solidFill>
            <a:miter lim="800000"/>
            <a:headEnd/>
            <a:tailEnd/>
          </a:ln>
        </p:spPr>
      </p:pic>
      <p:sp>
        <p:nvSpPr>
          <p:cNvPr id="102406" name="Text Box 6"/>
          <p:cNvSpPr txBox="1">
            <a:spLocks noChangeArrowheads="1"/>
          </p:cNvSpPr>
          <p:nvPr/>
        </p:nvSpPr>
        <p:spPr bwMode="auto">
          <a:xfrm>
            <a:off x="4857752" y="6092825"/>
            <a:ext cx="3929090" cy="307777"/>
          </a:xfrm>
          <a:prstGeom prst="rect">
            <a:avLst/>
          </a:prstGeom>
          <a:noFill/>
          <a:ln w="9525">
            <a:noFill/>
            <a:miter lim="800000"/>
            <a:headEnd/>
            <a:tailEnd/>
          </a:ln>
        </p:spPr>
        <p:txBody>
          <a:bodyPr wrap="square" lIns="0" rIns="0">
            <a:spAutoFit/>
          </a:bodyPr>
          <a:lstStyle/>
          <a:p>
            <a:pPr marL="441325" indent="-441325" algn="ctr">
              <a:tabLst>
                <a:tab pos="441325" algn="l"/>
              </a:tabLst>
            </a:pPr>
            <a:r>
              <a:rPr lang="en-US" sz="1400" b="1" dirty="0" smtClean="0">
                <a:solidFill>
                  <a:schemeClr val="bg1"/>
                </a:solidFill>
                <a:latin typeface="Arial" pitchFamily="34" charset="0"/>
              </a:rPr>
              <a:t>Porosity </a:t>
            </a:r>
            <a:r>
              <a:rPr lang="en-US" sz="1400" b="1" dirty="0">
                <a:solidFill>
                  <a:schemeClr val="bg1"/>
                </a:solidFill>
                <a:latin typeface="Arial" pitchFamily="34" charset="0"/>
              </a:rPr>
              <a:t>in clutch-plates due to inoculation.</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404">
                                            <p:bg/>
                                          </p:spTgt>
                                        </p:tgtEl>
                                        <p:attrNameLst>
                                          <p:attrName>style.visibility</p:attrName>
                                        </p:attrNameLst>
                                      </p:cBhvr>
                                      <p:to>
                                        <p:strVal val="visible"/>
                                      </p:to>
                                    </p:set>
                                    <p:animEffect transition="in" filter="fade">
                                      <p:cBhvr>
                                        <p:cTn id="7" dur="500"/>
                                        <p:tgtEl>
                                          <p:spTgt spid="102404">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02404">
                                            <p:txEl>
                                              <p:pRg st="0" end="0"/>
                                            </p:txEl>
                                          </p:spTgt>
                                        </p:tgtEl>
                                        <p:attrNameLst>
                                          <p:attrName>style.visibility</p:attrName>
                                        </p:attrNameLst>
                                      </p:cBhvr>
                                      <p:to>
                                        <p:strVal val="visible"/>
                                      </p:to>
                                    </p:set>
                                    <p:animEffect transition="in" filter="fade">
                                      <p:cBhvr>
                                        <p:cTn id="11" dur="500"/>
                                        <p:tgtEl>
                                          <p:spTgt spid="102404">
                                            <p:txEl>
                                              <p:pRg st="0" end="0"/>
                                            </p:txEl>
                                          </p:spTgt>
                                        </p:tgtEl>
                                      </p:cBhvr>
                                    </p:animEffect>
                                  </p:childTnLst>
                                </p:cTn>
                              </p:par>
                            </p:childTnLst>
                          </p:cTn>
                        </p:par>
                        <p:par>
                          <p:cTn id="12" fill="hold">
                            <p:stCondLst>
                              <p:cond delay="28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102404">
                                            <p:txEl>
                                              <p:pRg st="1" end="1"/>
                                            </p:txEl>
                                          </p:spTgt>
                                        </p:tgtEl>
                                        <p:attrNameLst>
                                          <p:attrName>style.visibility</p:attrName>
                                        </p:attrNameLst>
                                      </p:cBhvr>
                                      <p:to>
                                        <p:strVal val="visible"/>
                                      </p:to>
                                    </p:set>
                                    <p:animEffect transition="in" filter="fade">
                                      <p:cBhvr>
                                        <p:cTn id="15" dur="500"/>
                                        <p:tgtEl>
                                          <p:spTgt spid="102404">
                                            <p:txEl>
                                              <p:pRg st="1" end="1"/>
                                            </p:txEl>
                                          </p:spTgt>
                                        </p:tgtEl>
                                      </p:cBhvr>
                                    </p:animEffect>
                                  </p:childTnLst>
                                </p:cTn>
                              </p:par>
                            </p:childTnLst>
                          </p:cTn>
                        </p:par>
                        <p:par>
                          <p:cTn id="16" fill="hold">
                            <p:stCondLst>
                              <p:cond delay="455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102404">
                                            <p:txEl>
                                              <p:pRg st="2" end="2"/>
                                            </p:txEl>
                                          </p:spTgt>
                                        </p:tgtEl>
                                        <p:attrNameLst>
                                          <p:attrName>style.visibility</p:attrName>
                                        </p:attrNameLst>
                                      </p:cBhvr>
                                      <p:to>
                                        <p:strVal val="visible"/>
                                      </p:to>
                                    </p:set>
                                    <p:animEffect transition="in" filter="fade">
                                      <p:cBhvr>
                                        <p:cTn id="19" dur="500"/>
                                        <p:tgtEl>
                                          <p:spTgt spid="102404">
                                            <p:txEl>
                                              <p:pRg st="2" end="2"/>
                                            </p:txEl>
                                          </p:spTgt>
                                        </p:tgtEl>
                                      </p:cBhvr>
                                    </p:animEffect>
                                  </p:childTnLst>
                                </p:cTn>
                              </p:par>
                            </p:childTnLst>
                          </p:cTn>
                        </p:par>
                        <p:par>
                          <p:cTn id="20" fill="hold">
                            <p:stCondLst>
                              <p:cond delay="6300"/>
                            </p:stCondLst>
                            <p:childTnLst>
                              <p:par>
                                <p:cTn id="21" presetID="10" presetClass="entr" presetSubtype="0" fill="hold" nodeType="afterEffect">
                                  <p:stCondLst>
                                    <p:cond delay="0"/>
                                  </p:stCondLst>
                                  <p:childTnLst>
                                    <p:set>
                                      <p:cBhvr>
                                        <p:cTn id="22" dur="1" fill="hold">
                                          <p:stCondLst>
                                            <p:cond delay="0"/>
                                          </p:stCondLst>
                                        </p:cTn>
                                        <p:tgtEl>
                                          <p:spTgt spid="102405"/>
                                        </p:tgtEl>
                                        <p:attrNameLst>
                                          <p:attrName>style.visibility</p:attrName>
                                        </p:attrNameLst>
                                      </p:cBhvr>
                                      <p:to>
                                        <p:strVal val="visible"/>
                                      </p:to>
                                    </p:set>
                                    <p:animEffect transition="in" filter="fade">
                                      <p:cBhvr>
                                        <p:cTn id="23" dur="1000"/>
                                        <p:tgtEl>
                                          <p:spTgt spid="102405"/>
                                        </p:tgtEl>
                                      </p:cBhvr>
                                    </p:animEffect>
                                  </p:childTnLst>
                                </p:cTn>
                              </p:par>
                            </p:childTnLst>
                          </p:cTn>
                        </p:par>
                        <p:par>
                          <p:cTn id="24" fill="hold">
                            <p:stCondLst>
                              <p:cond delay="7300"/>
                            </p:stCondLst>
                            <p:childTnLst>
                              <p:par>
                                <p:cTn id="25" presetID="10" presetClass="entr" presetSubtype="0" fill="hold" grpId="0" nodeType="afterEffect">
                                  <p:stCondLst>
                                    <p:cond delay="0"/>
                                  </p:stCondLst>
                                  <p:childTnLst>
                                    <p:set>
                                      <p:cBhvr>
                                        <p:cTn id="26" dur="1" fill="hold">
                                          <p:stCondLst>
                                            <p:cond delay="0"/>
                                          </p:stCondLst>
                                        </p:cTn>
                                        <p:tgtEl>
                                          <p:spTgt spid="102406"/>
                                        </p:tgtEl>
                                        <p:attrNameLst>
                                          <p:attrName>style.visibility</p:attrName>
                                        </p:attrNameLst>
                                      </p:cBhvr>
                                      <p:to>
                                        <p:strVal val="visible"/>
                                      </p:to>
                                    </p:set>
                                    <p:animEffect transition="in" filter="fade">
                                      <p:cBhvr>
                                        <p:cTn id="27" dur="1000"/>
                                        <p:tgtEl>
                                          <p:spTgt spid="102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build="p" animBg="1"/>
      <p:bldP spid="10240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Rectangle 4"/>
          <p:cNvSpPr>
            <a:spLocks noChangeArrowheads="1"/>
          </p:cNvSpPr>
          <p:nvPr/>
        </p:nvSpPr>
        <p:spPr bwMode="auto">
          <a:xfrm>
            <a:off x="250825" y="549275"/>
            <a:ext cx="4249738" cy="6192838"/>
          </a:xfrm>
          <a:prstGeom prst="rect">
            <a:avLst/>
          </a:prstGeom>
          <a:gradFill rotWithShape="1">
            <a:gsLst>
              <a:gs pos="0">
                <a:schemeClr val="tx1">
                  <a:alpha val="40999"/>
                </a:schemeClr>
              </a:gs>
              <a:gs pos="100000">
                <a:schemeClr val="tx1">
                  <a:alpha val="32001"/>
                </a:schemeClr>
              </a:gs>
            </a:gsLst>
            <a:lin ang="0" scaled="1"/>
          </a:gradFill>
          <a:ln w="3175">
            <a:solidFill>
              <a:schemeClr val="bg1"/>
            </a:solidFill>
            <a:miter lim="800000"/>
            <a:headEnd/>
            <a:tailEnd/>
          </a:ln>
        </p:spPr>
        <p:txBody>
          <a:bodyPr lIns="162000" tIns="162000" rIns="162000" bIns="162000" anchor="ctr"/>
          <a:lstStyle/>
          <a:p>
            <a:pPr marL="274638" indent="-274638" algn="just">
              <a:lnSpc>
                <a:spcPct val="95000"/>
              </a:lnSpc>
              <a:spcBef>
                <a:spcPct val="60000"/>
              </a:spcBef>
              <a:buClr>
                <a:srgbClr val="00FF00"/>
              </a:buClr>
              <a:buFont typeface="Wingdings" pitchFamily="2" charset="2"/>
              <a:buChar char="v"/>
            </a:pPr>
            <a:r>
              <a:rPr lang="en-US" sz="1600" b="1" dirty="0">
                <a:solidFill>
                  <a:schemeClr val="bg1"/>
                </a:solidFill>
                <a:cs typeface="Times New Roman" pitchFamily="18" charset="0"/>
              </a:rPr>
              <a:t>Inoculants which have a profound effect in increasing the nucleation of the iron have a similar effect on soundness, i.e. high-aluminum ferrosilicon increases the degree of nucleation of an iron to a greater extent than pure ferrosilicon.</a:t>
            </a:r>
          </a:p>
          <a:p>
            <a:pPr marL="274638" indent="-274638" algn="just">
              <a:lnSpc>
                <a:spcPct val="95000"/>
              </a:lnSpc>
              <a:spcBef>
                <a:spcPct val="60000"/>
              </a:spcBef>
              <a:buClr>
                <a:srgbClr val="00FF00"/>
              </a:buClr>
              <a:buFont typeface="Wingdings" pitchFamily="2" charset="2"/>
              <a:buChar char="v"/>
            </a:pPr>
            <a:r>
              <a:rPr lang="en-US" sz="1600" b="1" dirty="0">
                <a:solidFill>
                  <a:schemeClr val="bg1"/>
                </a:solidFill>
                <a:cs typeface="Times New Roman" pitchFamily="18" charset="0"/>
              </a:rPr>
              <a:t>Different inoculants therefore have differing effects on the amount of mould-wall movement and the subsequent soundness of castings. This is illustrated in Fig. 8. Graphite is a particularly potent </a:t>
            </a:r>
            <a:r>
              <a:rPr lang="en-US" sz="1600" b="1" dirty="0" err="1">
                <a:solidFill>
                  <a:schemeClr val="bg1"/>
                </a:solidFill>
                <a:cs typeface="Times New Roman" pitchFamily="18" charset="0"/>
              </a:rPr>
              <a:t>inoculant</a:t>
            </a:r>
            <a:r>
              <a:rPr lang="en-US" sz="1600" b="1" dirty="0">
                <a:solidFill>
                  <a:schemeClr val="bg1"/>
                </a:solidFill>
                <a:cs typeface="Times New Roman" pitchFamily="18" charset="0"/>
              </a:rPr>
              <a:t>, and if used in excessive quantities can promote severe outbreaks of shrinkage defects.</a:t>
            </a:r>
          </a:p>
          <a:p>
            <a:pPr marL="274638" indent="-274638" algn="just">
              <a:lnSpc>
                <a:spcPct val="95000"/>
              </a:lnSpc>
              <a:spcBef>
                <a:spcPct val="60000"/>
              </a:spcBef>
              <a:buClr>
                <a:srgbClr val="00FF00"/>
              </a:buClr>
              <a:buFont typeface="Wingdings" pitchFamily="2" charset="2"/>
              <a:buChar char="v"/>
            </a:pPr>
            <a:r>
              <a:rPr lang="en-US" sz="1600" b="1" dirty="0" smtClean="0">
                <a:solidFill>
                  <a:schemeClr val="bg1"/>
                </a:solidFill>
                <a:cs typeface="Times New Roman" pitchFamily="18" charset="0"/>
              </a:rPr>
              <a:t>Illustrates </a:t>
            </a:r>
            <a:r>
              <a:rPr lang="en-US" sz="1600" b="1" dirty="0">
                <a:solidFill>
                  <a:schemeClr val="bg1"/>
                </a:solidFill>
                <a:cs typeface="Times New Roman" pitchFamily="18" charset="0"/>
              </a:rPr>
              <a:t>a severe surface sink in a cylinder-head casting produced from iron heavily inoculated with graphite. It is important to use only the minimum amount of </a:t>
            </a:r>
            <a:r>
              <a:rPr lang="en-US" sz="1600" b="1" dirty="0" err="1">
                <a:solidFill>
                  <a:schemeClr val="bg1"/>
                </a:solidFill>
                <a:cs typeface="Times New Roman" pitchFamily="18" charset="0"/>
              </a:rPr>
              <a:t>inoculant</a:t>
            </a:r>
            <a:r>
              <a:rPr lang="en-US" sz="1600" b="1" dirty="0">
                <a:solidFill>
                  <a:schemeClr val="bg1"/>
                </a:solidFill>
                <a:cs typeface="Times New Roman" pitchFamily="18" charset="0"/>
              </a:rPr>
              <a:t> required to control chill, so that </a:t>
            </a:r>
            <a:r>
              <a:rPr lang="en-US" sz="1600" b="1" dirty="0" err="1">
                <a:solidFill>
                  <a:schemeClr val="bg1"/>
                </a:solidFill>
                <a:cs typeface="Times New Roman" pitchFamily="18" charset="0"/>
              </a:rPr>
              <a:t>machinability</a:t>
            </a:r>
            <a:r>
              <a:rPr lang="en-US" sz="1600" b="1" dirty="0">
                <a:solidFill>
                  <a:schemeClr val="bg1"/>
                </a:solidFill>
                <a:cs typeface="Times New Roman" pitchFamily="18" charset="0"/>
              </a:rPr>
              <a:t> standards are maintained.</a:t>
            </a:r>
          </a:p>
          <a:p>
            <a:pPr marL="274638" indent="-274638" algn="just">
              <a:lnSpc>
                <a:spcPct val="95000"/>
              </a:lnSpc>
              <a:spcBef>
                <a:spcPct val="60000"/>
              </a:spcBef>
              <a:buClr>
                <a:srgbClr val="00FF00"/>
              </a:buClr>
              <a:buFont typeface="Wingdings" pitchFamily="2" charset="2"/>
              <a:buChar char="v"/>
            </a:pPr>
            <a:r>
              <a:rPr lang="en-US" sz="1600" b="1" dirty="0">
                <a:solidFill>
                  <a:schemeClr val="bg1"/>
                </a:solidFill>
                <a:cs typeface="Times New Roman" pitchFamily="18" charset="0"/>
              </a:rPr>
              <a:t>Inoculants are expensive materials, and have disadvantages from the soundness point of view if used excessively.</a:t>
            </a:r>
          </a:p>
        </p:txBody>
      </p:sp>
      <p:sp>
        <p:nvSpPr>
          <p:cNvPr id="103429" name="Text Box 5"/>
          <p:cNvSpPr txBox="1">
            <a:spLocks noChangeArrowheads="1"/>
          </p:cNvSpPr>
          <p:nvPr/>
        </p:nvSpPr>
        <p:spPr bwMode="auto">
          <a:xfrm>
            <a:off x="5429255" y="3357562"/>
            <a:ext cx="3143273" cy="461665"/>
          </a:xfrm>
          <a:prstGeom prst="rect">
            <a:avLst/>
          </a:prstGeom>
          <a:noFill/>
          <a:ln w="9525">
            <a:noFill/>
            <a:miter lim="800000"/>
            <a:headEnd/>
            <a:tailEnd/>
          </a:ln>
        </p:spPr>
        <p:txBody>
          <a:bodyPr wrap="square" lIns="0" rIns="0">
            <a:spAutoFit/>
          </a:bodyPr>
          <a:lstStyle/>
          <a:p>
            <a:pPr marL="441325" indent="-441325" algn="ctr">
              <a:tabLst>
                <a:tab pos="441325" algn="l"/>
              </a:tabLst>
            </a:pPr>
            <a:r>
              <a:rPr lang="en-US" sz="1200" b="1" dirty="0" smtClean="0">
                <a:solidFill>
                  <a:schemeClr val="bg1"/>
                </a:solidFill>
                <a:latin typeface="Arial" pitchFamily="34" charset="0"/>
              </a:rPr>
              <a:t>Volume </a:t>
            </a:r>
            <a:r>
              <a:rPr lang="en-US" sz="1200" b="1" dirty="0">
                <a:solidFill>
                  <a:schemeClr val="bg1"/>
                </a:solidFill>
                <a:latin typeface="Arial" pitchFamily="34" charset="0"/>
              </a:rPr>
              <a:t>and weight of castings </a:t>
            </a:r>
            <a:endParaRPr lang="en-US" sz="1200" b="1" dirty="0" smtClean="0">
              <a:solidFill>
                <a:schemeClr val="bg1"/>
              </a:solidFill>
              <a:latin typeface="Arial" pitchFamily="34" charset="0"/>
            </a:endParaRPr>
          </a:p>
          <a:p>
            <a:pPr marL="441325" indent="-441325" algn="ctr">
              <a:tabLst>
                <a:tab pos="441325" algn="l"/>
              </a:tabLst>
            </a:pPr>
            <a:r>
              <a:rPr lang="en-US" sz="1200" b="1" dirty="0" smtClean="0">
                <a:solidFill>
                  <a:schemeClr val="bg1"/>
                </a:solidFill>
                <a:latin typeface="Arial" pitchFamily="34" charset="0"/>
              </a:rPr>
              <a:t>from </a:t>
            </a:r>
            <a:r>
              <a:rPr lang="en-US" sz="1200" b="1" dirty="0">
                <a:solidFill>
                  <a:schemeClr val="bg1"/>
                </a:solidFill>
                <a:latin typeface="Arial" pitchFamily="34" charset="0"/>
              </a:rPr>
              <a:t>green </a:t>
            </a:r>
            <a:r>
              <a:rPr lang="en-US" sz="1200" b="1" dirty="0" smtClean="0">
                <a:solidFill>
                  <a:schemeClr val="bg1"/>
                </a:solidFill>
                <a:latin typeface="Arial" pitchFamily="34" charset="0"/>
              </a:rPr>
              <a:t>and </a:t>
            </a:r>
            <a:r>
              <a:rPr lang="en-US" sz="1200" b="1" dirty="0">
                <a:solidFill>
                  <a:schemeClr val="bg1"/>
                </a:solidFill>
                <a:latin typeface="Arial" pitchFamily="34" charset="0"/>
              </a:rPr>
              <a:t>core sand moulds.</a:t>
            </a:r>
          </a:p>
        </p:txBody>
      </p:sp>
      <p:pic>
        <p:nvPicPr>
          <p:cNvPr id="103430" name="Picture 6" descr="E51FA68B"/>
          <p:cNvPicPr>
            <a:picLocks noChangeAspect="1" noChangeArrowheads="1"/>
          </p:cNvPicPr>
          <p:nvPr/>
        </p:nvPicPr>
        <p:blipFill>
          <a:blip r:embed="rId2" cstate="print">
            <a:lum contrast="24000"/>
          </a:blip>
          <a:srcRect l="6255" t="4315" r="8073" b="3452"/>
          <a:stretch>
            <a:fillRect/>
          </a:stretch>
        </p:blipFill>
        <p:spPr bwMode="auto">
          <a:xfrm>
            <a:off x="4932363" y="260350"/>
            <a:ext cx="3887787" cy="2951163"/>
          </a:xfrm>
          <a:prstGeom prst="rect">
            <a:avLst/>
          </a:prstGeom>
          <a:noFill/>
          <a:ln w="9525">
            <a:solidFill>
              <a:srgbClr val="FF3300"/>
            </a:solidFill>
            <a:miter lim="800000"/>
            <a:headEnd/>
            <a:tailEnd/>
          </a:ln>
        </p:spPr>
      </p:pic>
      <p:pic>
        <p:nvPicPr>
          <p:cNvPr id="103431" name="Picture 7" descr="A5E7F5B5"/>
          <p:cNvPicPr>
            <a:picLocks noChangeAspect="1" noChangeArrowheads="1"/>
          </p:cNvPicPr>
          <p:nvPr/>
        </p:nvPicPr>
        <p:blipFill>
          <a:blip r:embed="rId3" cstate="print"/>
          <a:srcRect l="45695" t="6979" r="3983" b="8759"/>
          <a:stretch>
            <a:fillRect/>
          </a:stretch>
        </p:blipFill>
        <p:spPr bwMode="auto">
          <a:xfrm>
            <a:off x="4857752" y="3857628"/>
            <a:ext cx="3960812" cy="2447925"/>
          </a:xfrm>
          <a:prstGeom prst="rect">
            <a:avLst/>
          </a:prstGeom>
          <a:noFill/>
          <a:ln w="9525">
            <a:solidFill>
              <a:srgbClr val="FF3300"/>
            </a:solidFill>
            <a:miter lim="800000"/>
            <a:headEnd/>
            <a:tailEnd/>
          </a:ln>
        </p:spPr>
      </p:pic>
      <p:sp>
        <p:nvSpPr>
          <p:cNvPr id="103432" name="Text Box 8"/>
          <p:cNvSpPr txBox="1">
            <a:spLocks noChangeArrowheads="1"/>
          </p:cNvSpPr>
          <p:nvPr/>
        </p:nvSpPr>
        <p:spPr bwMode="auto">
          <a:xfrm>
            <a:off x="4857752" y="6461125"/>
            <a:ext cx="4000528" cy="276999"/>
          </a:xfrm>
          <a:prstGeom prst="rect">
            <a:avLst/>
          </a:prstGeom>
          <a:noFill/>
          <a:ln w="9525">
            <a:noFill/>
            <a:miter lim="800000"/>
            <a:headEnd/>
            <a:tailEnd/>
          </a:ln>
        </p:spPr>
        <p:txBody>
          <a:bodyPr wrap="square" lIns="0" rIns="0">
            <a:spAutoFit/>
          </a:bodyPr>
          <a:lstStyle/>
          <a:p>
            <a:pPr marL="509588" indent="-509588" algn="ctr">
              <a:tabLst>
                <a:tab pos="509588" algn="l"/>
              </a:tabLst>
            </a:pPr>
            <a:r>
              <a:rPr lang="en-US" sz="1200" b="1" dirty="0" smtClean="0">
                <a:solidFill>
                  <a:schemeClr val="bg1"/>
                </a:solidFill>
                <a:latin typeface="Arial" pitchFamily="34" charset="0"/>
              </a:rPr>
              <a:t>Surface </a:t>
            </a:r>
            <a:r>
              <a:rPr lang="en-US" sz="1200" b="1" dirty="0">
                <a:solidFill>
                  <a:schemeClr val="bg1"/>
                </a:solidFill>
                <a:latin typeface="Arial" pitchFamily="34" charset="0"/>
              </a:rPr>
              <a:t>sink in iron heavily inoculated with graphite.</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428">
                                            <p:bg/>
                                          </p:spTgt>
                                        </p:tgtEl>
                                        <p:attrNameLst>
                                          <p:attrName>style.visibility</p:attrName>
                                        </p:attrNameLst>
                                      </p:cBhvr>
                                      <p:to>
                                        <p:strVal val="visible"/>
                                      </p:to>
                                    </p:set>
                                    <p:animEffect transition="in" filter="fade">
                                      <p:cBhvr>
                                        <p:cTn id="7" dur="500"/>
                                        <p:tgtEl>
                                          <p:spTgt spid="103428">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03428">
                                            <p:txEl>
                                              <p:pRg st="0" end="0"/>
                                            </p:txEl>
                                          </p:spTgt>
                                        </p:tgtEl>
                                        <p:attrNameLst>
                                          <p:attrName>style.visibility</p:attrName>
                                        </p:attrNameLst>
                                      </p:cBhvr>
                                      <p:to>
                                        <p:strVal val="visible"/>
                                      </p:to>
                                    </p:set>
                                    <p:animEffect transition="in" filter="fade">
                                      <p:cBhvr>
                                        <p:cTn id="11" dur="500"/>
                                        <p:tgtEl>
                                          <p:spTgt spid="103428">
                                            <p:txEl>
                                              <p:pRg st="0" end="0"/>
                                            </p:txEl>
                                          </p:spTgt>
                                        </p:tgtEl>
                                      </p:cBhvr>
                                    </p:animEffect>
                                  </p:childTnLst>
                                </p:cTn>
                              </p:par>
                            </p:childTnLst>
                          </p:cTn>
                        </p:par>
                        <p:par>
                          <p:cTn id="12" fill="hold">
                            <p:stCondLst>
                              <p:cond delay="29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103428">
                                            <p:txEl>
                                              <p:pRg st="1" end="1"/>
                                            </p:txEl>
                                          </p:spTgt>
                                        </p:tgtEl>
                                        <p:attrNameLst>
                                          <p:attrName>style.visibility</p:attrName>
                                        </p:attrNameLst>
                                      </p:cBhvr>
                                      <p:to>
                                        <p:strVal val="visible"/>
                                      </p:to>
                                    </p:set>
                                    <p:animEffect transition="in" filter="fade">
                                      <p:cBhvr>
                                        <p:cTn id="15" dur="500"/>
                                        <p:tgtEl>
                                          <p:spTgt spid="103428">
                                            <p:txEl>
                                              <p:pRg st="1" end="1"/>
                                            </p:txEl>
                                          </p:spTgt>
                                        </p:tgtEl>
                                      </p:cBhvr>
                                    </p:animEffect>
                                  </p:childTnLst>
                                </p:cTn>
                              </p:par>
                            </p:childTnLst>
                          </p:cTn>
                        </p:par>
                        <p:par>
                          <p:cTn id="16" fill="hold">
                            <p:stCondLst>
                              <p:cond delay="58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103428">
                                            <p:txEl>
                                              <p:pRg st="2" end="2"/>
                                            </p:txEl>
                                          </p:spTgt>
                                        </p:tgtEl>
                                        <p:attrNameLst>
                                          <p:attrName>style.visibility</p:attrName>
                                        </p:attrNameLst>
                                      </p:cBhvr>
                                      <p:to>
                                        <p:strVal val="visible"/>
                                      </p:to>
                                    </p:set>
                                    <p:animEffect transition="in" filter="fade">
                                      <p:cBhvr>
                                        <p:cTn id="19" dur="500"/>
                                        <p:tgtEl>
                                          <p:spTgt spid="103428">
                                            <p:txEl>
                                              <p:pRg st="2" end="2"/>
                                            </p:txEl>
                                          </p:spTgt>
                                        </p:tgtEl>
                                      </p:cBhvr>
                                    </p:animEffect>
                                  </p:childTnLst>
                                </p:cTn>
                              </p:par>
                            </p:childTnLst>
                          </p:cTn>
                        </p:par>
                        <p:par>
                          <p:cTn id="20" fill="hold">
                            <p:stCondLst>
                              <p:cond delay="82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03428">
                                            <p:txEl>
                                              <p:pRg st="3" end="3"/>
                                            </p:txEl>
                                          </p:spTgt>
                                        </p:tgtEl>
                                        <p:attrNameLst>
                                          <p:attrName>style.visibility</p:attrName>
                                        </p:attrNameLst>
                                      </p:cBhvr>
                                      <p:to>
                                        <p:strVal val="visible"/>
                                      </p:to>
                                    </p:set>
                                    <p:animEffect transition="in" filter="fade">
                                      <p:cBhvr>
                                        <p:cTn id="23" dur="500"/>
                                        <p:tgtEl>
                                          <p:spTgt spid="103428">
                                            <p:txEl>
                                              <p:pRg st="3" end="3"/>
                                            </p:txEl>
                                          </p:spTgt>
                                        </p:tgtEl>
                                      </p:cBhvr>
                                    </p:animEffect>
                                  </p:childTnLst>
                                </p:cTn>
                              </p:par>
                            </p:childTnLst>
                          </p:cTn>
                        </p:par>
                        <p:par>
                          <p:cTn id="24" fill="hold">
                            <p:stCondLst>
                              <p:cond delay="9600"/>
                            </p:stCondLst>
                            <p:childTnLst>
                              <p:par>
                                <p:cTn id="25" presetID="10" presetClass="entr" presetSubtype="0" fill="hold" grpId="0" nodeType="afterEffect">
                                  <p:stCondLst>
                                    <p:cond delay="0"/>
                                  </p:stCondLst>
                                  <p:childTnLst>
                                    <p:set>
                                      <p:cBhvr>
                                        <p:cTn id="26" dur="1" fill="hold">
                                          <p:stCondLst>
                                            <p:cond delay="0"/>
                                          </p:stCondLst>
                                        </p:cTn>
                                        <p:tgtEl>
                                          <p:spTgt spid="103429"/>
                                        </p:tgtEl>
                                        <p:attrNameLst>
                                          <p:attrName>style.visibility</p:attrName>
                                        </p:attrNameLst>
                                      </p:cBhvr>
                                      <p:to>
                                        <p:strVal val="visible"/>
                                      </p:to>
                                    </p:set>
                                    <p:animEffect transition="in" filter="fade">
                                      <p:cBhvr>
                                        <p:cTn id="27" dur="1000"/>
                                        <p:tgtEl>
                                          <p:spTgt spid="103429"/>
                                        </p:tgtEl>
                                      </p:cBhvr>
                                    </p:animEffect>
                                  </p:childTnLst>
                                </p:cTn>
                              </p:par>
                            </p:childTnLst>
                          </p:cTn>
                        </p:par>
                        <p:par>
                          <p:cTn id="28" fill="hold">
                            <p:stCondLst>
                              <p:cond delay="10600"/>
                            </p:stCondLst>
                            <p:childTnLst>
                              <p:par>
                                <p:cTn id="29" presetID="10" presetClass="entr" presetSubtype="0" fill="hold" nodeType="afterEffect">
                                  <p:stCondLst>
                                    <p:cond delay="0"/>
                                  </p:stCondLst>
                                  <p:childTnLst>
                                    <p:set>
                                      <p:cBhvr>
                                        <p:cTn id="30" dur="1" fill="hold">
                                          <p:stCondLst>
                                            <p:cond delay="0"/>
                                          </p:stCondLst>
                                        </p:cTn>
                                        <p:tgtEl>
                                          <p:spTgt spid="103430"/>
                                        </p:tgtEl>
                                        <p:attrNameLst>
                                          <p:attrName>style.visibility</p:attrName>
                                        </p:attrNameLst>
                                      </p:cBhvr>
                                      <p:to>
                                        <p:strVal val="visible"/>
                                      </p:to>
                                    </p:set>
                                    <p:animEffect transition="in" filter="fade">
                                      <p:cBhvr>
                                        <p:cTn id="31" dur="1000"/>
                                        <p:tgtEl>
                                          <p:spTgt spid="103430"/>
                                        </p:tgtEl>
                                      </p:cBhvr>
                                    </p:animEffect>
                                  </p:childTnLst>
                                </p:cTn>
                              </p:par>
                            </p:childTnLst>
                          </p:cTn>
                        </p:par>
                        <p:par>
                          <p:cTn id="32" fill="hold">
                            <p:stCondLst>
                              <p:cond delay="11600"/>
                            </p:stCondLst>
                            <p:childTnLst>
                              <p:par>
                                <p:cTn id="33" presetID="10" presetClass="entr" presetSubtype="0" fill="hold" nodeType="afterEffect">
                                  <p:stCondLst>
                                    <p:cond delay="0"/>
                                  </p:stCondLst>
                                  <p:childTnLst>
                                    <p:set>
                                      <p:cBhvr>
                                        <p:cTn id="34" dur="1" fill="hold">
                                          <p:stCondLst>
                                            <p:cond delay="0"/>
                                          </p:stCondLst>
                                        </p:cTn>
                                        <p:tgtEl>
                                          <p:spTgt spid="103431"/>
                                        </p:tgtEl>
                                        <p:attrNameLst>
                                          <p:attrName>style.visibility</p:attrName>
                                        </p:attrNameLst>
                                      </p:cBhvr>
                                      <p:to>
                                        <p:strVal val="visible"/>
                                      </p:to>
                                    </p:set>
                                    <p:animEffect transition="in" filter="fade">
                                      <p:cBhvr>
                                        <p:cTn id="35" dur="1000"/>
                                        <p:tgtEl>
                                          <p:spTgt spid="103431"/>
                                        </p:tgtEl>
                                      </p:cBhvr>
                                    </p:animEffect>
                                  </p:childTnLst>
                                </p:cTn>
                              </p:par>
                            </p:childTnLst>
                          </p:cTn>
                        </p:par>
                        <p:par>
                          <p:cTn id="36" fill="hold">
                            <p:stCondLst>
                              <p:cond delay="12600"/>
                            </p:stCondLst>
                            <p:childTnLst>
                              <p:par>
                                <p:cTn id="37" presetID="10" presetClass="entr" presetSubtype="0" fill="hold" grpId="0" nodeType="afterEffect">
                                  <p:stCondLst>
                                    <p:cond delay="0"/>
                                  </p:stCondLst>
                                  <p:childTnLst>
                                    <p:set>
                                      <p:cBhvr>
                                        <p:cTn id="38" dur="1" fill="hold">
                                          <p:stCondLst>
                                            <p:cond delay="0"/>
                                          </p:stCondLst>
                                        </p:cTn>
                                        <p:tgtEl>
                                          <p:spTgt spid="103432"/>
                                        </p:tgtEl>
                                        <p:attrNameLst>
                                          <p:attrName>style.visibility</p:attrName>
                                        </p:attrNameLst>
                                      </p:cBhvr>
                                      <p:to>
                                        <p:strVal val="visible"/>
                                      </p:to>
                                    </p:set>
                                    <p:animEffect transition="in" filter="fade">
                                      <p:cBhvr>
                                        <p:cTn id="39" dur="1000"/>
                                        <p:tgtEl>
                                          <p:spTgt spid="103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build="p" animBg="1"/>
      <p:bldP spid="103429" grpId="0"/>
      <p:bldP spid="10343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AutoShape 4"/>
          <p:cNvSpPr>
            <a:spLocks noChangeArrowheads="1"/>
          </p:cNvSpPr>
          <p:nvPr/>
        </p:nvSpPr>
        <p:spPr bwMode="auto">
          <a:xfrm>
            <a:off x="755650" y="476250"/>
            <a:ext cx="3546475" cy="506413"/>
          </a:xfrm>
          <a:prstGeom prst="roundRect">
            <a:avLst>
              <a:gd name="adj" fmla="val 16667"/>
            </a:avLst>
          </a:prstGeom>
          <a:gradFill rotWithShape="0">
            <a:gsLst>
              <a:gs pos="0">
                <a:srgbClr val="6666FF"/>
              </a:gs>
              <a:gs pos="100000">
                <a:srgbClr val="C9C9FF"/>
              </a:gs>
            </a:gsLst>
            <a:lin ang="0" scaled="1"/>
          </a:gradFill>
          <a:ln w="9525">
            <a:solidFill>
              <a:schemeClr val="bg1"/>
            </a:solidFill>
            <a:round/>
            <a:headEnd/>
            <a:tailEnd/>
          </a:ln>
        </p:spPr>
        <p:txBody>
          <a:bodyPr anchor="ctr">
            <a:spAutoFit/>
          </a:bodyPr>
          <a:lstStyle/>
          <a:p>
            <a:r>
              <a:rPr lang="en-US" b="1">
                <a:solidFill>
                  <a:schemeClr val="bg1"/>
                </a:solidFill>
                <a:latin typeface="Arial" pitchFamily="34" charset="0"/>
              </a:rPr>
              <a:t>Metal composition</a:t>
            </a:r>
          </a:p>
        </p:txBody>
      </p:sp>
      <p:sp>
        <p:nvSpPr>
          <p:cNvPr id="106501" name="Rectangle 5"/>
          <p:cNvSpPr>
            <a:spLocks noChangeArrowheads="1"/>
          </p:cNvSpPr>
          <p:nvPr/>
        </p:nvSpPr>
        <p:spPr bwMode="auto">
          <a:xfrm>
            <a:off x="395288" y="1052513"/>
            <a:ext cx="8353425" cy="5545137"/>
          </a:xfrm>
          <a:prstGeom prst="rect">
            <a:avLst/>
          </a:prstGeom>
          <a:gradFill rotWithShape="1">
            <a:gsLst>
              <a:gs pos="0">
                <a:schemeClr val="tx1">
                  <a:alpha val="40999"/>
                </a:schemeClr>
              </a:gs>
              <a:gs pos="100000">
                <a:schemeClr val="tx1">
                  <a:alpha val="32001"/>
                </a:schemeClr>
              </a:gs>
            </a:gsLst>
            <a:lin ang="0" scaled="1"/>
          </a:gradFill>
          <a:ln w="3175">
            <a:solidFill>
              <a:schemeClr val="bg1"/>
            </a:solidFill>
            <a:miter lim="800000"/>
            <a:headEnd/>
            <a:tailEnd/>
          </a:ln>
        </p:spPr>
        <p:txBody>
          <a:bodyPr lIns="162000" tIns="162000" rIns="162000" bIns="162000" anchor="ctr"/>
          <a:lstStyle/>
          <a:p>
            <a:pPr marL="274638" indent="-274638" algn="just">
              <a:spcBef>
                <a:spcPct val="100000"/>
              </a:spcBef>
              <a:buClr>
                <a:srgbClr val="00FF00"/>
              </a:buClr>
              <a:buFont typeface="Wingdings" pitchFamily="2" charset="2"/>
              <a:buChar char="v"/>
            </a:pPr>
            <a:r>
              <a:rPr lang="en-US" sz="1900">
                <a:solidFill>
                  <a:schemeClr val="bg1"/>
                </a:solidFill>
                <a:latin typeface="Swis721 Ex BT" pitchFamily="34" charset="0"/>
              </a:rPr>
              <a:t>In steel castings shrinkage defects arise due to a solidification contraction. However, in grey cast irons defects such as surface pipes, sinks, internal cavities and porosity are associated with a general expansion of the casting which occurs during the solidification processes. Much of this expansion is associated with formation of the austenite-graphite eutectic.</a:t>
            </a:r>
          </a:p>
          <a:p>
            <a:pPr marL="274638" indent="-274638" algn="just">
              <a:spcBef>
                <a:spcPct val="100000"/>
              </a:spcBef>
              <a:buClr>
                <a:srgbClr val="00FF00"/>
              </a:buClr>
              <a:buFont typeface="Wingdings" pitchFamily="2" charset="2"/>
              <a:buChar char="v"/>
            </a:pPr>
            <a:r>
              <a:rPr lang="en-US" sz="1900">
                <a:solidFill>
                  <a:schemeClr val="bg1"/>
                </a:solidFill>
                <a:latin typeface="Swis721 Ex BT" pitchFamily="34" charset="0"/>
              </a:rPr>
              <a:t>The composition of this eutectic is controlled by the carbon, silicon and phosphorus contents of an iron and for this reason the carbon equivalent formula:</a:t>
            </a:r>
          </a:p>
          <a:p>
            <a:pPr marL="274638" indent="-274638" algn="just">
              <a:spcBef>
                <a:spcPct val="100000"/>
              </a:spcBef>
              <a:buClr>
                <a:srgbClr val="00FF00"/>
              </a:buClr>
              <a:buFont typeface="Wingdings" pitchFamily="2" charset="2"/>
              <a:buNone/>
            </a:pPr>
            <a:r>
              <a:rPr lang="en-US" sz="1900">
                <a:solidFill>
                  <a:schemeClr val="bg1"/>
                </a:solidFill>
                <a:latin typeface="Swis721 Ex BT" pitchFamily="34" charset="0"/>
              </a:rPr>
              <a:t>	Carbon equivalent % = total carbon % + 1/3 (silicon % + phosphorus %)</a:t>
            </a:r>
          </a:p>
          <a:p>
            <a:pPr marL="274638" indent="-274638" algn="just">
              <a:spcBef>
                <a:spcPct val="100000"/>
              </a:spcBef>
              <a:buClr>
                <a:srgbClr val="00FF00"/>
              </a:buClr>
              <a:buFont typeface="Wingdings" pitchFamily="2" charset="2"/>
              <a:buNone/>
            </a:pPr>
            <a:r>
              <a:rPr lang="en-US" sz="1900">
                <a:solidFill>
                  <a:schemeClr val="bg1"/>
                </a:solidFill>
                <a:latin typeface="Swis721 Ex BT" pitchFamily="34" charset="0"/>
              </a:rPr>
              <a:t>		is very convenient index of metal composition.</a:t>
            </a:r>
          </a:p>
          <a:p>
            <a:pPr marL="274638" indent="-274638" algn="just">
              <a:spcBef>
                <a:spcPct val="100000"/>
              </a:spcBef>
              <a:buClr>
                <a:srgbClr val="00FF00"/>
              </a:buClr>
              <a:buFont typeface="Wingdings" pitchFamily="2" charset="2"/>
              <a:buChar char="v"/>
            </a:pPr>
            <a:r>
              <a:rPr lang="en-US" sz="1900">
                <a:solidFill>
                  <a:schemeClr val="bg1"/>
                </a:solidFill>
                <a:latin typeface="Swis721 Ex BT" pitchFamily="34" charset="0"/>
              </a:rPr>
              <a:t>When discussing the influence of metal composition on soundness the section thickness of the castings must be taken into account.</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6500"/>
                                        </p:tgtEl>
                                        <p:attrNameLst>
                                          <p:attrName>style.visibility</p:attrName>
                                        </p:attrNameLst>
                                      </p:cBhvr>
                                      <p:to>
                                        <p:strVal val="visible"/>
                                      </p:to>
                                    </p:set>
                                    <p:anim calcmode="lin" valueType="num">
                                      <p:cBhvr additive="base">
                                        <p:cTn id="7" dur="500" fill="hold"/>
                                        <p:tgtEl>
                                          <p:spTgt spid="106500"/>
                                        </p:tgtEl>
                                        <p:attrNameLst>
                                          <p:attrName>ppt_x</p:attrName>
                                        </p:attrNameLst>
                                      </p:cBhvr>
                                      <p:tavLst>
                                        <p:tav tm="0">
                                          <p:val>
                                            <p:strVal val="0-#ppt_w/2"/>
                                          </p:val>
                                        </p:tav>
                                        <p:tav tm="100000">
                                          <p:val>
                                            <p:strVal val="#ppt_x"/>
                                          </p:val>
                                        </p:tav>
                                      </p:tavLst>
                                    </p:anim>
                                    <p:anim calcmode="lin" valueType="num">
                                      <p:cBhvr additive="base">
                                        <p:cTn id="8" dur="500" fill="hold"/>
                                        <p:tgtEl>
                                          <p:spTgt spid="10650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06501">
                                            <p:bg/>
                                          </p:spTgt>
                                        </p:tgtEl>
                                        <p:attrNameLst>
                                          <p:attrName>style.visibility</p:attrName>
                                        </p:attrNameLst>
                                      </p:cBhvr>
                                      <p:to>
                                        <p:strVal val="visible"/>
                                      </p:to>
                                    </p:set>
                                    <p:animEffect transition="in" filter="fade">
                                      <p:cBhvr>
                                        <p:cTn id="12" dur="500"/>
                                        <p:tgtEl>
                                          <p:spTgt spid="106501">
                                            <p:bg/>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iterate type="wd">
                                    <p:tmPct val="10000"/>
                                  </p:iterate>
                                  <p:childTnLst>
                                    <p:set>
                                      <p:cBhvr>
                                        <p:cTn id="15" dur="1" fill="hold">
                                          <p:stCondLst>
                                            <p:cond delay="0"/>
                                          </p:stCondLst>
                                        </p:cTn>
                                        <p:tgtEl>
                                          <p:spTgt spid="106501">
                                            <p:txEl>
                                              <p:pRg st="0" end="0"/>
                                            </p:txEl>
                                          </p:spTgt>
                                        </p:tgtEl>
                                        <p:attrNameLst>
                                          <p:attrName>style.visibility</p:attrName>
                                        </p:attrNameLst>
                                      </p:cBhvr>
                                      <p:to>
                                        <p:strVal val="visible"/>
                                      </p:to>
                                    </p:set>
                                    <p:animEffect transition="in" filter="fade">
                                      <p:cBhvr>
                                        <p:cTn id="16" dur="500"/>
                                        <p:tgtEl>
                                          <p:spTgt spid="106501">
                                            <p:txEl>
                                              <p:pRg st="0" end="0"/>
                                            </p:txEl>
                                          </p:spTgt>
                                        </p:tgtEl>
                                      </p:cBhvr>
                                    </p:animEffect>
                                  </p:childTnLst>
                                </p:cTn>
                              </p:par>
                            </p:childTnLst>
                          </p:cTn>
                        </p:par>
                        <p:par>
                          <p:cTn id="17" fill="hold">
                            <p:stCondLst>
                              <p:cond delay="4400"/>
                            </p:stCondLst>
                            <p:childTnLst>
                              <p:par>
                                <p:cTn id="18" presetID="10" presetClass="entr" presetSubtype="0" fill="hold" grpId="0" nodeType="afterEffect">
                                  <p:stCondLst>
                                    <p:cond delay="0"/>
                                  </p:stCondLst>
                                  <p:iterate type="wd">
                                    <p:tmPct val="10000"/>
                                  </p:iterate>
                                  <p:childTnLst>
                                    <p:set>
                                      <p:cBhvr>
                                        <p:cTn id="19" dur="1" fill="hold">
                                          <p:stCondLst>
                                            <p:cond delay="0"/>
                                          </p:stCondLst>
                                        </p:cTn>
                                        <p:tgtEl>
                                          <p:spTgt spid="106501">
                                            <p:txEl>
                                              <p:pRg st="1" end="1"/>
                                            </p:txEl>
                                          </p:spTgt>
                                        </p:tgtEl>
                                        <p:attrNameLst>
                                          <p:attrName>style.visibility</p:attrName>
                                        </p:attrNameLst>
                                      </p:cBhvr>
                                      <p:to>
                                        <p:strVal val="visible"/>
                                      </p:to>
                                    </p:set>
                                    <p:animEffect transition="in" filter="fade">
                                      <p:cBhvr>
                                        <p:cTn id="20" dur="500"/>
                                        <p:tgtEl>
                                          <p:spTgt spid="106501">
                                            <p:txEl>
                                              <p:pRg st="1" end="1"/>
                                            </p:txEl>
                                          </p:spTgt>
                                        </p:tgtEl>
                                      </p:cBhvr>
                                    </p:animEffect>
                                  </p:childTnLst>
                                </p:cTn>
                              </p:par>
                            </p:childTnLst>
                          </p:cTn>
                        </p:par>
                        <p:par>
                          <p:cTn id="21" fill="hold">
                            <p:stCondLst>
                              <p:cond delay="6200"/>
                            </p:stCondLst>
                            <p:childTnLst>
                              <p:par>
                                <p:cTn id="22" presetID="10" presetClass="entr" presetSubtype="0" fill="hold" grpId="0" nodeType="afterEffect">
                                  <p:stCondLst>
                                    <p:cond delay="0"/>
                                  </p:stCondLst>
                                  <p:iterate type="wd">
                                    <p:tmPct val="10000"/>
                                  </p:iterate>
                                  <p:childTnLst>
                                    <p:set>
                                      <p:cBhvr>
                                        <p:cTn id="23" dur="1" fill="hold">
                                          <p:stCondLst>
                                            <p:cond delay="0"/>
                                          </p:stCondLst>
                                        </p:cTn>
                                        <p:tgtEl>
                                          <p:spTgt spid="106501">
                                            <p:txEl>
                                              <p:pRg st="2" end="2"/>
                                            </p:txEl>
                                          </p:spTgt>
                                        </p:tgtEl>
                                        <p:attrNameLst>
                                          <p:attrName>style.visibility</p:attrName>
                                        </p:attrNameLst>
                                      </p:cBhvr>
                                      <p:to>
                                        <p:strVal val="visible"/>
                                      </p:to>
                                    </p:set>
                                    <p:animEffect transition="in" filter="fade">
                                      <p:cBhvr>
                                        <p:cTn id="24" dur="500"/>
                                        <p:tgtEl>
                                          <p:spTgt spid="106501">
                                            <p:txEl>
                                              <p:pRg st="2" end="2"/>
                                            </p:txEl>
                                          </p:spTgt>
                                        </p:tgtEl>
                                      </p:cBhvr>
                                    </p:animEffect>
                                  </p:childTnLst>
                                </p:cTn>
                              </p:par>
                            </p:childTnLst>
                          </p:cTn>
                        </p:par>
                        <p:par>
                          <p:cTn id="25" fill="hold">
                            <p:stCondLst>
                              <p:cond delay="7400"/>
                            </p:stCondLst>
                            <p:childTnLst>
                              <p:par>
                                <p:cTn id="26" presetID="10" presetClass="entr" presetSubtype="0" fill="hold" grpId="0" nodeType="afterEffect">
                                  <p:stCondLst>
                                    <p:cond delay="0"/>
                                  </p:stCondLst>
                                  <p:iterate type="wd">
                                    <p:tmPct val="10000"/>
                                  </p:iterate>
                                  <p:childTnLst>
                                    <p:set>
                                      <p:cBhvr>
                                        <p:cTn id="27" dur="1" fill="hold">
                                          <p:stCondLst>
                                            <p:cond delay="0"/>
                                          </p:stCondLst>
                                        </p:cTn>
                                        <p:tgtEl>
                                          <p:spTgt spid="106501">
                                            <p:txEl>
                                              <p:pRg st="3" end="3"/>
                                            </p:txEl>
                                          </p:spTgt>
                                        </p:tgtEl>
                                        <p:attrNameLst>
                                          <p:attrName>style.visibility</p:attrName>
                                        </p:attrNameLst>
                                      </p:cBhvr>
                                      <p:to>
                                        <p:strVal val="visible"/>
                                      </p:to>
                                    </p:set>
                                    <p:animEffect transition="in" filter="fade">
                                      <p:cBhvr>
                                        <p:cTn id="28" dur="500"/>
                                        <p:tgtEl>
                                          <p:spTgt spid="106501">
                                            <p:txEl>
                                              <p:pRg st="3" end="3"/>
                                            </p:txEl>
                                          </p:spTgt>
                                        </p:tgtEl>
                                      </p:cBhvr>
                                    </p:animEffect>
                                  </p:childTnLst>
                                </p:cTn>
                              </p:par>
                            </p:childTnLst>
                          </p:cTn>
                        </p:par>
                        <p:par>
                          <p:cTn id="29" fill="hold">
                            <p:stCondLst>
                              <p:cond delay="8250"/>
                            </p:stCondLst>
                            <p:childTnLst>
                              <p:par>
                                <p:cTn id="30" presetID="10" presetClass="entr" presetSubtype="0" fill="hold" grpId="0" nodeType="afterEffect">
                                  <p:stCondLst>
                                    <p:cond delay="0"/>
                                  </p:stCondLst>
                                  <p:iterate type="wd">
                                    <p:tmPct val="10000"/>
                                  </p:iterate>
                                  <p:childTnLst>
                                    <p:set>
                                      <p:cBhvr>
                                        <p:cTn id="31" dur="1" fill="hold">
                                          <p:stCondLst>
                                            <p:cond delay="0"/>
                                          </p:stCondLst>
                                        </p:cTn>
                                        <p:tgtEl>
                                          <p:spTgt spid="106501">
                                            <p:txEl>
                                              <p:pRg st="4" end="4"/>
                                            </p:txEl>
                                          </p:spTgt>
                                        </p:tgtEl>
                                        <p:attrNameLst>
                                          <p:attrName>style.visibility</p:attrName>
                                        </p:attrNameLst>
                                      </p:cBhvr>
                                      <p:to>
                                        <p:strVal val="visible"/>
                                      </p:to>
                                    </p:set>
                                    <p:animEffect transition="in" filter="fade">
                                      <p:cBhvr>
                                        <p:cTn id="32" dur="500"/>
                                        <p:tgtEl>
                                          <p:spTgt spid="10650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0" grpId="0" animBg="1"/>
      <p:bldP spid="106501" grpId="0" build="p"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AutoShape 4"/>
          <p:cNvSpPr>
            <a:spLocks noChangeArrowheads="1"/>
          </p:cNvSpPr>
          <p:nvPr/>
        </p:nvSpPr>
        <p:spPr bwMode="auto">
          <a:xfrm>
            <a:off x="608013" y="444500"/>
            <a:ext cx="3540125" cy="439738"/>
          </a:xfrm>
          <a:prstGeom prst="roundRect">
            <a:avLst>
              <a:gd name="adj" fmla="val 16667"/>
            </a:avLst>
          </a:prstGeom>
          <a:gradFill rotWithShape="0">
            <a:gsLst>
              <a:gs pos="0">
                <a:srgbClr val="6666FF"/>
              </a:gs>
              <a:gs pos="100000">
                <a:srgbClr val="C9C9FF"/>
              </a:gs>
            </a:gsLst>
            <a:lin ang="0" scaled="1"/>
          </a:gradFill>
          <a:ln w="9525">
            <a:solidFill>
              <a:schemeClr val="bg1"/>
            </a:solidFill>
            <a:round/>
            <a:headEnd/>
            <a:tailEnd/>
          </a:ln>
        </p:spPr>
        <p:txBody>
          <a:bodyPr anchor="ctr">
            <a:spAutoFit/>
          </a:bodyPr>
          <a:lstStyle/>
          <a:p>
            <a:r>
              <a:rPr lang="en-US" sz="1800" b="1">
                <a:solidFill>
                  <a:schemeClr val="bg1"/>
                </a:solidFill>
                <a:latin typeface="Arial" pitchFamily="34" charset="0"/>
              </a:rPr>
              <a:t>(</a:t>
            </a:r>
            <a:r>
              <a:rPr lang="en-US" sz="2000" b="1">
                <a:solidFill>
                  <a:schemeClr val="bg1"/>
                </a:solidFill>
                <a:latin typeface="Arial" pitchFamily="34" charset="0"/>
              </a:rPr>
              <a:t>a)  Light section casting</a:t>
            </a:r>
          </a:p>
        </p:txBody>
      </p:sp>
      <p:sp>
        <p:nvSpPr>
          <p:cNvPr id="107525" name="Rectangle 5"/>
          <p:cNvSpPr>
            <a:spLocks noChangeArrowheads="1"/>
          </p:cNvSpPr>
          <p:nvPr/>
        </p:nvSpPr>
        <p:spPr bwMode="auto">
          <a:xfrm>
            <a:off x="179388" y="981075"/>
            <a:ext cx="4256087" cy="5688013"/>
          </a:xfrm>
          <a:prstGeom prst="rect">
            <a:avLst/>
          </a:prstGeom>
          <a:gradFill rotWithShape="1">
            <a:gsLst>
              <a:gs pos="0">
                <a:schemeClr val="tx1">
                  <a:alpha val="40999"/>
                </a:schemeClr>
              </a:gs>
              <a:gs pos="100000">
                <a:schemeClr val="tx1">
                  <a:alpha val="32001"/>
                </a:schemeClr>
              </a:gs>
            </a:gsLst>
            <a:lin ang="0" scaled="1"/>
          </a:gradFill>
          <a:ln w="3175">
            <a:solidFill>
              <a:schemeClr val="bg1"/>
            </a:solidFill>
            <a:miter lim="800000"/>
            <a:headEnd/>
            <a:tailEnd/>
          </a:ln>
        </p:spPr>
        <p:txBody>
          <a:bodyPr lIns="162000" tIns="162000" rIns="162000" bIns="162000" anchor="ctr"/>
          <a:lstStyle/>
          <a:p>
            <a:pPr marL="274638" indent="-274638" algn="just">
              <a:lnSpc>
                <a:spcPct val="95000"/>
              </a:lnSpc>
              <a:spcBef>
                <a:spcPct val="60000"/>
              </a:spcBef>
              <a:buClr>
                <a:srgbClr val="00FF00"/>
              </a:buClr>
              <a:buFont typeface="Wingdings" pitchFamily="2" charset="2"/>
              <a:buChar char="v"/>
            </a:pPr>
            <a:r>
              <a:rPr lang="en-US" sz="1500">
                <a:solidFill>
                  <a:schemeClr val="bg1"/>
                </a:solidFill>
                <a:latin typeface="Swis721 Ex BT" pitchFamily="34" charset="0"/>
              </a:rPr>
              <a:t>Light section castings, where the ruling section thickness is less than ½ in.</a:t>
            </a:r>
          </a:p>
          <a:p>
            <a:pPr marL="274638" indent="-274638" algn="just">
              <a:lnSpc>
                <a:spcPct val="95000"/>
              </a:lnSpc>
              <a:spcBef>
                <a:spcPct val="60000"/>
              </a:spcBef>
              <a:buClr>
                <a:srgbClr val="00FF00"/>
              </a:buClr>
              <a:buFont typeface="Wingdings" pitchFamily="2" charset="2"/>
              <a:buChar char="v"/>
            </a:pPr>
            <a:r>
              <a:rPr lang="en-US" sz="1500">
                <a:solidFill>
                  <a:schemeClr val="bg1"/>
                </a:solidFill>
                <a:latin typeface="Swis721 Ex BT" pitchFamily="34" charset="0"/>
              </a:rPr>
              <a:t>As many producers of light section grey iron castings are aware maximum soundness in such castings is achieved with irons of approximately eutectic composition, i.e. carbon equivalents of 4.3 percent. shows that surface sinking is at a minimum with eutectic composition irons and that either an increase or a decrease in the carbon equivalent content will produce shrinkage.</a:t>
            </a:r>
          </a:p>
          <a:p>
            <a:pPr marL="274638" indent="-274638" algn="just">
              <a:lnSpc>
                <a:spcPct val="95000"/>
              </a:lnSpc>
              <a:spcBef>
                <a:spcPct val="60000"/>
              </a:spcBef>
              <a:buClr>
                <a:srgbClr val="00FF00"/>
              </a:buClr>
              <a:buFont typeface="Wingdings" pitchFamily="2" charset="2"/>
              <a:buChar char="v"/>
            </a:pPr>
            <a:r>
              <a:rPr lang="en-US" sz="1500">
                <a:solidFill>
                  <a:schemeClr val="bg1"/>
                </a:solidFill>
                <a:latin typeface="Swis721 Ex BT" pitchFamily="34" charset="0"/>
              </a:rPr>
              <a:t>In cases where the carbon equivalent is too low it is preferable to raise the carbon content in preference to the silicon content.</a:t>
            </a:r>
          </a:p>
          <a:p>
            <a:pPr marL="274638" indent="-274638" algn="just">
              <a:lnSpc>
                <a:spcPct val="95000"/>
              </a:lnSpc>
              <a:spcBef>
                <a:spcPct val="60000"/>
              </a:spcBef>
              <a:buClr>
                <a:srgbClr val="00FF00"/>
              </a:buClr>
              <a:buFont typeface="Wingdings" pitchFamily="2" charset="2"/>
              <a:buChar char="v"/>
            </a:pPr>
            <a:r>
              <a:rPr lang="en-US" sz="1500">
                <a:solidFill>
                  <a:schemeClr val="bg1"/>
                </a:solidFill>
                <a:latin typeface="Swis721 Ex BT" pitchFamily="34" charset="0"/>
              </a:rPr>
              <a:t>Such alterations are best made by alterations to the furnace charge and not by late ladle additions. When shrinkage is experienced because the carbon equivalent is too high it is preferable to lower the silicon content.</a:t>
            </a:r>
          </a:p>
        </p:txBody>
      </p:sp>
      <p:pic>
        <p:nvPicPr>
          <p:cNvPr id="107526" name="Picture 6" descr="8289D710"/>
          <p:cNvPicPr>
            <a:picLocks noChangeAspect="1" noChangeArrowheads="1"/>
          </p:cNvPicPr>
          <p:nvPr/>
        </p:nvPicPr>
        <p:blipFill>
          <a:blip r:embed="rId2" cstate="print">
            <a:lum contrast="30000"/>
          </a:blip>
          <a:srcRect r="6705" b="17056"/>
          <a:stretch>
            <a:fillRect/>
          </a:stretch>
        </p:blipFill>
        <p:spPr bwMode="auto">
          <a:xfrm>
            <a:off x="4932363" y="1125538"/>
            <a:ext cx="4037012" cy="4967287"/>
          </a:xfrm>
          <a:prstGeom prst="rect">
            <a:avLst/>
          </a:prstGeom>
          <a:noFill/>
          <a:ln w="9525">
            <a:solidFill>
              <a:srgbClr val="FF3300"/>
            </a:solidFill>
            <a:miter lim="800000"/>
            <a:headEnd/>
            <a:tailEnd/>
          </a:ln>
        </p:spPr>
      </p:pic>
      <p:sp>
        <p:nvSpPr>
          <p:cNvPr id="107527" name="Text Box 7"/>
          <p:cNvSpPr txBox="1">
            <a:spLocks noChangeArrowheads="1"/>
          </p:cNvSpPr>
          <p:nvPr/>
        </p:nvSpPr>
        <p:spPr bwMode="auto">
          <a:xfrm>
            <a:off x="4932363" y="6237288"/>
            <a:ext cx="3960812" cy="304800"/>
          </a:xfrm>
          <a:prstGeom prst="rect">
            <a:avLst/>
          </a:prstGeom>
          <a:noFill/>
          <a:ln w="9525">
            <a:noFill/>
            <a:miter lim="800000"/>
            <a:headEnd/>
            <a:tailEnd/>
          </a:ln>
        </p:spPr>
        <p:txBody>
          <a:bodyPr lIns="0" rIns="0">
            <a:spAutoFit/>
          </a:bodyPr>
          <a:lstStyle/>
          <a:p>
            <a:pPr marL="441325" indent="-441325" algn="ctr">
              <a:tabLst>
                <a:tab pos="441325" algn="l"/>
              </a:tabLst>
            </a:pPr>
            <a:r>
              <a:rPr lang="en-US" sz="1400" b="1">
                <a:solidFill>
                  <a:schemeClr val="bg1"/>
                </a:solidFill>
                <a:latin typeface="Arial" pitchFamily="34" charset="0"/>
              </a:rPr>
              <a:t>      Minimum shrinkage at eutectic content.</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7524"/>
                                        </p:tgtEl>
                                        <p:attrNameLst>
                                          <p:attrName>style.visibility</p:attrName>
                                        </p:attrNameLst>
                                      </p:cBhvr>
                                      <p:to>
                                        <p:strVal val="visible"/>
                                      </p:to>
                                    </p:set>
                                    <p:anim calcmode="lin" valueType="num">
                                      <p:cBhvr additive="base">
                                        <p:cTn id="7" dur="500" fill="hold"/>
                                        <p:tgtEl>
                                          <p:spTgt spid="107524"/>
                                        </p:tgtEl>
                                        <p:attrNameLst>
                                          <p:attrName>ppt_x</p:attrName>
                                        </p:attrNameLst>
                                      </p:cBhvr>
                                      <p:tavLst>
                                        <p:tav tm="0">
                                          <p:val>
                                            <p:strVal val="0-#ppt_w/2"/>
                                          </p:val>
                                        </p:tav>
                                        <p:tav tm="100000">
                                          <p:val>
                                            <p:strVal val="#ppt_x"/>
                                          </p:val>
                                        </p:tav>
                                      </p:tavLst>
                                    </p:anim>
                                    <p:anim calcmode="lin" valueType="num">
                                      <p:cBhvr additive="base">
                                        <p:cTn id="8" dur="500" fill="hold"/>
                                        <p:tgtEl>
                                          <p:spTgt spid="1075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07525">
                                            <p:bg/>
                                          </p:spTgt>
                                        </p:tgtEl>
                                        <p:attrNameLst>
                                          <p:attrName>style.visibility</p:attrName>
                                        </p:attrNameLst>
                                      </p:cBhvr>
                                      <p:to>
                                        <p:strVal val="visible"/>
                                      </p:to>
                                    </p:set>
                                    <p:animEffect transition="in" filter="fade">
                                      <p:cBhvr>
                                        <p:cTn id="12" dur="500"/>
                                        <p:tgtEl>
                                          <p:spTgt spid="107525">
                                            <p:bg/>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iterate type="wd">
                                    <p:tmPct val="10000"/>
                                  </p:iterate>
                                  <p:childTnLst>
                                    <p:set>
                                      <p:cBhvr>
                                        <p:cTn id="15" dur="1" fill="hold">
                                          <p:stCondLst>
                                            <p:cond delay="0"/>
                                          </p:stCondLst>
                                        </p:cTn>
                                        <p:tgtEl>
                                          <p:spTgt spid="107525">
                                            <p:txEl>
                                              <p:pRg st="0" end="0"/>
                                            </p:txEl>
                                          </p:spTgt>
                                        </p:tgtEl>
                                        <p:attrNameLst>
                                          <p:attrName>style.visibility</p:attrName>
                                        </p:attrNameLst>
                                      </p:cBhvr>
                                      <p:to>
                                        <p:strVal val="visible"/>
                                      </p:to>
                                    </p:set>
                                    <p:animEffect transition="in" filter="fade">
                                      <p:cBhvr>
                                        <p:cTn id="16" dur="500"/>
                                        <p:tgtEl>
                                          <p:spTgt spid="107525">
                                            <p:txEl>
                                              <p:pRg st="0" end="0"/>
                                            </p:txEl>
                                          </p:spTgt>
                                        </p:tgtEl>
                                      </p:cBhvr>
                                    </p:animEffect>
                                  </p:childTnLst>
                                </p:cTn>
                              </p:par>
                            </p:childTnLst>
                          </p:cTn>
                        </p:par>
                        <p:par>
                          <p:cTn id="17" fill="hold">
                            <p:stCondLst>
                              <p:cond delay="2200"/>
                            </p:stCondLst>
                            <p:childTnLst>
                              <p:par>
                                <p:cTn id="18" presetID="10" presetClass="entr" presetSubtype="0" fill="hold" grpId="0" nodeType="afterEffect">
                                  <p:stCondLst>
                                    <p:cond delay="0"/>
                                  </p:stCondLst>
                                  <p:iterate type="wd">
                                    <p:tmPct val="10000"/>
                                  </p:iterate>
                                  <p:childTnLst>
                                    <p:set>
                                      <p:cBhvr>
                                        <p:cTn id="19" dur="1" fill="hold">
                                          <p:stCondLst>
                                            <p:cond delay="0"/>
                                          </p:stCondLst>
                                        </p:cTn>
                                        <p:tgtEl>
                                          <p:spTgt spid="107525">
                                            <p:txEl>
                                              <p:pRg st="1" end="1"/>
                                            </p:txEl>
                                          </p:spTgt>
                                        </p:tgtEl>
                                        <p:attrNameLst>
                                          <p:attrName>style.visibility</p:attrName>
                                        </p:attrNameLst>
                                      </p:cBhvr>
                                      <p:to>
                                        <p:strVal val="visible"/>
                                      </p:to>
                                    </p:set>
                                    <p:animEffect transition="in" filter="fade">
                                      <p:cBhvr>
                                        <p:cTn id="20" dur="500"/>
                                        <p:tgtEl>
                                          <p:spTgt spid="107525">
                                            <p:txEl>
                                              <p:pRg st="1" end="1"/>
                                            </p:txEl>
                                          </p:spTgt>
                                        </p:tgtEl>
                                      </p:cBhvr>
                                    </p:animEffect>
                                  </p:childTnLst>
                                </p:cTn>
                              </p:par>
                            </p:childTnLst>
                          </p:cTn>
                        </p:par>
                        <p:par>
                          <p:cTn id="21" fill="hold">
                            <p:stCondLst>
                              <p:cond delay="5750"/>
                            </p:stCondLst>
                            <p:childTnLst>
                              <p:par>
                                <p:cTn id="22" presetID="10" presetClass="entr" presetSubtype="0" fill="hold" grpId="0" nodeType="afterEffect">
                                  <p:stCondLst>
                                    <p:cond delay="0"/>
                                  </p:stCondLst>
                                  <p:iterate type="wd">
                                    <p:tmPct val="10000"/>
                                  </p:iterate>
                                  <p:childTnLst>
                                    <p:set>
                                      <p:cBhvr>
                                        <p:cTn id="23" dur="1" fill="hold">
                                          <p:stCondLst>
                                            <p:cond delay="0"/>
                                          </p:stCondLst>
                                        </p:cTn>
                                        <p:tgtEl>
                                          <p:spTgt spid="107525">
                                            <p:txEl>
                                              <p:pRg st="2" end="2"/>
                                            </p:txEl>
                                          </p:spTgt>
                                        </p:tgtEl>
                                        <p:attrNameLst>
                                          <p:attrName>style.visibility</p:attrName>
                                        </p:attrNameLst>
                                      </p:cBhvr>
                                      <p:to>
                                        <p:strVal val="visible"/>
                                      </p:to>
                                    </p:set>
                                    <p:animEffect transition="in" filter="fade">
                                      <p:cBhvr>
                                        <p:cTn id="24" dur="500"/>
                                        <p:tgtEl>
                                          <p:spTgt spid="107525">
                                            <p:txEl>
                                              <p:pRg st="2" end="2"/>
                                            </p:txEl>
                                          </p:spTgt>
                                        </p:tgtEl>
                                      </p:cBhvr>
                                    </p:animEffect>
                                  </p:childTnLst>
                                </p:cTn>
                              </p:par>
                            </p:childTnLst>
                          </p:cTn>
                        </p:par>
                        <p:par>
                          <p:cTn id="25" fill="hold">
                            <p:stCondLst>
                              <p:cond delay="7400"/>
                            </p:stCondLst>
                            <p:childTnLst>
                              <p:par>
                                <p:cTn id="26" presetID="10" presetClass="entr" presetSubtype="0" fill="hold" grpId="0" nodeType="afterEffect">
                                  <p:stCondLst>
                                    <p:cond delay="0"/>
                                  </p:stCondLst>
                                  <p:iterate type="wd">
                                    <p:tmPct val="10000"/>
                                  </p:iterate>
                                  <p:childTnLst>
                                    <p:set>
                                      <p:cBhvr>
                                        <p:cTn id="27" dur="1" fill="hold">
                                          <p:stCondLst>
                                            <p:cond delay="0"/>
                                          </p:stCondLst>
                                        </p:cTn>
                                        <p:tgtEl>
                                          <p:spTgt spid="107525">
                                            <p:txEl>
                                              <p:pRg st="3" end="3"/>
                                            </p:txEl>
                                          </p:spTgt>
                                        </p:tgtEl>
                                        <p:attrNameLst>
                                          <p:attrName>style.visibility</p:attrName>
                                        </p:attrNameLst>
                                      </p:cBhvr>
                                      <p:to>
                                        <p:strVal val="visible"/>
                                      </p:to>
                                    </p:set>
                                    <p:animEffect transition="in" filter="fade">
                                      <p:cBhvr>
                                        <p:cTn id="28" dur="500"/>
                                        <p:tgtEl>
                                          <p:spTgt spid="107525">
                                            <p:txEl>
                                              <p:pRg st="3" end="3"/>
                                            </p:txEl>
                                          </p:spTgt>
                                        </p:tgtEl>
                                      </p:cBhvr>
                                    </p:animEffect>
                                  </p:childTnLst>
                                </p:cTn>
                              </p:par>
                            </p:childTnLst>
                          </p:cTn>
                        </p:par>
                        <p:par>
                          <p:cTn id="29" fill="hold">
                            <p:stCondLst>
                              <p:cond delay="9750"/>
                            </p:stCondLst>
                            <p:childTnLst>
                              <p:par>
                                <p:cTn id="30" presetID="10" presetClass="entr" presetSubtype="0" fill="hold" nodeType="afterEffect">
                                  <p:stCondLst>
                                    <p:cond delay="0"/>
                                  </p:stCondLst>
                                  <p:childTnLst>
                                    <p:set>
                                      <p:cBhvr>
                                        <p:cTn id="31" dur="1" fill="hold">
                                          <p:stCondLst>
                                            <p:cond delay="0"/>
                                          </p:stCondLst>
                                        </p:cTn>
                                        <p:tgtEl>
                                          <p:spTgt spid="107526"/>
                                        </p:tgtEl>
                                        <p:attrNameLst>
                                          <p:attrName>style.visibility</p:attrName>
                                        </p:attrNameLst>
                                      </p:cBhvr>
                                      <p:to>
                                        <p:strVal val="visible"/>
                                      </p:to>
                                    </p:set>
                                    <p:animEffect transition="in" filter="fade">
                                      <p:cBhvr>
                                        <p:cTn id="32" dur="1000"/>
                                        <p:tgtEl>
                                          <p:spTgt spid="107526"/>
                                        </p:tgtEl>
                                      </p:cBhvr>
                                    </p:animEffect>
                                  </p:childTnLst>
                                </p:cTn>
                              </p:par>
                            </p:childTnLst>
                          </p:cTn>
                        </p:par>
                        <p:par>
                          <p:cTn id="33" fill="hold">
                            <p:stCondLst>
                              <p:cond delay="10750"/>
                            </p:stCondLst>
                            <p:childTnLst>
                              <p:par>
                                <p:cTn id="34" presetID="10" presetClass="entr" presetSubtype="0" fill="hold" grpId="0" nodeType="afterEffect">
                                  <p:stCondLst>
                                    <p:cond delay="0"/>
                                  </p:stCondLst>
                                  <p:childTnLst>
                                    <p:set>
                                      <p:cBhvr>
                                        <p:cTn id="35" dur="1" fill="hold">
                                          <p:stCondLst>
                                            <p:cond delay="0"/>
                                          </p:stCondLst>
                                        </p:cTn>
                                        <p:tgtEl>
                                          <p:spTgt spid="107527"/>
                                        </p:tgtEl>
                                        <p:attrNameLst>
                                          <p:attrName>style.visibility</p:attrName>
                                        </p:attrNameLst>
                                      </p:cBhvr>
                                      <p:to>
                                        <p:strVal val="visible"/>
                                      </p:to>
                                    </p:set>
                                    <p:animEffect transition="in" filter="fade">
                                      <p:cBhvr>
                                        <p:cTn id="36" dur="1000"/>
                                        <p:tgtEl>
                                          <p:spTgt spid="107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animBg="1"/>
      <p:bldP spid="107525" grpId="0" build="p" animBg="1"/>
      <p:bldP spid="10752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AutoShape 4"/>
          <p:cNvSpPr>
            <a:spLocks noChangeArrowheads="1"/>
          </p:cNvSpPr>
          <p:nvPr/>
        </p:nvSpPr>
        <p:spPr bwMode="auto">
          <a:xfrm>
            <a:off x="192088" y="533400"/>
            <a:ext cx="3806825" cy="355600"/>
          </a:xfrm>
          <a:prstGeom prst="roundRect">
            <a:avLst>
              <a:gd name="adj" fmla="val 16667"/>
            </a:avLst>
          </a:prstGeom>
          <a:gradFill rotWithShape="0">
            <a:gsLst>
              <a:gs pos="0">
                <a:srgbClr val="6666FF"/>
              </a:gs>
              <a:gs pos="100000">
                <a:srgbClr val="C9C9FF"/>
              </a:gs>
            </a:gsLst>
            <a:lin ang="0" scaled="1"/>
          </a:gradFill>
          <a:ln w="9525">
            <a:solidFill>
              <a:schemeClr val="bg1"/>
            </a:solidFill>
            <a:round/>
            <a:headEnd/>
            <a:tailEnd/>
          </a:ln>
        </p:spPr>
        <p:txBody>
          <a:bodyPr anchor="ctr">
            <a:spAutoFit/>
          </a:bodyPr>
          <a:lstStyle/>
          <a:p>
            <a:r>
              <a:rPr lang="en-US" sz="1300" b="1">
                <a:solidFill>
                  <a:schemeClr val="bg1"/>
                </a:solidFill>
                <a:latin typeface="Arial" pitchFamily="34" charset="0"/>
              </a:rPr>
              <a:t>(</a:t>
            </a:r>
            <a:r>
              <a:rPr lang="en-US" sz="1500" b="1">
                <a:solidFill>
                  <a:schemeClr val="bg1"/>
                </a:solidFill>
                <a:latin typeface="Arial" pitchFamily="34" charset="0"/>
              </a:rPr>
              <a:t>b)  Medium and heavy section castings</a:t>
            </a:r>
          </a:p>
        </p:txBody>
      </p:sp>
      <p:sp>
        <p:nvSpPr>
          <p:cNvPr id="108549" name="Rectangle 5"/>
          <p:cNvSpPr>
            <a:spLocks noChangeArrowheads="1"/>
          </p:cNvSpPr>
          <p:nvPr/>
        </p:nvSpPr>
        <p:spPr bwMode="auto">
          <a:xfrm>
            <a:off x="179388" y="1052513"/>
            <a:ext cx="3916362" cy="5616575"/>
          </a:xfrm>
          <a:prstGeom prst="rect">
            <a:avLst/>
          </a:prstGeom>
          <a:gradFill rotWithShape="1">
            <a:gsLst>
              <a:gs pos="0">
                <a:schemeClr val="tx1">
                  <a:alpha val="40999"/>
                </a:schemeClr>
              </a:gs>
              <a:gs pos="100000">
                <a:schemeClr val="tx1">
                  <a:alpha val="32001"/>
                </a:schemeClr>
              </a:gs>
            </a:gsLst>
            <a:lin ang="0" scaled="1"/>
          </a:gradFill>
          <a:ln w="3175">
            <a:solidFill>
              <a:schemeClr val="bg1"/>
            </a:solidFill>
            <a:miter lim="800000"/>
            <a:headEnd/>
            <a:tailEnd/>
          </a:ln>
        </p:spPr>
        <p:txBody>
          <a:bodyPr lIns="162000" tIns="162000" rIns="162000" bIns="162000" anchor="ctr"/>
          <a:lstStyle/>
          <a:p>
            <a:pPr marL="274638" indent="-274638" algn="just">
              <a:lnSpc>
                <a:spcPct val="95000"/>
              </a:lnSpc>
              <a:spcBef>
                <a:spcPct val="60000"/>
              </a:spcBef>
              <a:buClr>
                <a:srgbClr val="00FF00"/>
              </a:buClr>
              <a:buFont typeface="Wingdings" pitchFamily="2" charset="2"/>
              <a:buChar char="v"/>
            </a:pPr>
            <a:r>
              <a:rPr lang="en-US" sz="1500">
                <a:solidFill>
                  <a:schemeClr val="bg1"/>
                </a:solidFill>
                <a:latin typeface="Swis721 Ex BT" pitchFamily="34" charset="0"/>
              </a:rPr>
              <a:t>As the section size increases the problem of ensuring dimensional accuracy and soundness becomes more acute. The heavier the section size the greater is the tendency for casting expansion to occur with the attendant risk of unsoundness.</a:t>
            </a:r>
          </a:p>
          <a:p>
            <a:pPr marL="274638" indent="-274638" algn="just">
              <a:lnSpc>
                <a:spcPct val="95000"/>
              </a:lnSpc>
              <a:spcBef>
                <a:spcPct val="60000"/>
              </a:spcBef>
              <a:buClr>
                <a:srgbClr val="00FF00"/>
              </a:buClr>
              <a:buFont typeface="Wingdings" pitchFamily="2" charset="2"/>
              <a:buChar char="v"/>
            </a:pPr>
            <a:r>
              <a:rPr lang="en-US" sz="1500">
                <a:solidFill>
                  <a:schemeClr val="bg1"/>
                </a:solidFill>
                <a:latin typeface="Swis721 Ex BT" pitchFamily="34" charset="0"/>
              </a:rPr>
              <a:t>In unfed 4 in cubes it has been shown that the severity of internal porosity rises as the carbon equivalent content of the iron increases. Direct measurement made on similar castings has shown that as the unsoundness rises there is an increase in the physical dimensions of the casting.</a:t>
            </a:r>
          </a:p>
          <a:p>
            <a:pPr marL="274638" indent="-274638" algn="just">
              <a:lnSpc>
                <a:spcPct val="95000"/>
              </a:lnSpc>
              <a:spcBef>
                <a:spcPct val="60000"/>
              </a:spcBef>
              <a:buClr>
                <a:srgbClr val="00FF00"/>
              </a:buClr>
              <a:buFont typeface="Wingdings" pitchFamily="2" charset="2"/>
              <a:buChar char="v"/>
            </a:pPr>
            <a:r>
              <a:rPr lang="en-US" sz="1500">
                <a:solidFill>
                  <a:schemeClr val="bg1"/>
                </a:solidFill>
                <a:latin typeface="Swis721 Ex BT" pitchFamily="34" charset="0"/>
              </a:rPr>
              <a:t>Internal porosity, as shown when occurring in medium and heavy section castings is frequently caused by the carbon and carbon equivalent content of the metal being too high.</a:t>
            </a:r>
          </a:p>
        </p:txBody>
      </p:sp>
      <p:pic>
        <p:nvPicPr>
          <p:cNvPr id="108550" name="Picture 6" descr="8D404BD1"/>
          <p:cNvPicPr>
            <a:picLocks noChangeAspect="1" noChangeArrowheads="1"/>
          </p:cNvPicPr>
          <p:nvPr/>
        </p:nvPicPr>
        <p:blipFill>
          <a:blip r:embed="rId2" cstate="print">
            <a:lum contrast="42000"/>
          </a:blip>
          <a:srcRect l="4442" b="8803"/>
          <a:stretch>
            <a:fillRect/>
          </a:stretch>
        </p:blipFill>
        <p:spPr bwMode="auto">
          <a:xfrm>
            <a:off x="4716463" y="333375"/>
            <a:ext cx="3600450" cy="2338388"/>
          </a:xfrm>
          <a:prstGeom prst="rect">
            <a:avLst/>
          </a:prstGeom>
          <a:noFill/>
          <a:ln w="9525">
            <a:solidFill>
              <a:srgbClr val="FF3300"/>
            </a:solidFill>
            <a:miter lim="800000"/>
            <a:headEnd/>
            <a:tailEnd/>
          </a:ln>
        </p:spPr>
      </p:pic>
      <p:sp>
        <p:nvSpPr>
          <p:cNvPr id="108551" name="Text Box 7"/>
          <p:cNvSpPr txBox="1">
            <a:spLocks noChangeArrowheads="1"/>
          </p:cNvSpPr>
          <p:nvPr/>
        </p:nvSpPr>
        <p:spPr bwMode="auto">
          <a:xfrm>
            <a:off x="4643438" y="2781300"/>
            <a:ext cx="3744912" cy="457200"/>
          </a:xfrm>
          <a:prstGeom prst="rect">
            <a:avLst/>
          </a:prstGeom>
          <a:noFill/>
          <a:ln w="9525">
            <a:noFill/>
            <a:miter lim="800000"/>
            <a:headEnd/>
            <a:tailEnd/>
          </a:ln>
        </p:spPr>
        <p:txBody>
          <a:bodyPr lIns="0" rIns="0">
            <a:spAutoFit/>
          </a:bodyPr>
          <a:lstStyle/>
          <a:p>
            <a:pPr marL="682625" indent="-625475">
              <a:tabLst>
                <a:tab pos="625475" algn="l"/>
              </a:tabLst>
            </a:pPr>
            <a:r>
              <a:rPr lang="en-US" sz="1200" b="1">
                <a:solidFill>
                  <a:schemeClr val="bg1"/>
                </a:solidFill>
                <a:latin typeface="Arial" pitchFamily="34" charset="0"/>
              </a:rPr>
              <a:t>Relationship of carbon equivalent    content to internal porosity of cast iron.</a:t>
            </a:r>
          </a:p>
        </p:txBody>
      </p:sp>
      <p:pic>
        <p:nvPicPr>
          <p:cNvPr id="108552" name="Picture 8" descr="B7828F07"/>
          <p:cNvPicPr>
            <a:picLocks noChangeAspect="1" noChangeArrowheads="1"/>
          </p:cNvPicPr>
          <p:nvPr/>
        </p:nvPicPr>
        <p:blipFill>
          <a:blip r:embed="rId3" cstate="print">
            <a:lum bright="6000"/>
          </a:blip>
          <a:srcRect l="4933" t="3183" r="9825" b="18558"/>
          <a:stretch>
            <a:fillRect/>
          </a:stretch>
        </p:blipFill>
        <p:spPr bwMode="auto">
          <a:xfrm>
            <a:off x="4716463" y="3429000"/>
            <a:ext cx="3671887" cy="2952750"/>
          </a:xfrm>
          <a:prstGeom prst="rect">
            <a:avLst/>
          </a:prstGeom>
          <a:noFill/>
          <a:ln w="9525">
            <a:solidFill>
              <a:srgbClr val="FF3300"/>
            </a:solidFill>
            <a:miter lim="800000"/>
            <a:headEnd/>
            <a:tailEnd/>
          </a:ln>
        </p:spPr>
      </p:pic>
      <p:sp>
        <p:nvSpPr>
          <p:cNvPr id="108553" name="Text Box 9"/>
          <p:cNvSpPr txBox="1">
            <a:spLocks noChangeArrowheads="1"/>
          </p:cNvSpPr>
          <p:nvPr/>
        </p:nvSpPr>
        <p:spPr bwMode="auto">
          <a:xfrm>
            <a:off x="5072063" y="6429375"/>
            <a:ext cx="3000375" cy="274638"/>
          </a:xfrm>
          <a:prstGeom prst="rect">
            <a:avLst/>
          </a:prstGeom>
          <a:noFill/>
          <a:ln w="9525">
            <a:noFill/>
            <a:miter lim="800000"/>
            <a:headEnd/>
            <a:tailEnd/>
          </a:ln>
        </p:spPr>
        <p:txBody>
          <a:bodyPr lIns="0" rIns="0">
            <a:spAutoFit/>
          </a:bodyPr>
          <a:lstStyle/>
          <a:p>
            <a:pPr marL="441325" indent="-441325" algn="ctr">
              <a:tabLst>
                <a:tab pos="441325" algn="l"/>
              </a:tabLst>
            </a:pPr>
            <a:r>
              <a:rPr lang="en-US" sz="1200" b="1">
                <a:solidFill>
                  <a:schemeClr val="bg1"/>
                </a:solidFill>
                <a:latin typeface="Arial" pitchFamily="34" charset="0"/>
              </a:rPr>
              <a:t>Internal porosity in heavy section.</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8548"/>
                                        </p:tgtEl>
                                        <p:attrNameLst>
                                          <p:attrName>style.visibility</p:attrName>
                                        </p:attrNameLst>
                                      </p:cBhvr>
                                      <p:to>
                                        <p:strVal val="visible"/>
                                      </p:to>
                                    </p:set>
                                    <p:anim calcmode="lin" valueType="num">
                                      <p:cBhvr additive="base">
                                        <p:cTn id="7" dur="500" fill="hold"/>
                                        <p:tgtEl>
                                          <p:spTgt spid="108548"/>
                                        </p:tgtEl>
                                        <p:attrNameLst>
                                          <p:attrName>ppt_x</p:attrName>
                                        </p:attrNameLst>
                                      </p:cBhvr>
                                      <p:tavLst>
                                        <p:tav tm="0">
                                          <p:val>
                                            <p:strVal val="0-#ppt_w/2"/>
                                          </p:val>
                                        </p:tav>
                                        <p:tav tm="100000">
                                          <p:val>
                                            <p:strVal val="#ppt_x"/>
                                          </p:val>
                                        </p:tav>
                                      </p:tavLst>
                                    </p:anim>
                                    <p:anim calcmode="lin" valueType="num">
                                      <p:cBhvr additive="base">
                                        <p:cTn id="8" dur="500" fill="hold"/>
                                        <p:tgtEl>
                                          <p:spTgt spid="10854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08549">
                                            <p:bg/>
                                          </p:spTgt>
                                        </p:tgtEl>
                                        <p:attrNameLst>
                                          <p:attrName>style.visibility</p:attrName>
                                        </p:attrNameLst>
                                      </p:cBhvr>
                                      <p:to>
                                        <p:strVal val="visible"/>
                                      </p:to>
                                    </p:set>
                                    <p:animEffect transition="in" filter="fade">
                                      <p:cBhvr>
                                        <p:cTn id="12" dur="500"/>
                                        <p:tgtEl>
                                          <p:spTgt spid="108549">
                                            <p:bg/>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iterate type="wd">
                                    <p:tmPct val="10000"/>
                                  </p:iterate>
                                  <p:childTnLst>
                                    <p:set>
                                      <p:cBhvr>
                                        <p:cTn id="15" dur="1" fill="hold">
                                          <p:stCondLst>
                                            <p:cond delay="0"/>
                                          </p:stCondLst>
                                        </p:cTn>
                                        <p:tgtEl>
                                          <p:spTgt spid="108549">
                                            <p:txEl>
                                              <p:pRg st="0" end="0"/>
                                            </p:txEl>
                                          </p:spTgt>
                                        </p:tgtEl>
                                        <p:attrNameLst>
                                          <p:attrName>style.visibility</p:attrName>
                                        </p:attrNameLst>
                                      </p:cBhvr>
                                      <p:to>
                                        <p:strVal val="visible"/>
                                      </p:to>
                                    </p:set>
                                    <p:animEffect transition="in" filter="fade">
                                      <p:cBhvr>
                                        <p:cTn id="16" dur="500"/>
                                        <p:tgtEl>
                                          <p:spTgt spid="108549">
                                            <p:txEl>
                                              <p:pRg st="0" end="0"/>
                                            </p:txEl>
                                          </p:spTgt>
                                        </p:tgtEl>
                                      </p:cBhvr>
                                    </p:animEffect>
                                  </p:childTnLst>
                                </p:cTn>
                              </p:par>
                            </p:childTnLst>
                          </p:cTn>
                        </p:par>
                        <p:par>
                          <p:cTn id="17" fill="hold">
                            <p:stCondLst>
                              <p:cond delay="3400"/>
                            </p:stCondLst>
                            <p:childTnLst>
                              <p:par>
                                <p:cTn id="18" presetID="10" presetClass="entr" presetSubtype="0" fill="hold" grpId="0" nodeType="afterEffect">
                                  <p:stCondLst>
                                    <p:cond delay="0"/>
                                  </p:stCondLst>
                                  <p:iterate type="wd">
                                    <p:tmPct val="10000"/>
                                  </p:iterate>
                                  <p:childTnLst>
                                    <p:set>
                                      <p:cBhvr>
                                        <p:cTn id="19" dur="1" fill="hold">
                                          <p:stCondLst>
                                            <p:cond delay="0"/>
                                          </p:stCondLst>
                                        </p:cTn>
                                        <p:tgtEl>
                                          <p:spTgt spid="108549">
                                            <p:txEl>
                                              <p:pRg st="1" end="1"/>
                                            </p:txEl>
                                          </p:spTgt>
                                        </p:tgtEl>
                                        <p:attrNameLst>
                                          <p:attrName>style.visibility</p:attrName>
                                        </p:attrNameLst>
                                      </p:cBhvr>
                                      <p:to>
                                        <p:strVal val="visible"/>
                                      </p:to>
                                    </p:set>
                                    <p:animEffect transition="in" filter="fade">
                                      <p:cBhvr>
                                        <p:cTn id="20" dur="500"/>
                                        <p:tgtEl>
                                          <p:spTgt spid="108549">
                                            <p:txEl>
                                              <p:pRg st="1" end="1"/>
                                            </p:txEl>
                                          </p:spTgt>
                                        </p:tgtEl>
                                      </p:cBhvr>
                                    </p:animEffect>
                                  </p:childTnLst>
                                </p:cTn>
                              </p:par>
                            </p:childTnLst>
                          </p:cTn>
                        </p:par>
                        <p:par>
                          <p:cTn id="21" fill="hold">
                            <p:stCondLst>
                              <p:cond delay="6400"/>
                            </p:stCondLst>
                            <p:childTnLst>
                              <p:par>
                                <p:cTn id="22" presetID="10" presetClass="entr" presetSubtype="0" fill="hold" grpId="0" nodeType="afterEffect">
                                  <p:stCondLst>
                                    <p:cond delay="0"/>
                                  </p:stCondLst>
                                  <p:iterate type="wd">
                                    <p:tmPct val="10000"/>
                                  </p:iterate>
                                  <p:childTnLst>
                                    <p:set>
                                      <p:cBhvr>
                                        <p:cTn id="23" dur="1" fill="hold">
                                          <p:stCondLst>
                                            <p:cond delay="0"/>
                                          </p:stCondLst>
                                        </p:cTn>
                                        <p:tgtEl>
                                          <p:spTgt spid="108549">
                                            <p:txEl>
                                              <p:pRg st="2" end="2"/>
                                            </p:txEl>
                                          </p:spTgt>
                                        </p:tgtEl>
                                        <p:attrNameLst>
                                          <p:attrName>style.visibility</p:attrName>
                                        </p:attrNameLst>
                                      </p:cBhvr>
                                      <p:to>
                                        <p:strVal val="visible"/>
                                      </p:to>
                                    </p:set>
                                    <p:animEffect transition="in" filter="fade">
                                      <p:cBhvr>
                                        <p:cTn id="24" dur="500"/>
                                        <p:tgtEl>
                                          <p:spTgt spid="108549">
                                            <p:txEl>
                                              <p:pRg st="2" end="2"/>
                                            </p:txEl>
                                          </p:spTgt>
                                        </p:tgtEl>
                                      </p:cBhvr>
                                    </p:animEffect>
                                  </p:childTnLst>
                                </p:cTn>
                              </p:par>
                            </p:childTnLst>
                          </p:cTn>
                        </p:par>
                        <p:par>
                          <p:cTn id="25" fill="hold">
                            <p:stCondLst>
                              <p:cond delay="8350"/>
                            </p:stCondLst>
                            <p:childTnLst>
                              <p:par>
                                <p:cTn id="26" presetID="10" presetClass="entr" presetSubtype="0" fill="hold" nodeType="afterEffect">
                                  <p:stCondLst>
                                    <p:cond delay="0"/>
                                  </p:stCondLst>
                                  <p:childTnLst>
                                    <p:set>
                                      <p:cBhvr>
                                        <p:cTn id="27" dur="1" fill="hold">
                                          <p:stCondLst>
                                            <p:cond delay="0"/>
                                          </p:stCondLst>
                                        </p:cTn>
                                        <p:tgtEl>
                                          <p:spTgt spid="108550"/>
                                        </p:tgtEl>
                                        <p:attrNameLst>
                                          <p:attrName>style.visibility</p:attrName>
                                        </p:attrNameLst>
                                      </p:cBhvr>
                                      <p:to>
                                        <p:strVal val="visible"/>
                                      </p:to>
                                    </p:set>
                                    <p:animEffect transition="in" filter="fade">
                                      <p:cBhvr>
                                        <p:cTn id="28" dur="1000"/>
                                        <p:tgtEl>
                                          <p:spTgt spid="108550"/>
                                        </p:tgtEl>
                                      </p:cBhvr>
                                    </p:animEffect>
                                  </p:childTnLst>
                                </p:cTn>
                              </p:par>
                            </p:childTnLst>
                          </p:cTn>
                        </p:par>
                        <p:par>
                          <p:cTn id="29" fill="hold">
                            <p:stCondLst>
                              <p:cond delay="9350"/>
                            </p:stCondLst>
                            <p:childTnLst>
                              <p:par>
                                <p:cTn id="30" presetID="10" presetClass="entr" presetSubtype="0" fill="hold" grpId="0" nodeType="afterEffect">
                                  <p:stCondLst>
                                    <p:cond delay="0"/>
                                  </p:stCondLst>
                                  <p:childTnLst>
                                    <p:set>
                                      <p:cBhvr>
                                        <p:cTn id="31" dur="1" fill="hold">
                                          <p:stCondLst>
                                            <p:cond delay="0"/>
                                          </p:stCondLst>
                                        </p:cTn>
                                        <p:tgtEl>
                                          <p:spTgt spid="108551"/>
                                        </p:tgtEl>
                                        <p:attrNameLst>
                                          <p:attrName>style.visibility</p:attrName>
                                        </p:attrNameLst>
                                      </p:cBhvr>
                                      <p:to>
                                        <p:strVal val="visible"/>
                                      </p:to>
                                    </p:set>
                                    <p:animEffect transition="in" filter="fade">
                                      <p:cBhvr>
                                        <p:cTn id="32" dur="1000"/>
                                        <p:tgtEl>
                                          <p:spTgt spid="108551"/>
                                        </p:tgtEl>
                                      </p:cBhvr>
                                    </p:animEffect>
                                  </p:childTnLst>
                                </p:cTn>
                              </p:par>
                            </p:childTnLst>
                          </p:cTn>
                        </p:par>
                        <p:par>
                          <p:cTn id="33" fill="hold">
                            <p:stCondLst>
                              <p:cond delay="10350"/>
                            </p:stCondLst>
                            <p:childTnLst>
                              <p:par>
                                <p:cTn id="34" presetID="10" presetClass="entr" presetSubtype="0" fill="hold" nodeType="afterEffect">
                                  <p:stCondLst>
                                    <p:cond delay="0"/>
                                  </p:stCondLst>
                                  <p:childTnLst>
                                    <p:set>
                                      <p:cBhvr>
                                        <p:cTn id="35" dur="1" fill="hold">
                                          <p:stCondLst>
                                            <p:cond delay="0"/>
                                          </p:stCondLst>
                                        </p:cTn>
                                        <p:tgtEl>
                                          <p:spTgt spid="108552"/>
                                        </p:tgtEl>
                                        <p:attrNameLst>
                                          <p:attrName>style.visibility</p:attrName>
                                        </p:attrNameLst>
                                      </p:cBhvr>
                                      <p:to>
                                        <p:strVal val="visible"/>
                                      </p:to>
                                    </p:set>
                                    <p:animEffect transition="in" filter="fade">
                                      <p:cBhvr>
                                        <p:cTn id="36" dur="1000"/>
                                        <p:tgtEl>
                                          <p:spTgt spid="108552"/>
                                        </p:tgtEl>
                                      </p:cBhvr>
                                    </p:animEffect>
                                  </p:childTnLst>
                                </p:cTn>
                              </p:par>
                            </p:childTnLst>
                          </p:cTn>
                        </p:par>
                        <p:par>
                          <p:cTn id="37" fill="hold">
                            <p:stCondLst>
                              <p:cond delay="11350"/>
                            </p:stCondLst>
                            <p:childTnLst>
                              <p:par>
                                <p:cTn id="38" presetID="10" presetClass="entr" presetSubtype="0" fill="hold" grpId="0" nodeType="afterEffect">
                                  <p:stCondLst>
                                    <p:cond delay="0"/>
                                  </p:stCondLst>
                                  <p:childTnLst>
                                    <p:set>
                                      <p:cBhvr>
                                        <p:cTn id="39" dur="1" fill="hold">
                                          <p:stCondLst>
                                            <p:cond delay="0"/>
                                          </p:stCondLst>
                                        </p:cTn>
                                        <p:tgtEl>
                                          <p:spTgt spid="108553"/>
                                        </p:tgtEl>
                                        <p:attrNameLst>
                                          <p:attrName>style.visibility</p:attrName>
                                        </p:attrNameLst>
                                      </p:cBhvr>
                                      <p:to>
                                        <p:strVal val="visible"/>
                                      </p:to>
                                    </p:set>
                                    <p:animEffect transition="in" filter="fade">
                                      <p:cBhvr>
                                        <p:cTn id="40" dur="1000"/>
                                        <p:tgtEl>
                                          <p:spTgt spid="108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8" grpId="0" animBg="1"/>
      <p:bldP spid="108549" grpId="0" build="p" animBg="1"/>
      <p:bldP spid="108551" grpId="0"/>
      <p:bldP spid="10855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3" name="Rectangle 5"/>
          <p:cNvSpPr>
            <a:spLocks noChangeArrowheads="1"/>
          </p:cNvSpPr>
          <p:nvPr/>
        </p:nvSpPr>
        <p:spPr bwMode="auto">
          <a:xfrm>
            <a:off x="468313" y="692150"/>
            <a:ext cx="7991475" cy="5832475"/>
          </a:xfrm>
          <a:prstGeom prst="rect">
            <a:avLst/>
          </a:prstGeom>
          <a:gradFill rotWithShape="1">
            <a:gsLst>
              <a:gs pos="0">
                <a:schemeClr val="tx1">
                  <a:alpha val="40999"/>
                </a:schemeClr>
              </a:gs>
              <a:gs pos="100000">
                <a:schemeClr val="tx1">
                  <a:alpha val="32001"/>
                </a:schemeClr>
              </a:gs>
            </a:gsLst>
            <a:lin ang="0" scaled="1"/>
          </a:gradFill>
          <a:ln w="3175">
            <a:solidFill>
              <a:schemeClr val="bg1"/>
            </a:solidFill>
            <a:miter lim="800000"/>
            <a:headEnd/>
            <a:tailEnd/>
          </a:ln>
        </p:spPr>
        <p:txBody>
          <a:bodyPr lIns="162000" tIns="162000" rIns="162000" bIns="162000" anchor="ctr"/>
          <a:lstStyle/>
          <a:p>
            <a:pPr marL="274638" indent="-274638" algn="just">
              <a:spcBef>
                <a:spcPct val="100000"/>
              </a:spcBef>
              <a:buClr>
                <a:srgbClr val="00FF00"/>
              </a:buClr>
              <a:buFont typeface="Wingdings" pitchFamily="2" charset="2"/>
              <a:buChar char="v"/>
              <a:tabLst>
                <a:tab pos="1158875" algn="l"/>
                <a:tab pos="4937125" algn="ctr"/>
              </a:tabLst>
            </a:pPr>
            <a:r>
              <a:rPr lang="en-US" sz="1700">
                <a:solidFill>
                  <a:schemeClr val="bg1"/>
                </a:solidFill>
                <a:latin typeface="Swis721 Ex BT" pitchFamily="34" charset="0"/>
              </a:rPr>
              <a:t>An example of dispersed porosity in heavy section castings due to high carbon and carbon equivalent contents was provided by a flywheel of composition:</a:t>
            </a:r>
          </a:p>
          <a:p>
            <a:pPr marL="274638" indent="-274638" algn="just">
              <a:spcBef>
                <a:spcPct val="100000"/>
              </a:spcBef>
              <a:buClr>
                <a:srgbClr val="00FF00"/>
              </a:buClr>
              <a:buFont typeface="Wingdings" pitchFamily="2" charset="2"/>
              <a:buNone/>
              <a:tabLst>
                <a:tab pos="1158875" algn="l"/>
                <a:tab pos="4937125" algn="ctr"/>
              </a:tabLst>
            </a:pPr>
            <a:r>
              <a:rPr lang="en-US" sz="1700">
                <a:solidFill>
                  <a:schemeClr val="bg1"/>
                </a:solidFill>
                <a:latin typeface="Swis721 Ex BT" pitchFamily="34" charset="0"/>
              </a:rPr>
              <a:t>			percent</a:t>
            </a:r>
          </a:p>
          <a:p>
            <a:pPr marL="274638" indent="-274638" algn="just">
              <a:spcBef>
                <a:spcPct val="100000"/>
              </a:spcBef>
              <a:buClr>
                <a:srgbClr val="00FF00"/>
              </a:buClr>
              <a:buFont typeface="Wingdings" pitchFamily="2" charset="2"/>
              <a:buChar char="v"/>
              <a:tabLst>
                <a:tab pos="1158875" algn="l"/>
                <a:tab pos="4937125" algn="ctr"/>
              </a:tabLst>
            </a:pPr>
            <a:r>
              <a:rPr lang="en-US" sz="1700">
                <a:solidFill>
                  <a:schemeClr val="bg1"/>
                </a:solidFill>
                <a:latin typeface="Swis721 Ex BT" pitchFamily="34" charset="0"/>
              </a:rPr>
              <a:t>	Carbon equivalent	4.60</a:t>
            </a:r>
          </a:p>
          <a:p>
            <a:pPr marL="274638" indent="-274638" algn="just">
              <a:spcBef>
                <a:spcPct val="100000"/>
              </a:spcBef>
              <a:buClr>
                <a:srgbClr val="00FF00"/>
              </a:buClr>
              <a:buFont typeface="Wingdings" pitchFamily="2" charset="2"/>
              <a:buChar char="v"/>
              <a:tabLst>
                <a:tab pos="1158875" algn="l"/>
                <a:tab pos="4937125" algn="ctr"/>
              </a:tabLst>
            </a:pPr>
            <a:r>
              <a:rPr lang="en-US" sz="1700">
                <a:solidFill>
                  <a:schemeClr val="bg1"/>
                </a:solidFill>
                <a:latin typeface="Swis721 Ex BT" pitchFamily="34" charset="0"/>
              </a:rPr>
              <a:t>	Total carbon	3.60</a:t>
            </a:r>
          </a:p>
          <a:p>
            <a:pPr marL="274638" indent="-274638" algn="just">
              <a:spcBef>
                <a:spcPct val="100000"/>
              </a:spcBef>
              <a:buClr>
                <a:srgbClr val="00FF00"/>
              </a:buClr>
              <a:buFont typeface="Wingdings" pitchFamily="2" charset="2"/>
              <a:buChar char="v"/>
              <a:tabLst>
                <a:tab pos="1158875" algn="l"/>
                <a:tab pos="4937125" algn="ctr"/>
              </a:tabLst>
            </a:pPr>
            <a:r>
              <a:rPr lang="en-US" sz="1700">
                <a:solidFill>
                  <a:schemeClr val="bg1"/>
                </a:solidFill>
                <a:latin typeface="Swis721 Ex BT" pitchFamily="34" charset="0"/>
              </a:rPr>
              <a:t>Freedom from porosity in this casting was achieved with a recommended composition of:</a:t>
            </a:r>
          </a:p>
          <a:p>
            <a:pPr marL="274638" indent="-274638" algn="just">
              <a:spcBef>
                <a:spcPct val="100000"/>
              </a:spcBef>
              <a:buClr>
                <a:srgbClr val="00FF00"/>
              </a:buClr>
              <a:buFont typeface="Wingdings" pitchFamily="2" charset="2"/>
              <a:buNone/>
              <a:tabLst>
                <a:tab pos="1158875" algn="l"/>
                <a:tab pos="4937125" algn="ctr"/>
              </a:tabLst>
            </a:pPr>
            <a:r>
              <a:rPr lang="en-US" sz="1700">
                <a:solidFill>
                  <a:schemeClr val="bg1"/>
                </a:solidFill>
                <a:latin typeface="Swis721 Ex BT" pitchFamily="34" charset="0"/>
              </a:rPr>
              <a:t>			percent</a:t>
            </a:r>
          </a:p>
          <a:p>
            <a:pPr marL="274638" indent="-274638" algn="just">
              <a:spcBef>
                <a:spcPct val="100000"/>
              </a:spcBef>
              <a:buClr>
                <a:srgbClr val="00FF00"/>
              </a:buClr>
              <a:buFont typeface="Wingdings" pitchFamily="2" charset="2"/>
              <a:buChar char="v"/>
              <a:tabLst>
                <a:tab pos="1158875" algn="l"/>
                <a:tab pos="4937125" algn="ctr"/>
              </a:tabLst>
            </a:pPr>
            <a:r>
              <a:rPr lang="en-US" sz="1700">
                <a:solidFill>
                  <a:schemeClr val="bg1"/>
                </a:solidFill>
                <a:latin typeface="Swis721 Ex BT" pitchFamily="34" charset="0"/>
              </a:rPr>
              <a:t>	Carbon equivalent	4.20</a:t>
            </a:r>
          </a:p>
          <a:p>
            <a:pPr marL="274638" indent="-274638" algn="just">
              <a:spcBef>
                <a:spcPct val="100000"/>
              </a:spcBef>
              <a:buClr>
                <a:srgbClr val="00FF00"/>
              </a:buClr>
              <a:buFont typeface="Wingdings" pitchFamily="2" charset="2"/>
              <a:buChar char="v"/>
              <a:tabLst>
                <a:tab pos="1158875" algn="l"/>
                <a:tab pos="4937125" algn="ctr"/>
              </a:tabLst>
            </a:pPr>
            <a:r>
              <a:rPr lang="en-US" sz="1700">
                <a:solidFill>
                  <a:schemeClr val="bg1"/>
                </a:solidFill>
                <a:latin typeface="Swis721 Ex BT" pitchFamily="34" charset="0"/>
              </a:rPr>
              <a:t>	Total carbon	3.30</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9573">
                                            <p:bg/>
                                          </p:spTgt>
                                        </p:tgtEl>
                                        <p:attrNameLst>
                                          <p:attrName>style.visibility</p:attrName>
                                        </p:attrNameLst>
                                      </p:cBhvr>
                                      <p:to>
                                        <p:strVal val="visible"/>
                                      </p:to>
                                    </p:set>
                                    <p:animEffect transition="in" filter="fade">
                                      <p:cBhvr>
                                        <p:cTn id="7" dur="500"/>
                                        <p:tgtEl>
                                          <p:spTgt spid="10957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09573">
                                            <p:txEl>
                                              <p:pRg st="0" end="0"/>
                                            </p:txEl>
                                          </p:spTgt>
                                        </p:tgtEl>
                                        <p:attrNameLst>
                                          <p:attrName>style.visibility</p:attrName>
                                        </p:attrNameLst>
                                      </p:cBhvr>
                                      <p:to>
                                        <p:strVal val="visible"/>
                                      </p:to>
                                    </p:set>
                                    <p:animEffect transition="in" filter="fade">
                                      <p:cBhvr>
                                        <p:cTn id="11" dur="500"/>
                                        <p:tgtEl>
                                          <p:spTgt spid="109573">
                                            <p:txEl>
                                              <p:pRg st="0" end="0"/>
                                            </p:txEl>
                                          </p:spTgt>
                                        </p:tgtEl>
                                      </p:cBhvr>
                                    </p:animEffect>
                                  </p:childTnLst>
                                </p:cTn>
                              </p:par>
                            </p:childTnLst>
                          </p:cTn>
                        </p:par>
                        <p:par>
                          <p:cTn id="12" fill="hold">
                            <p:stCondLst>
                              <p:cond delay="22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109573">
                                            <p:txEl>
                                              <p:pRg st="1" end="1"/>
                                            </p:txEl>
                                          </p:spTgt>
                                        </p:tgtEl>
                                        <p:attrNameLst>
                                          <p:attrName>style.visibility</p:attrName>
                                        </p:attrNameLst>
                                      </p:cBhvr>
                                      <p:to>
                                        <p:strVal val="visible"/>
                                      </p:to>
                                    </p:set>
                                    <p:animEffect transition="in" filter="fade">
                                      <p:cBhvr>
                                        <p:cTn id="15" dur="500"/>
                                        <p:tgtEl>
                                          <p:spTgt spid="109573">
                                            <p:txEl>
                                              <p:pRg st="1" end="1"/>
                                            </p:txEl>
                                          </p:spTgt>
                                        </p:tgtEl>
                                      </p:cBhvr>
                                    </p:animEffect>
                                  </p:childTnLst>
                                </p:cTn>
                              </p:par>
                            </p:childTnLst>
                          </p:cTn>
                        </p:par>
                        <p:par>
                          <p:cTn id="16" fill="hold">
                            <p:stCondLst>
                              <p:cond delay="27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109573">
                                            <p:txEl>
                                              <p:pRg st="2" end="2"/>
                                            </p:txEl>
                                          </p:spTgt>
                                        </p:tgtEl>
                                        <p:attrNameLst>
                                          <p:attrName>style.visibility</p:attrName>
                                        </p:attrNameLst>
                                      </p:cBhvr>
                                      <p:to>
                                        <p:strVal val="visible"/>
                                      </p:to>
                                    </p:set>
                                    <p:animEffect transition="in" filter="fade">
                                      <p:cBhvr>
                                        <p:cTn id="19" dur="500"/>
                                        <p:tgtEl>
                                          <p:spTgt spid="109573">
                                            <p:txEl>
                                              <p:pRg st="2" end="2"/>
                                            </p:txEl>
                                          </p:spTgt>
                                        </p:tgtEl>
                                      </p:cBhvr>
                                    </p:animEffect>
                                  </p:childTnLst>
                                </p:cTn>
                              </p:par>
                            </p:childTnLst>
                          </p:cTn>
                        </p:par>
                        <p:par>
                          <p:cTn id="20" fill="hold">
                            <p:stCondLst>
                              <p:cond delay="33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09573">
                                            <p:txEl>
                                              <p:pRg st="3" end="3"/>
                                            </p:txEl>
                                          </p:spTgt>
                                        </p:tgtEl>
                                        <p:attrNameLst>
                                          <p:attrName>style.visibility</p:attrName>
                                        </p:attrNameLst>
                                      </p:cBhvr>
                                      <p:to>
                                        <p:strVal val="visible"/>
                                      </p:to>
                                    </p:set>
                                    <p:animEffect transition="in" filter="fade">
                                      <p:cBhvr>
                                        <p:cTn id="23" dur="500"/>
                                        <p:tgtEl>
                                          <p:spTgt spid="109573">
                                            <p:txEl>
                                              <p:pRg st="3" end="3"/>
                                            </p:txEl>
                                          </p:spTgt>
                                        </p:tgtEl>
                                      </p:cBhvr>
                                    </p:animEffect>
                                  </p:childTnLst>
                                </p:cTn>
                              </p:par>
                            </p:childTnLst>
                          </p:cTn>
                        </p:par>
                        <p:par>
                          <p:cTn id="24" fill="hold">
                            <p:stCondLst>
                              <p:cond delay="390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109573">
                                            <p:txEl>
                                              <p:pRg st="4" end="4"/>
                                            </p:txEl>
                                          </p:spTgt>
                                        </p:tgtEl>
                                        <p:attrNameLst>
                                          <p:attrName>style.visibility</p:attrName>
                                        </p:attrNameLst>
                                      </p:cBhvr>
                                      <p:to>
                                        <p:strVal val="visible"/>
                                      </p:to>
                                    </p:set>
                                    <p:animEffect transition="in" filter="fade">
                                      <p:cBhvr>
                                        <p:cTn id="27" dur="500"/>
                                        <p:tgtEl>
                                          <p:spTgt spid="109573">
                                            <p:txEl>
                                              <p:pRg st="4" end="4"/>
                                            </p:txEl>
                                          </p:spTgt>
                                        </p:tgtEl>
                                      </p:cBhvr>
                                    </p:animEffect>
                                  </p:childTnLst>
                                </p:cTn>
                              </p:par>
                            </p:childTnLst>
                          </p:cTn>
                        </p:par>
                        <p:par>
                          <p:cTn id="28" fill="hold">
                            <p:stCondLst>
                              <p:cond delay="505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109573">
                                            <p:txEl>
                                              <p:pRg st="5" end="5"/>
                                            </p:txEl>
                                          </p:spTgt>
                                        </p:tgtEl>
                                        <p:attrNameLst>
                                          <p:attrName>style.visibility</p:attrName>
                                        </p:attrNameLst>
                                      </p:cBhvr>
                                      <p:to>
                                        <p:strVal val="visible"/>
                                      </p:to>
                                    </p:set>
                                    <p:animEffect transition="in" filter="fade">
                                      <p:cBhvr>
                                        <p:cTn id="31" dur="500"/>
                                        <p:tgtEl>
                                          <p:spTgt spid="109573">
                                            <p:txEl>
                                              <p:pRg st="5" end="5"/>
                                            </p:txEl>
                                          </p:spTgt>
                                        </p:tgtEl>
                                      </p:cBhvr>
                                    </p:animEffect>
                                  </p:childTnLst>
                                </p:cTn>
                              </p:par>
                            </p:childTnLst>
                          </p:cTn>
                        </p:par>
                        <p:par>
                          <p:cTn id="32" fill="hold">
                            <p:stCondLst>
                              <p:cond delay="5550"/>
                            </p:stCondLst>
                            <p:childTnLst>
                              <p:par>
                                <p:cTn id="33" presetID="10" presetClass="entr" presetSubtype="0" fill="hold" grpId="0" nodeType="afterEffect">
                                  <p:stCondLst>
                                    <p:cond delay="0"/>
                                  </p:stCondLst>
                                  <p:iterate type="wd">
                                    <p:tmPct val="10000"/>
                                  </p:iterate>
                                  <p:childTnLst>
                                    <p:set>
                                      <p:cBhvr>
                                        <p:cTn id="34" dur="1" fill="hold">
                                          <p:stCondLst>
                                            <p:cond delay="0"/>
                                          </p:stCondLst>
                                        </p:cTn>
                                        <p:tgtEl>
                                          <p:spTgt spid="109573">
                                            <p:txEl>
                                              <p:pRg st="6" end="6"/>
                                            </p:txEl>
                                          </p:spTgt>
                                        </p:tgtEl>
                                        <p:attrNameLst>
                                          <p:attrName>style.visibility</p:attrName>
                                        </p:attrNameLst>
                                      </p:cBhvr>
                                      <p:to>
                                        <p:strVal val="visible"/>
                                      </p:to>
                                    </p:set>
                                    <p:animEffect transition="in" filter="fade">
                                      <p:cBhvr>
                                        <p:cTn id="35" dur="500"/>
                                        <p:tgtEl>
                                          <p:spTgt spid="109573">
                                            <p:txEl>
                                              <p:pRg st="6" end="6"/>
                                            </p:txEl>
                                          </p:spTgt>
                                        </p:tgtEl>
                                      </p:cBhvr>
                                    </p:animEffect>
                                  </p:childTnLst>
                                </p:cTn>
                              </p:par>
                            </p:childTnLst>
                          </p:cTn>
                        </p:par>
                        <p:par>
                          <p:cTn id="36" fill="hold">
                            <p:stCondLst>
                              <p:cond delay="6150"/>
                            </p:stCondLst>
                            <p:childTnLst>
                              <p:par>
                                <p:cTn id="37" presetID="10" presetClass="entr" presetSubtype="0" fill="hold" grpId="0" nodeType="afterEffect">
                                  <p:stCondLst>
                                    <p:cond delay="0"/>
                                  </p:stCondLst>
                                  <p:iterate type="wd">
                                    <p:tmPct val="10000"/>
                                  </p:iterate>
                                  <p:childTnLst>
                                    <p:set>
                                      <p:cBhvr>
                                        <p:cTn id="38" dur="1" fill="hold">
                                          <p:stCondLst>
                                            <p:cond delay="0"/>
                                          </p:stCondLst>
                                        </p:cTn>
                                        <p:tgtEl>
                                          <p:spTgt spid="109573">
                                            <p:txEl>
                                              <p:pRg st="7" end="7"/>
                                            </p:txEl>
                                          </p:spTgt>
                                        </p:tgtEl>
                                        <p:attrNameLst>
                                          <p:attrName>style.visibility</p:attrName>
                                        </p:attrNameLst>
                                      </p:cBhvr>
                                      <p:to>
                                        <p:strVal val="visible"/>
                                      </p:to>
                                    </p:set>
                                    <p:animEffect transition="in" filter="fade">
                                      <p:cBhvr>
                                        <p:cTn id="39" dur="500"/>
                                        <p:tgtEl>
                                          <p:spTgt spid="10957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6" name="Picture 4" descr="47EC7B9A"/>
          <p:cNvPicPr>
            <a:picLocks noChangeAspect="1" noChangeArrowheads="1"/>
          </p:cNvPicPr>
          <p:nvPr/>
        </p:nvPicPr>
        <p:blipFill>
          <a:blip r:embed="rId2" cstate="print">
            <a:lum contrast="72000"/>
          </a:blip>
          <a:srcRect l="4123" t="4230" r="3226"/>
          <a:stretch>
            <a:fillRect/>
          </a:stretch>
        </p:blipFill>
        <p:spPr bwMode="auto">
          <a:xfrm>
            <a:off x="1258888" y="476250"/>
            <a:ext cx="6337300" cy="3097213"/>
          </a:xfrm>
          <a:prstGeom prst="rect">
            <a:avLst/>
          </a:prstGeom>
          <a:noFill/>
          <a:ln w="19050">
            <a:solidFill>
              <a:srgbClr val="FF3300"/>
            </a:solidFill>
            <a:miter lim="800000"/>
            <a:headEnd/>
            <a:tailEnd/>
          </a:ln>
        </p:spPr>
      </p:pic>
      <p:sp>
        <p:nvSpPr>
          <p:cNvPr id="110597" name="Text Box 5"/>
          <p:cNvSpPr txBox="1">
            <a:spLocks noChangeArrowheads="1"/>
          </p:cNvSpPr>
          <p:nvPr/>
        </p:nvSpPr>
        <p:spPr bwMode="auto">
          <a:xfrm>
            <a:off x="2268538" y="3573463"/>
            <a:ext cx="4319587" cy="304800"/>
          </a:xfrm>
          <a:prstGeom prst="rect">
            <a:avLst/>
          </a:prstGeom>
          <a:noFill/>
          <a:ln w="9525">
            <a:noFill/>
            <a:miter lim="800000"/>
            <a:headEnd/>
            <a:tailEnd/>
          </a:ln>
        </p:spPr>
        <p:txBody>
          <a:bodyPr lIns="0" rIns="0">
            <a:spAutoFit/>
          </a:bodyPr>
          <a:lstStyle/>
          <a:p>
            <a:pPr marL="441325" indent="-441325" algn="ctr">
              <a:tabLst>
                <a:tab pos="441325" algn="l"/>
              </a:tabLst>
            </a:pPr>
            <a:r>
              <a:rPr lang="en-US" sz="1400" b="1">
                <a:solidFill>
                  <a:schemeClr val="bg1"/>
                </a:solidFill>
                <a:latin typeface="Arial" pitchFamily="34" charset="0"/>
              </a:rPr>
              <a:t> Porosity in cylinder heads due to hot metal.</a:t>
            </a:r>
          </a:p>
        </p:txBody>
      </p:sp>
      <p:sp>
        <p:nvSpPr>
          <p:cNvPr id="110598" name="Rectangle 6"/>
          <p:cNvSpPr>
            <a:spLocks noChangeArrowheads="1"/>
          </p:cNvSpPr>
          <p:nvPr/>
        </p:nvSpPr>
        <p:spPr bwMode="auto">
          <a:xfrm>
            <a:off x="420688" y="4292600"/>
            <a:ext cx="8301037" cy="2376488"/>
          </a:xfrm>
          <a:prstGeom prst="rect">
            <a:avLst/>
          </a:prstGeom>
          <a:gradFill rotWithShape="1">
            <a:gsLst>
              <a:gs pos="0">
                <a:schemeClr val="tx1">
                  <a:alpha val="40999"/>
                </a:schemeClr>
              </a:gs>
              <a:gs pos="100000">
                <a:schemeClr val="tx1">
                  <a:alpha val="32001"/>
                </a:schemeClr>
              </a:gs>
            </a:gsLst>
            <a:lin ang="0" scaled="1"/>
          </a:gradFill>
          <a:ln w="3175">
            <a:solidFill>
              <a:schemeClr val="bg1"/>
            </a:solidFill>
            <a:miter lim="800000"/>
            <a:headEnd/>
            <a:tailEnd/>
          </a:ln>
        </p:spPr>
        <p:txBody>
          <a:bodyPr lIns="162000" tIns="162000" rIns="162000" bIns="162000" anchor="ctr"/>
          <a:lstStyle/>
          <a:p>
            <a:pPr marL="274638" indent="-274638" algn="just">
              <a:spcBef>
                <a:spcPct val="60000"/>
              </a:spcBef>
              <a:buClr>
                <a:srgbClr val="00FF00"/>
              </a:buClr>
              <a:buFont typeface="Wingdings" pitchFamily="2" charset="2"/>
              <a:buChar char="v"/>
            </a:pPr>
            <a:r>
              <a:rPr lang="en-US" sz="1500" dirty="0">
                <a:solidFill>
                  <a:schemeClr val="bg1"/>
                </a:solidFill>
                <a:latin typeface="Swis721 Ex BT" pitchFamily="34" charset="0"/>
              </a:rPr>
              <a:t>The results of </a:t>
            </a:r>
            <a:r>
              <a:rPr lang="en-US" sz="1500" dirty="0" smtClean="0">
                <a:solidFill>
                  <a:schemeClr val="bg1"/>
                </a:solidFill>
                <a:latin typeface="Swis721 Ex BT" pitchFamily="34" charset="0"/>
              </a:rPr>
              <a:t>indicated </a:t>
            </a:r>
            <a:r>
              <a:rPr lang="en-US" sz="1500" dirty="0">
                <a:solidFill>
                  <a:schemeClr val="bg1"/>
                </a:solidFill>
                <a:latin typeface="Swis721 Ex BT" pitchFamily="34" charset="0"/>
              </a:rPr>
              <a:t>that the pouring stations nearest the cupola were responsible for most of the porous castings, some of the stations producing 75 percent scrap.</a:t>
            </a:r>
          </a:p>
          <a:p>
            <a:pPr marL="274638" indent="-274638" algn="just">
              <a:spcBef>
                <a:spcPct val="60000"/>
              </a:spcBef>
              <a:buClr>
                <a:srgbClr val="00FF00"/>
              </a:buClr>
              <a:buFont typeface="Wingdings" pitchFamily="2" charset="2"/>
              <a:buChar char="v"/>
            </a:pPr>
            <a:r>
              <a:rPr lang="en-US" sz="1500" dirty="0">
                <a:solidFill>
                  <a:schemeClr val="bg1"/>
                </a:solidFill>
                <a:latin typeface="Swis721 Ex BT" pitchFamily="34" charset="0"/>
              </a:rPr>
              <a:t>As expected, the station nearest the cupola had the highest pouring-temperature and the station most remote from the cupola, the lowest pouring-temperature.</a:t>
            </a:r>
          </a:p>
          <a:p>
            <a:pPr marL="274638" indent="-274638" algn="just">
              <a:spcBef>
                <a:spcPct val="60000"/>
              </a:spcBef>
              <a:buClr>
                <a:srgbClr val="00FF00"/>
              </a:buClr>
              <a:buFont typeface="Wingdings" pitchFamily="2" charset="2"/>
              <a:buChar char="v"/>
            </a:pPr>
            <a:r>
              <a:rPr lang="en-US" sz="1500" dirty="0">
                <a:solidFill>
                  <a:schemeClr val="bg1"/>
                </a:solidFill>
                <a:latin typeface="Swis721 Ex BT" pitchFamily="34" charset="0"/>
              </a:rPr>
              <a:t>Pouring-temperature in this instance, therefore, was shown to have a direct bearing upon the incidence of defects in the cylinder-heads, the highest temperature promoting the highest incidence of porous castings.</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0596"/>
                                        </p:tgtEl>
                                        <p:attrNameLst>
                                          <p:attrName>style.visibility</p:attrName>
                                        </p:attrNameLst>
                                      </p:cBhvr>
                                      <p:to>
                                        <p:strVal val="visible"/>
                                      </p:to>
                                    </p:set>
                                    <p:animEffect transition="in" filter="fade">
                                      <p:cBhvr>
                                        <p:cTn id="7" dur="1000"/>
                                        <p:tgtEl>
                                          <p:spTgt spid="11059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0597"/>
                                        </p:tgtEl>
                                        <p:attrNameLst>
                                          <p:attrName>style.visibility</p:attrName>
                                        </p:attrNameLst>
                                      </p:cBhvr>
                                      <p:to>
                                        <p:strVal val="visible"/>
                                      </p:to>
                                    </p:set>
                                    <p:animEffect transition="in" filter="fade">
                                      <p:cBhvr>
                                        <p:cTn id="11" dur="1000"/>
                                        <p:tgtEl>
                                          <p:spTgt spid="110597"/>
                                        </p:tgtEl>
                                      </p:cBhvr>
                                    </p:animEffect>
                                  </p:childTnLst>
                                </p:cTn>
                              </p:par>
                            </p:childTnLst>
                          </p:cTn>
                        </p:par>
                        <p:par>
                          <p:cTn id="12" fill="hold">
                            <p:stCondLst>
                              <p:cond delay="2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110598">
                                            <p:bg/>
                                          </p:spTgt>
                                        </p:tgtEl>
                                        <p:attrNameLst>
                                          <p:attrName>style.visibility</p:attrName>
                                        </p:attrNameLst>
                                      </p:cBhvr>
                                      <p:to>
                                        <p:strVal val="visible"/>
                                      </p:to>
                                    </p:set>
                                    <p:animEffect transition="in" filter="fade">
                                      <p:cBhvr>
                                        <p:cTn id="15" dur="500"/>
                                        <p:tgtEl>
                                          <p:spTgt spid="110598">
                                            <p:bg/>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110598">
                                            <p:txEl>
                                              <p:pRg st="0" end="0"/>
                                            </p:txEl>
                                          </p:spTgt>
                                        </p:tgtEl>
                                        <p:attrNameLst>
                                          <p:attrName>style.visibility</p:attrName>
                                        </p:attrNameLst>
                                      </p:cBhvr>
                                      <p:to>
                                        <p:strVal val="visible"/>
                                      </p:to>
                                    </p:set>
                                    <p:animEffect transition="in" filter="fade">
                                      <p:cBhvr>
                                        <p:cTn id="19" dur="500"/>
                                        <p:tgtEl>
                                          <p:spTgt spid="110598">
                                            <p:txEl>
                                              <p:pRg st="0" end="0"/>
                                            </p:txEl>
                                          </p:spTgt>
                                        </p:tgtEl>
                                      </p:cBhvr>
                                    </p:animEffect>
                                  </p:childTnLst>
                                </p:cTn>
                              </p:par>
                            </p:childTnLst>
                          </p:cTn>
                        </p:par>
                        <p:par>
                          <p:cTn id="20" fill="hold">
                            <p:stCondLst>
                              <p:cond delay="44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10598">
                                            <p:txEl>
                                              <p:pRg st="1" end="1"/>
                                            </p:txEl>
                                          </p:spTgt>
                                        </p:tgtEl>
                                        <p:attrNameLst>
                                          <p:attrName>style.visibility</p:attrName>
                                        </p:attrNameLst>
                                      </p:cBhvr>
                                      <p:to>
                                        <p:strVal val="visible"/>
                                      </p:to>
                                    </p:set>
                                    <p:animEffect transition="in" filter="fade">
                                      <p:cBhvr>
                                        <p:cTn id="23" dur="500"/>
                                        <p:tgtEl>
                                          <p:spTgt spid="110598">
                                            <p:txEl>
                                              <p:pRg st="1" end="1"/>
                                            </p:txEl>
                                          </p:spTgt>
                                        </p:tgtEl>
                                      </p:cBhvr>
                                    </p:animEffect>
                                  </p:childTnLst>
                                </p:cTn>
                              </p:par>
                            </p:childTnLst>
                          </p:cTn>
                        </p:par>
                        <p:par>
                          <p:cTn id="24" fill="hold">
                            <p:stCondLst>
                              <p:cond delay="610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110598">
                                            <p:txEl>
                                              <p:pRg st="2" end="2"/>
                                            </p:txEl>
                                          </p:spTgt>
                                        </p:tgtEl>
                                        <p:attrNameLst>
                                          <p:attrName>style.visibility</p:attrName>
                                        </p:attrNameLst>
                                      </p:cBhvr>
                                      <p:to>
                                        <p:strVal val="visible"/>
                                      </p:to>
                                    </p:set>
                                    <p:animEffect transition="in" filter="fade">
                                      <p:cBhvr>
                                        <p:cTn id="27" dur="500"/>
                                        <p:tgtEl>
                                          <p:spTgt spid="1105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7" grpId="0"/>
      <p:bldP spid="110598" grpId="0"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4" descr="F24BA2D3"/>
          <p:cNvPicPr>
            <a:picLocks noChangeAspect="1" noChangeArrowheads="1"/>
          </p:cNvPicPr>
          <p:nvPr/>
        </p:nvPicPr>
        <p:blipFill>
          <a:blip r:embed="rId2" cstate="print">
            <a:lum contrast="36000"/>
          </a:blip>
          <a:srcRect l="14264" t="16049" r="2351" b="19090"/>
          <a:stretch>
            <a:fillRect/>
          </a:stretch>
        </p:blipFill>
        <p:spPr bwMode="auto">
          <a:xfrm>
            <a:off x="395288" y="476250"/>
            <a:ext cx="5184775" cy="3457575"/>
          </a:xfrm>
          <a:prstGeom prst="rect">
            <a:avLst/>
          </a:prstGeom>
          <a:noFill/>
          <a:ln w="9525">
            <a:solidFill>
              <a:srgbClr val="FF3300"/>
            </a:solidFill>
            <a:miter lim="800000"/>
            <a:headEnd/>
            <a:tailEnd/>
          </a:ln>
        </p:spPr>
      </p:pic>
      <p:sp>
        <p:nvSpPr>
          <p:cNvPr id="111621" name="Text Box 5"/>
          <p:cNvSpPr txBox="1">
            <a:spLocks noChangeArrowheads="1"/>
          </p:cNvSpPr>
          <p:nvPr/>
        </p:nvSpPr>
        <p:spPr bwMode="auto">
          <a:xfrm>
            <a:off x="5795963" y="2060575"/>
            <a:ext cx="3097212" cy="646113"/>
          </a:xfrm>
          <a:prstGeom prst="rect">
            <a:avLst/>
          </a:prstGeom>
          <a:noFill/>
          <a:ln w="9525">
            <a:noFill/>
            <a:miter lim="800000"/>
            <a:headEnd/>
            <a:tailEnd/>
          </a:ln>
        </p:spPr>
        <p:txBody>
          <a:bodyPr lIns="0" rIns="0">
            <a:spAutoFit/>
          </a:bodyPr>
          <a:lstStyle/>
          <a:p>
            <a:pPr marL="566738" indent="-566738" algn="ctr">
              <a:tabLst>
                <a:tab pos="566738" algn="l"/>
              </a:tabLst>
            </a:pPr>
            <a:r>
              <a:rPr lang="en-US" sz="1200" b="1">
                <a:solidFill>
                  <a:schemeClr val="bg1"/>
                </a:solidFill>
                <a:latin typeface="Arial" pitchFamily="34" charset="0"/>
              </a:rPr>
              <a:t>Effect of pouring-temperature on porosity and blowhole defects in cylinder-block castings.</a:t>
            </a:r>
          </a:p>
        </p:txBody>
      </p:sp>
      <p:sp>
        <p:nvSpPr>
          <p:cNvPr id="111622" name="Rectangle 6"/>
          <p:cNvSpPr>
            <a:spLocks noChangeArrowheads="1"/>
          </p:cNvSpPr>
          <p:nvPr/>
        </p:nvSpPr>
        <p:spPr bwMode="auto">
          <a:xfrm>
            <a:off x="395288" y="4149725"/>
            <a:ext cx="8301037" cy="2447925"/>
          </a:xfrm>
          <a:prstGeom prst="rect">
            <a:avLst/>
          </a:prstGeom>
          <a:gradFill rotWithShape="1">
            <a:gsLst>
              <a:gs pos="0">
                <a:schemeClr val="tx1">
                  <a:alpha val="40999"/>
                </a:schemeClr>
              </a:gs>
              <a:gs pos="100000">
                <a:schemeClr val="tx1">
                  <a:alpha val="32001"/>
                </a:schemeClr>
              </a:gs>
            </a:gsLst>
            <a:lin ang="0" scaled="1"/>
          </a:gradFill>
          <a:ln w="3175">
            <a:solidFill>
              <a:schemeClr val="bg1"/>
            </a:solidFill>
            <a:miter lim="800000"/>
            <a:headEnd/>
            <a:tailEnd/>
          </a:ln>
        </p:spPr>
        <p:txBody>
          <a:bodyPr lIns="162000" tIns="162000" rIns="162000" bIns="162000" anchor="ctr"/>
          <a:lstStyle/>
          <a:p>
            <a:pPr marL="274638" indent="-274638" algn="just">
              <a:spcBef>
                <a:spcPct val="60000"/>
              </a:spcBef>
              <a:buClr>
                <a:srgbClr val="00FF00"/>
              </a:buClr>
              <a:buFont typeface="Wingdings" pitchFamily="2" charset="2"/>
              <a:buChar char="v"/>
            </a:pPr>
            <a:r>
              <a:rPr lang="en-US" sz="2100">
                <a:solidFill>
                  <a:schemeClr val="bg1"/>
                </a:solidFill>
                <a:cs typeface="Times New Roman" pitchFamily="18" charset="0"/>
              </a:rPr>
              <a:t>Illustrates the effect of pouring-temperature on the incidence of porosity defects in cylinder-block castings. It can be seen that castings poured at above 1420</a:t>
            </a:r>
            <a:r>
              <a:rPr lang="en-US" sz="2100">
                <a:solidFill>
                  <a:schemeClr val="bg1"/>
                </a:solidFill>
                <a:cs typeface="Times New Roman" pitchFamily="18" charset="0"/>
                <a:sym typeface="Symbol" pitchFamily="18" charset="2"/>
              </a:rPr>
              <a:t>C contain porosity defects; and that at temperatures as high as 1460C, 50 percent of the production was rejected owing to porosity defects.</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fade">
                                      <p:cBhvr>
                                        <p:cTn id="7" dur="1000"/>
                                        <p:tgtEl>
                                          <p:spTgt spid="11162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1621"/>
                                        </p:tgtEl>
                                        <p:attrNameLst>
                                          <p:attrName>style.visibility</p:attrName>
                                        </p:attrNameLst>
                                      </p:cBhvr>
                                      <p:to>
                                        <p:strVal val="visible"/>
                                      </p:to>
                                    </p:set>
                                    <p:animEffect transition="in" filter="fade">
                                      <p:cBhvr>
                                        <p:cTn id="11" dur="1000"/>
                                        <p:tgtEl>
                                          <p:spTgt spid="11162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11622">
                                            <p:bg/>
                                          </p:spTgt>
                                        </p:tgtEl>
                                        <p:attrNameLst>
                                          <p:attrName>style.visibility</p:attrName>
                                        </p:attrNameLst>
                                      </p:cBhvr>
                                      <p:to>
                                        <p:strVal val="visible"/>
                                      </p:to>
                                    </p:set>
                                    <p:animEffect transition="in" filter="fade">
                                      <p:cBhvr>
                                        <p:cTn id="15" dur="500"/>
                                        <p:tgtEl>
                                          <p:spTgt spid="111622">
                                            <p:bg/>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111622">
                                            <p:txEl>
                                              <p:pRg st="0" end="0"/>
                                            </p:txEl>
                                          </p:spTgt>
                                        </p:tgtEl>
                                        <p:attrNameLst>
                                          <p:attrName>style.visibility</p:attrName>
                                        </p:attrNameLst>
                                      </p:cBhvr>
                                      <p:to>
                                        <p:strVal val="visible"/>
                                      </p:to>
                                    </p:set>
                                    <p:animEffect transition="in" filter="fade">
                                      <p:cBhvr>
                                        <p:cTn id="19" dur="500"/>
                                        <p:tgtEl>
                                          <p:spTgt spid="1116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1" grpId="0"/>
      <p:bldP spid="111622"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scan0002"/>
          <p:cNvPicPr>
            <a:picLocks noChangeAspect="1" noChangeArrowheads="1"/>
          </p:cNvPicPr>
          <p:nvPr/>
        </p:nvPicPr>
        <p:blipFill>
          <a:blip r:embed="rId2" cstate="print"/>
          <a:srcRect r="15813" b="62917"/>
          <a:stretch>
            <a:fillRect/>
          </a:stretch>
        </p:blipFill>
        <p:spPr bwMode="auto">
          <a:xfrm>
            <a:off x="142875" y="714375"/>
            <a:ext cx="4933950" cy="5357813"/>
          </a:xfrm>
          <a:prstGeom prst="rect">
            <a:avLst/>
          </a:prstGeom>
          <a:noFill/>
          <a:ln w="9525">
            <a:noFill/>
            <a:miter lim="800000"/>
            <a:headEnd/>
            <a:tailEnd/>
          </a:ln>
        </p:spPr>
      </p:pic>
      <p:pic>
        <p:nvPicPr>
          <p:cNvPr id="7171" name="Picture 31" descr="msotw9_temp0"/>
          <p:cNvPicPr>
            <a:picLocks noChangeAspect="1" noChangeArrowheads="1"/>
          </p:cNvPicPr>
          <p:nvPr/>
        </p:nvPicPr>
        <p:blipFill>
          <a:blip r:embed="rId3" cstate="print">
            <a:lum bright="-18000" contrast="30000"/>
          </a:blip>
          <a:srcRect/>
          <a:stretch>
            <a:fillRect/>
          </a:stretch>
        </p:blipFill>
        <p:spPr bwMode="auto">
          <a:xfrm>
            <a:off x="5214938" y="1000125"/>
            <a:ext cx="3803650" cy="3073400"/>
          </a:xfrm>
          <a:prstGeom prst="rect">
            <a:avLst/>
          </a:prstGeom>
          <a:noFill/>
          <a:ln w="9525">
            <a:noFill/>
            <a:miter lim="800000"/>
            <a:headEnd/>
            <a:tailEnd/>
          </a:ln>
        </p:spPr>
      </p:pic>
      <p:sp>
        <p:nvSpPr>
          <p:cNvPr id="7172" name="Text Box 13"/>
          <p:cNvSpPr txBox="1">
            <a:spLocks noChangeArrowheads="1"/>
          </p:cNvSpPr>
          <p:nvPr/>
        </p:nvSpPr>
        <p:spPr bwMode="auto">
          <a:xfrm>
            <a:off x="5286375" y="4286250"/>
            <a:ext cx="3714750" cy="714375"/>
          </a:xfrm>
          <a:prstGeom prst="rect">
            <a:avLst/>
          </a:prstGeom>
          <a:solidFill>
            <a:srgbClr val="FFFFFF"/>
          </a:solidFill>
          <a:ln w="9525">
            <a:solidFill>
              <a:srgbClr val="FF3300"/>
            </a:solidFill>
            <a:miter lim="800000"/>
            <a:headEnd/>
            <a:tailEnd/>
          </a:ln>
        </p:spPr>
        <p:txBody>
          <a:bodyPr lIns="108000" tIns="0" rIns="108000" bIns="0" anchor="ctr"/>
          <a:lstStyle/>
          <a:p>
            <a:pPr algn="just">
              <a:spcBef>
                <a:spcPts val="600"/>
              </a:spcBef>
            </a:pPr>
            <a:r>
              <a:rPr lang="en-US" sz="1200" b="1">
                <a:ea typeface="HASOOB"/>
                <a:cs typeface="HASOOB"/>
              </a:rPr>
              <a:t>Effect of Sulfur and Manganese Content on Occurrence of Subsurface Gas Holes in Gray Iron  Castings.</a:t>
            </a:r>
            <a:endParaRPr lang="en-US" sz="1200" b="1"/>
          </a:p>
        </p:txBody>
      </p:sp>
    </p:spTree>
  </p:cSld>
  <p:clrMapOvr>
    <a:masterClrMapping/>
  </p:clrMapOvr>
  <p:transition spd="med">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flipV="1">
            <a:off x="285750" y="928688"/>
            <a:ext cx="8351838" cy="36512"/>
          </a:xfrm>
          <a:prstGeom prst="rect">
            <a:avLst/>
          </a:prstGeom>
          <a:gradFill rotWithShape="1">
            <a:gsLst>
              <a:gs pos="0">
                <a:schemeClr val="bg1"/>
              </a:gs>
              <a:gs pos="100000">
                <a:schemeClr val="bg1">
                  <a:gamma/>
                  <a:shade val="46275"/>
                  <a:invGamma/>
                </a:schemeClr>
              </a:gs>
            </a:gsLst>
            <a:lin ang="5400000" scaled="1"/>
          </a:gradFill>
          <a:ln w="9525">
            <a:noFill/>
            <a:miter lim="800000"/>
            <a:headEnd/>
            <a:tailEnd/>
          </a:ln>
          <a:effectLst/>
        </p:spPr>
        <p:txBody>
          <a:bodyPr wrap="none" anchor="ctr"/>
          <a:lstStyle/>
          <a:p>
            <a:pPr>
              <a:defRPr/>
            </a:pPr>
            <a:endParaRPr lang="ar-EG">
              <a:cs typeface="+mn-cs"/>
            </a:endParaRPr>
          </a:p>
        </p:txBody>
      </p:sp>
      <p:sp>
        <p:nvSpPr>
          <p:cNvPr id="80899" name="Rectangle 3"/>
          <p:cNvSpPr>
            <a:spLocks noChangeArrowheads="1"/>
          </p:cNvSpPr>
          <p:nvPr/>
        </p:nvSpPr>
        <p:spPr bwMode="auto">
          <a:xfrm>
            <a:off x="357188" y="428625"/>
            <a:ext cx="3033712" cy="357188"/>
          </a:xfrm>
          <a:prstGeom prst="rect">
            <a:avLst/>
          </a:prstGeom>
          <a:noFill/>
          <a:ln w="38100">
            <a:noFill/>
            <a:miter lim="800000"/>
            <a:headEnd/>
            <a:tailEnd/>
          </a:ln>
          <a:effectLst/>
        </p:spPr>
        <p:txBody>
          <a:bodyPr anchor="ctr"/>
          <a:lstStyle/>
          <a:p>
            <a:pPr>
              <a:defRPr/>
            </a:pPr>
            <a:r>
              <a:rPr lang="en-US" b="1" dirty="0">
                <a:solidFill>
                  <a:srgbClr val="FF3300"/>
                </a:solidFill>
                <a:effectLst>
                  <a:outerShdw blurRad="38100" dist="38100" dir="2700000" algn="tl">
                    <a:srgbClr val="000000"/>
                  </a:outerShdw>
                </a:effectLst>
                <a:latin typeface="Arial" pitchFamily="34" charset="0"/>
              </a:rPr>
              <a:t>ROUNDED HOLES</a:t>
            </a:r>
          </a:p>
        </p:txBody>
      </p:sp>
      <p:sp>
        <p:nvSpPr>
          <p:cNvPr id="80900" name="Text Box 4"/>
          <p:cNvSpPr txBox="1">
            <a:spLocks noChangeArrowheads="1"/>
          </p:cNvSpPr>
          <p:nvPr/>
        </p:nvSpPr>
        <p:spPr bwMode="auto">
          <a:xfrm>
            <a:off x="285750" y="1000125"/>
            <a:ext cx="5595938" cy="396875"/>
          </a:xfrm>
          <a:prstGeom prst="rect">
            <a:avLst/>
          </a:prstGeom>
          <a:noFill/>
          <a:ln w="9525">
            <a:noFill/>
            <a:miter lim="800000"/>
            <a:headEnd/>
            <a:tailEnd/>
          </a:ln>
        </p:spPr>
        <p:txBody>
          <a:bodyPr wrap="none">
            <a:spAutoFit/>
          </a:bodyPr>
          <a:lstStyle/>
          <a:p>
            <a:r>
              <a:rPr lang="en-US" sz="2000" b="1" u="sng">
                <a:solidFill>
                  <a:srgbClr val="FF3300"/>
                </a:solidFill>
                <a:latin typeface="Arial" pitchFamily="34" charset="0"/>
              </a:rPr>
              <a:t>Gas Blowholes from Cores, Molds, or Inserts</a:t>
            </a:r>
          </a:p>
        </p:txBody>
      </p:sp>
      <p:sp>
        <p:nvSpPr>
          <p:cNvPr id="80901" name="Text Box 5"/>
          <p:cNvSpPr txBox="1">
            <a:spLocks noChangeArrowheads="1"/>
          </p:cNvSpPr>
          <p:nvPr/>
        </p:nvSpPr>
        <p:spPr bwMode="auto">
          <a:xfrm>
            <a:off x="6429375" y="3714750"/>
            <a:ext cx="2500313" cy="360363"/>
          </a:xfrm>
          <a:prstGeom prst="rect">
            <a:avLst/>
          </a:prstGeom>
          <a:solidFill>
            <a:schemeClr val="bg1"/>
          </a:solidFill>
          <a:ln w="9525">
            <a:noFill/>
            <a:miter lim="800000"/>
            <a:headEnd/>
            <a:tailEnd/>
          </a:ln>
        </p:spPr>
        <p:txBody>
          <a:bodyPr anchor="ctr"/>
          <a:lstStyle/>
          <a:p>
            <a:r>
              <a:rPr lang="en-US" sz="1200" b="1">
                <a:latin typeface="Arial" pitchFamily="34" charset="0"/>
              </a:rPr>
              <a:t>Blowholes in plate casting</a:t>
            </a:r>
          </a:p>
        </p:txBody>
      </p:sp>
      <p:sp>
        <p:nvSpPr>
          <p:cNvPr id="80902" name="Text Box 6"/>
          <p:cNvSpPr txBox="1">
            <a:spLocks noChangeArrowheads="1"/>
          </p:cNvSpPr>
          <p:nvPr/>
        </p:nvSpPr>
        <p:spPr bwMode="auto">
          <a:xfrm>
            <a:off x="357188" y="4143375"/>
            <a:ext cx="5143500" cy="2286000"/>
          </a:xfrm>
          <a:prstGeom prst="rect">
            <a:avLst/>
          </a:prstGeom>
          <a:noFill/>
          <a:ln w="9525">
            <a:noFill/>
            <a:miter lim="800000"/>
            <a:headEnd/>
            <a:tailEnd/>
          </a:ln>
        </p:spPr>
        <p:txBody>
          <a:bodyPr/>
          <a:lstStyle/>
          <a:p>
            <a:r>
              <a:rPr lang="en-US" sz="2800" b="1" u="sng">
                <a:solidFill>
                  <a:srgbClr val="FF3300"/>
                </a:solidFill>
                <a:latin typeface="Arial" pitchFamily="34" charset="0"/>
              </a:rPr>
              <a:t>Causes</a:t>
            </a:r>
            <a:r>
              <a:rPr lang="en-US" sz="2800" b="1">
                <a:solidFill>
                  <a:srgbClr val="FF3300"/>
                </a:solidFill>
                <a:latin typeface="Arial" pitchFamily="34" charset="0"/>
              </a:rPr>
              <a:t>:</a:t>
            </a:r>
          </a:p>
          <a:p>
            <a:pPr>
              <a:spcBef>
                <a:spcPct val="25000"/>
              </a:spcBef>
              <a:buFontTx/>
              <a:buChar char="•"/>
            </a:pPr>
            <a:r>
              <a:rPr lang="en-US" sz="1600" b="1">
                <a:solidFill>
                  <a:schemeClr val="bg1"/>
                </a:solidFill>
                <a:latin typeface="Arial" pitchFamily="34" charset="0"/>
              </a:rPr>
              <a:t>  Excessive moisture content of sand</a:t>
            </a:r>
          </a:p>
          <a:p>
            <a:pPr>
              <a:buFontTx/>
              <a:buChar char="•"/>
            </a:pPr>
            <a:r>
              <a:rPr lang="en-US" sz="1600" b="1">
                <a:solidFill>
                  <a:schemeClr val="bg1"/>
                </a:solidFill>
                <a:latin typeface="Arial" pitchFamily="34" charset="0"/>
              </a:rPr>
              <a:t>  Vents of cores are blocked</a:t>
            </a:r>
          </a:p>
          <a:p>
            <a:pPr>
              <a:buFontTx/>
              <a:buChar char="•"/>
            </a:pPr>
            <a:r>
              <a:rPr lang="en-US" sz="1600" b="1">
                <a:solidFill>
                  <a:schemeClr val="bg1"/>
                </a:solidFill>
                <a:latin typeface="Arial" pitchFamily="34" charset="0"/>
              </a:rPr>
              <a:t>  Cores are underbaked or with excessive binder content</a:t>
            </a:r>
          </a:p>
          <a:p>
            <a:pPr>
              <a:buFontTx/>
              <a:buChar char="•"/>
            </a:pPr>
            <a:r>
              <a:rPr lang="en-US" sz="1600" b="1">
                <a:solidFill>
                  <a:schemeClr val="bg1"/>
                </a:solidFill>
                <a:latin typeface="Arial" pitchFamily="34" charset="0"/>
              </a:rPr>
              <a:t>  Rusty or contaminated chills (denseners) or chaplets</a:t>
            </a:r>
          </a:p>
        </p:txBody>
      </p:sp>
      <p:pic>
        <p:nvPicPr>
          <p:cNvPr id="80905" name="Picture 9" descr="8E6E9C88"/>
          <p:cNvPicPr>
            <a:picLocks noChangeAspect="1" noChangeArrowheads="1"/>
          </p:cNvPicPr>
          <p:nvPr/>
        </p:nvPicPr>
        <p:blipFill>
          <a:blip r:embed="rId2" cstate="print"/>
          <a:srcRect l="1303" t="6197" r="56371" b="16161"/>
          <a:stretch>
            <a:fillRect/>
          </a:stretch>
        </p:blipFill>
        <p:spPr bwMode="auto">
          <a:xfrm rot="-60000">
            <a:off x="6308725" y="1336675"/>
            <a:ext cx="2498725" cy="2339975"/>
          </a:xfrm>
          <a:prstGeom prst="rect">
            <a:avLst/>
          </a:prstGeom>
          <a:noFill/>
          <a:ln w="9525">
            <a:noFill/>
            <a:miter lim="800000"/>
            <a:headEnd/>
            <a:tailEnd/>
          </a:ln>
        </p:spPr>
      </p:pic>
      <p:pic>
        <p:nvPicPr>
          <p:cNvPr id="80906" name="Picture 10" descr="8E6E9C88"/>
          <p:cNvPicPr>
            <a:picLocks noChangeAspect="1" noChangeArrowheads="1"/>
          </p:cNvPicPr>
          <p:nvPr/>
        </p:nvPicPr>
        <p:blipFill>
          <a:blip r:embed="rId3" cstate="print"/>
          <a:srcRect l="51714" t="4982" r="1987" b="30257"/>
          <a:stretch>
            <a:fillRect/>
          </a:stretch>
        </p:blipFill>
        <p:spPr bwMode="auto">
          <a:xfrm rot="-60000">
            <a:off x="6373813" y="4165600"/>
            <a:ext cx="2597150" cy="1854200"/>
          </a:xfrm>
          <a:prstGeom prst="rect">
            <a:avLst/>
          </a:prstGeom>
          <a:noFill/>
          <a:ln w="9525">
            <a:noFill/>
            <a:miter lim="800000"/>
            <a:headEnd/>
            <a:tailEnd/>
          </a:ln>
        </p:spPr>
      </p:pic>
      <p:sp>
        <p:nvSpPr>
          <p:cNvPr id="80907" name="Text Box 11"/>
          <p:cNvSpPr txBox="1">
            <a:spLocks noChangeArrowheads="1"/>
          </p:cNvSpPr>
          <p:nvPr/>
        </p:nvSpPr>
        <p:spPr bwMode="auto">
          <a:xfrm>
            <a:off x="6357938" y="6142038"/>
            <a:ext cx="2571750" cy="715962"/>
          </a:xfrm>
          <a:prstGeom prst="rect">
            <a:avLst/>
          </a:prstGeom>
          <a:solidFill>
            <a:schemeClr val="bg1"/>
          </a:solidFill>
          <a:ln w="9525">
            <a:noFill/>
            <a:miter lim="800000"/>
            <a:headEnd/>
            <a:tailEnd/>
          </a:ln>
        </p:spPr>
        <p:txBody>
          <a:bodyPr anchor="ctr"/>
          <a:lstStyle/>
          <a:p>
            <a:pPr>
              <a:defRPr/>
            </a:pPr>
            <a:r>
              <a:rPr lang="en-US" sz="1050" b="1" dirty="0">
                <a:latin typeface="Arial" pitchFamily="34" charset="0"/>
              </a:rPr>
              <a:t>Blowholes in cored casting resulting from metal entering core vent. The metal extracted from the core vent is also shown.</a:t>
            </a:r>
          </a:p>
        </p:txBody>
      </p:sp>
      <p:pic>
        <p:nvPicPr>
          <p:cNvPr id="80908" name="Picture 12" descr="15F23574"/>
          <p:cNvPicPr>
            <a:picLocks noChangeAspect="1" noChangeArrowheads="1"/>
          </p:cNvPicPr>
          <p:nvPr/>
        </p:nvPicPr>
        <p:blipFill>
          <a:blip r:embed="rId4" cstate="print"/>
          <a:srcRect/>
          <a:stretch>
            <a:fillRect/>
          </a:stretch>
        </p:blipFill>
        <p:spPr bwMode="auto">
          <a:xfrm>
            <a:off x="571500" y="2071688"/>
            <a:ext cx="4071938" cy="1735137"/>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0899"/>
                                        </p:tgtEl>
                                        <p:attrNameLst>
                                          <p:attrName>style.visibility</p:attrName>
                                        </p:attrNameLst>
                                      </p:cBhvr>
                                      <p:to>
                                        <p:strVal val="visible"/>
                                      </p:to>
                                    </p:set>
                                    <p:animEffect transition="in" filter="fade">
                                      <p:cBhvr>
                                        <p:cTn id="7" dur="500"/>
                                        <p:tgtEl>
                                          <p:spTgt spid="80899"/>
                                        </p:tgtEl>
                                      </p:cBhvr>
                                    </p:animEffect>
                                  </p:childTnLst>
                                </p:cTn>
                              </p:par>
                            </p:childTnLst>
                          </p:cTn>
                        </p:par>
                        <p:par>
                          <p:cTn id="8" fill="hold">
                            <p:stCondLst>
                              <p:cond delay="500"/>
                            </p:stCondLst>
                            <p:childTnLst>
                              <p:par>
                                <p:cTn id="9" presetID="29" presetClass="entr" presetSubtype="0" fill="hold" grpId="0" nodeType="afterEffect">
                                  <p:stCondLst>
                                    <p:cond delay="0"/>
                                  </p:stCondLst>
                                  <p:childTnLst>
                                    <p:set>
                                      <p:cBhvr>
                                        <p:cTn id="10" dur="1" fill="hold">
                                          <p:stCondLst>
                                            <p:cond delay="0"/>
                                          </p:stCondLst>
                                        </p:cTn>
                                        <p:tgtEl>
                                          <p:spTgt spid="80898"/>
                                        </p:tgtEl>
                                        <p:attrNameLst>
                                          <p:attrName>style.visibility</p:attrName>
                                        </p:attrNameLst>
                                      </p:cBhvr>
                                      <p:to>
                                        <p:strVal val="visible"/>
                                      </p:to>
                                    </p:set>
                                    <p:anim calcmode="lin" valueType="num">
                                      <p:cBhvr>
                                        <p:cTn id="11" dur="500" fill="hold"/>
                                        <p:tgtEl>
                                          <p:spTgt spid="80898"/>
                                        </p:tgtEl>
                                        <p:attrNameLst>
                                          <p:attrName>ppt_x</p:attrName>
                                        </p:attrNameLst>
                                      </p:cBhvr>
                                      <p:tavLst>
                                        <p:tav tm="0">
                                          <p:val>
                                            <p:strVal val="#ppt_x-.2"/>
                                          </p:val>
                                        </p:tav>
                                        <p:tav tm="100000">
                                          <p:val>
                                            <p:strVal val="#ppt_x"/>
                                          </p:val>
                                        </p:tav>
                                      </p:tavLst>
                                    </p:anim>
                                    <p:anim calcmode="lin" valueType="num">
                                      <p:cBhvr>
                                        <p:cTn id="12" dur="500" fill="hold"/>
                                        <p:tgtEl>
                                          <p:spTgt spid="80898"/>
                                        </p:tgtEl>
                                        <p:attrNameLst>
                                          <p:attrName>ppt_y</p:attrName>
                                        </p:attrNameLst>
                                      </p:cBhvr>
                                      <p:tavLst>
                                        <p:tav tm="0">
                                          <p:val>
                                            <p:strVal val="#ppt_y"/>
                                          </p:val>
                                        </p:tav>
                                        <p:tav tm="100000">
                                          <p:val>
                                            <p:strVal val="#ppt_y"/>
                                          </p:val>
                                        </p:tav>
                                      </p:tavLst>
                                    </p:anim>
                                    <p:animEffect transition="in" filter="wipe(right)" prLst="gradientSize: 0.1">
                                      <p:cBhvr>
                                        <p:cTn id="13" dur="500"/>
                                        <p:tgtEl>
                                          <p:spTgt spid="80898"/>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80900"/>
                                        </p:tgtEl>
                                        <p:attrNameLst>
                                          <p:attrName>style.visibility</p:attrName>
                                        </p:attrNameLst>
                                      </p:cBhvr>
                                      <p:to>
                                        <p:strVal val="visible"/>
                                      </p:to>
                                    </p:set>
                                    <p:animEffect transition="in" filter="fade">
                                      <p:cBhvr>
                                        <p:cTn id="17" dur="500"/>
                                        <p:tgtEl>
                                          <p:spTgt spid="80900"/>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80905"/>
                                        </p:tgtEl>
                                        <p:attrNameLst>
                                          <p:attrName>style.visibility</p:attrName>
                                        </p:attrNameLst>
                                      </p:cBhvr>
                                      <p:to>
                                        <p:strVal val="visible"/>
                                      </p:to>
                                    </p:set>
                                    <p:animEffect transition="in" filter="fade">
                                      <p:cBhvr>
                                        <p:cTn id="21" dur="500"/>
                                        <p:tgtEl>
                                          <p:spTgt spid="80905"/>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80901"/>
                                        </p:tgtEl>
                                        <p:attrNameLst>
                                          <p:attrName>style.visibility</p:attrName>
                                        </p:attrNameLst>
                                      </p:cBhvr>
                                      <p:to>
                                        <p:strVal val="visible"/>
                                      </p:to>
                                    </p:set>
                                    <p:animEffect transition="in" filter="fade">
                                      <p:cBhvr>
                                        <p:cTn id="25" dur="500"/>
                                        <p:tgtEl>
                                          <p:spTgt spid="80901"/>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80906"/>
                                        </p:tgtEl>
                                        <p:attrNameLst>
                                          <p:attrName>style.visibility</p:attrName>
                                        </p:attrNameLst>
                                      </p:cBhvr>
                                      <p:to>
                                        <p:strVal val="visible"/>
                                      </p:to>
                                    </p:set>
                                    <p:animEffect transition="in" filter="fade">
                                      <p:cBhvr>
                                        <p:cTn id="29" dur="500"/>
                                        <p:tgtEl>
                                          <p:spTgt spid="80906"/>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80907"/>
                                        </p:tgtEl>
                                        <p:attrNameLst>
                                          <p:attrName>style.visibility</p:attrName>
                                        </p:attrNameLst>
                                      </p:cBhvr>
                                      <p:to>
                                        <p:strVal val="visible"/>
                                      </p:to>
                                    </p:set>
                                    <p:animEffect transition="in" filter="fade">
                                      <p:cBhvr>
                                        <p:cTn id="33" dur="500"/>
                                        <p:tgtEl>
                                          <p:spTgt spid="80907"/>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80908"/>
                                        </p:tgtEl>
                                        <p:attrNameLst>
                                          <p:attrName>style.visibility</p:attrName>
                                        </p:attrNameLst>
                                      </p:cBhvr>
                                      <p:to>
                                        <p:strVal val="visible"/>
                                      </p:to>
                                    </p:set>
                                    <p:animEffect transition="in" filter="fade">
                                      <p:cBhvr>
                                        <p:cTn id="37" dur="500"/>
                                        <p:tgtEl>
                                          <p:spTgt spid="80908"/>
                                        </p:tgtEl>
                                      </p:cBhvr>
                                    </p:animEffect>
                                  </p:childTnLst>
                                </p:cTn>
                              </p:par>
                            </p:childTnLst>
                          </p:cTn>
                        </p:par>
                        <p:par>
                          <p:cTn id="38" fill="hold">
                            <p:stCondLst>
                              <p:cond delay="4000"/>
                            </p:stCondLst>
                            <p:childTnLst>
                              <p:par>
                                <p:cTn id="39" presetID="10" presetClass="entr" presetSubtype="0" fill="hold" grpId="0" nodeType="afterEffect">
                                  <p:stCondLst>
                                    <p:cond delay="0"/>
                                  </p:stCondLst>
                                  <p:iterate type="wd">
                                    <p:tmPct val="10000"/>
                                  </p:iterate>
                                  <p:childTnLst>
                                    <p:set>
                                      <p:cBhvr>
                                        <p:cTn id="40" dur="1" fill="hold">
                                          <p:stCondLst>
                                            <p:cond delay="0"/>
                                          </p:stCondLst>
                                        </p:cTn>
                                        <p:tgtEl>
                                          <p:spTgt spid="80902"/>
                                        </p:tgtEl>
                                        <p:attrNameLst>
                                          <p:attrName>style.visibility</p:attrName>
                                        </p:attrNameLst>
                                      </p:cBhvr>
                                      <p:to>
                                        <p:strVal val="visible"/>
                                      </p:to>
                                    </p:set>
                                    <p:animEffect transition="in" filter="fade">
                                      <p:cBhvr>
                                        <p:cTn id="41" dur="500"/>
                                        <p:tgtEl>
                                          <p:spTgt spid="80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animBg="1"/>
      <p:bldP spid="80899" grpId="0"/>
      <p:bldP spid="80900" grpId="0"/>
      <p:bldP spid="80901" grpId="0" animBg="1"/>
      <p:bldP spid="80902" grpId="0"/>
      <p:bldP spid="8090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p:cNvPicPr>
            <a:picLocks noChangeAspect="1" noChangeArrowheads="1"/>
          </p:cNvPicPr>
          <p:nvPr/>
        </p:nvPicPr>
        <p:blipFill>
          <a:blip r:embed="rId2" cstate="print"/>
          <a:srcRect l="9535" t="5904" r="14139" b="8284"/>
          <a:stretch>
            <a:fillRect/>
          </a:stretch>
        </p:blipFill>
        <p:spPr bwMode="auto">
          <a:xfrm>
            <a:off x="179388" y="836613"/>
            <a:ext cx="4572000" cy="5400675"/>
          </a:xfrm>
          <a:prstGeom prst="rect">
            <a:avLst/>
          </a:prstGeom>
          <a:noFill/>
          <a:ln w="9525">
            <a:noFill/>
            <a:miter lim="800000"/>
            <a:headEnd/>
            <a:tailEnd/>
          </a:ln>
        </p:spPr>
      </p:pic>
      <p:pic>
        <p:nvPicPr>
          <p:cNvPr id="99331" name="Picture 5"/>
          <p:cNvPicPr>
            <a:picLocks noChangeAspect="1" noChangeArrowheads="1"/>
          </p:cNvPicPr>
          <p:nvPr/>
        </p:nvPicPr>
        <p:blipFill>
          <a:blip r:embed="rId3" cstate="print"/>
          <a:srcRect b="24221"/>
          <a:stretch>
            <a:fillRect/>
          </a:stretch>
        </p:blipFill>
        <p:spPr bwMode="auto">
          <a:xfrm>
            <a:off x="5003800" y="836613"/>
            <a:ext cx="4140200" cy="4092585"/>
          </a:xfrm>
          <a:prstGeom prst="rect">
            <a:avLst/>
          </a:prstGeom>
          <a:noFill/>
          <a:ln w="9525">
            <a:noFill/>
            <a:miter lim="800000"/>
            <a:headEnd/>
            <a:tailEnd/>
          </a:ln>
        </p:spPr>
      </p:pic>
      <p:sp>
        <p:nvSpPr>
          <p:cNvPr id="4" name="Text Box 5"/>
          <p:cNvSpPr txBox="1">
            <a:spLocks noChangeArrowheads="1"/>
          </p:cNvSpPr>
          <p:nvPr/>
        </p:nvSpPr>
        <p:spPr bwMode="auto">
          <a:xfrm>
            <a:off x="5000628" y="5000636"/>
            <a:ext cx="4143372" cy="1260000"/>
          </a:xfrm>
          <a:prstGeom prst="rect">
            <a:avLst/>
          </a:prstGeom>
          <a:solidFill>
            <a:schemeClr val="bg1"/>
          </a:solidFill>
          <a:ln w="9525">
            <a:noFill/>
            <a:miter lim="800000"/>
            <a:headEnd/>
            <a:tailEnd/>
          </a:ln>
        </p:spPr>
        <p:txBody>
          <a:bodyPr anchor="ctr"/>
          <a:lstStyle/>
          <a:p>
            <a:r>
              <a:rPr lang="en-US" sz="1200" b="1" dirty="0" smtClean="0">
                <a:latin typeface="Arial" pitchFamily="34" charset="0"/>
              </a:rPr>
              <a:t>Low-alloy grey iron casting.  Formation of surface blowholes in the top part.</a:t>
            </a:r>
          </a:p>
          <a:p>
            <a:endParaRPr lang="en-US" sz="1200" b="1" dirty="0" smtClean="0">
              <a:latin typeface="Arial" pitchFamily="34" charset="0"/>
            </a:endParaRPr>
          </a:p>
          <a:p>
            <a:r>
              <a:rPr lang="en-US" sz="1200" b="1" dirty="0" smtClean="0">
                <a:latin typeface="Arial" pitchFamily="34" charset="0"/>
              </a:rPr>
              <a:t>Formation of a large blowhole in the top of a grey cast iron radiator.</a:t>
            </a:r>
          </a:p>
          <a:p>
            <a:endParaRPr lang="en-US" sz="1200" b="1" dirty="0">
              <a:latin typeface="Arial"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p:cNvPicPr>
            <a:picLocks noChangeAspect="1" noChangeArrowheads="1"/>
          </p:cNvPicPr>
          <p:nvPr/>
        </p:nvPicPr>
        <p:blipFill>
          <a:blip r:embed="rId2" cstate="print"/>
          <a:srcRect r="877"/>
          <a:stretch>
            <a:fillRect/>
          </a:stretch>
        </p:blipFill>
        <p:spPr bwMode="auto">
          <a:xfrm>
            <a:off x="395288" y="466725"/>
            <a:ext cx="8064500" cy="6391275"/>
          </a:xfrm>
          <a:prstGeom prst="rect">
            <a:avLst/>
          </a:prstGeom>
          <a:noFill/>
          <a:ln w="9525">
            <a:noFill/>
            <a:miter lim="800000"/>
            <a:headEnd/>
            <a:tailEnd/>
          </a:ln>
        </p:spPr>
      </p:pic>
    </p:spTree>
  </p:cSld>
  <p:clrMapOvr>
    <a:masterClrMapping/>
  </p:clrMapOvr>
  <p:transition spd="med">
    <p:rand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flipV="1">
            <a:off x="395288" y="820738"/>
            <a:ext cx="8351837" cy="36512"/>
          </a:xfrm>
          <a:prstGeom prst="rect">
            <a:avLst/>
          </a:prstGeom>
          <a:gradFill rotWithShape="1">
            <a:gsLst>
              <a:gs pos="0">
                <a:schemeClr val="bg1"/>
              </a:gs>
              <a:gs pos="100000">
                <a:schemeClr val="bg1">
                  <a:gamma/>
                  <a:shade val="46275"/>
                  <a:invGamma/>
                </a:schemeClr>
              </a:gs>
            </a:gsLst>
            <a:lin ang="5400000" scaled="1"/>
          </a:gradFill>
          <a:ln w="9525">
            <a:noFill/>
            <a:miter lim="800000"/>
            <a:headEnd/>
            <a:tailEnd/>
          </a:ln>
          <a:effectLst/>
        </p:spPr>
        <p:txBody>
          <a:bodyPr wrap="none" anchor="ctr"/>
          <a:lstStyle/>
          <a:p>
            <a:pPr>
              <a:defRPr/>
            </a:pPr>
            <a:endParaRPr lang="ar-EG">
              <a:cs typeface="+mn-cs"/>
            </a:endParaRPr>
          </a:p>
        </p:txBody>
      </p:sp>
      <p:sp>
        <p:nvSpPr>
          <p:cNvPr id="82947" name="Rectangle 3"/>
          <p:cNvSpPr>
            <a:spLocks noChangeArrowheads="1"/>
          </p:cNvSpPr>
          <p:nvPr/>
        </p:nvSpPr>
        <p:spPr bwMode="auto">
          <a:xfrm>
            <a:off x="323850" y="260350"/>
            <a:ext cx="7772400" cy="704850"/>
          </a:xfrm>
          <a:prstGeom prst="rect">
            <a:avLst/>
          </a:prstGeom>
          <a:noFill/>
          <a:ln w="38100">
            <a:noFill/>
            <a:miter lim="800000"/>
            <a:headEnd/>
            <a:tailEnd/>
          </a:ln>
          <a:effectLst/>
        </p:spPr>
        <p:txBody>
          <a:bodyPr anchor="ctr"/>
          <a:lstStyle/>
          <a:p>
            <a:pPr>
              <a:defRPr/>
            </a:pPr>
            <a:r>
              <a:rPr lang="en-US" b="1">
                <a:solidFill>
                  <a:srgbClr val="FF3300"/>
                </a:solidFill>
                <a:effectLst>
                  <a:outerShdw blurRad="38100" dist="38100" dir="2700000" algn="tl">
                    <a:srgbClr val="000000"/>
                  </a:outerShdw>
                </a:effectLst>
                <a:latin typeface="Arial" pitchFamily="34" charset="0"/>
              </a:rPr>
              <a:t>IRREGULAR HOLES</a:t>
            </a:r>
          </a:p>
        </p:txBody>
      </p:sp>
      <p:sp>
        <p:nvSpPr>
          <p:cNvPr id="82948" name="Text Box 4"/>
          <p:cNvSpPr txBox="1">
            <a:spLocks noChangeArrowheads="1"/>
          </p:cNvSpPr>
          <p:nvPr/>
        </p:nvSpPr>
        <p:spPr bwMode="auto">
          <a:xfrm>
            <a:off x="315913" y="908050"/>
            <a:ext cx="3721100" cy="396875"/>
          </a:xfrm>
          <a:prstGeom prst="rect">
            <a:avLst/>
          </a:prstGeom>
          <a:noFill/>
          <a:ln w="9525">
            <a:noFill/>
            <a:miter lim="800000"/>
            <a:headEnd/>
            <a:tailEnd/>
          </a:ln>
        </p:spPr>
        <p:txBody>
          <a:bodyPr wrap="none">
            <a:spAutoFit/>
          </a:bodyPr>
          <a:lstStyle/>
          <a:p>
            <a:r>
              <a:rPr lang="en-US" sz="2000" b="1" u="sng">
                <a:solidFill>
                  <a:srgbClr val="FF3300"/>
                </a:solidFill>
                <a:latin typeface="Arial" pitchFamily="34" charset="0"/>
              </a:rPr>
              <a:t>Gas Defects from Molten Iron</a:t>
            </a:r>
          </a:p>
        </p:txBody>
      </p:sp>
      <p:sp>
        <p:nvSpPr>
          <p:cNvPr id="82952" name="Text Box 8"/>
          <p:cNvSpPr txBox="1">
            <a:spLocks noChangeArrowheads="1"/>
          </p:cNvSpPr>
          <p:nvPr/>
        </p:nvSpPr>
        <p:spPr bwMode="auto">
          <a:xfrm>
            <a:off x="395288" y="3929063"/>
            <a:ext cx="5534025" cy="2643187"/>
          </a:xfrm>
          <a:prstGeom prst="rect">
            <a:avLst/>
          </a:prstGeom>
          <a:noFill/>
          <a:ln w="9525">
            <a:noFill/>
            <a:miter lim="800000"/>
            <a:headEnd/>
            <a:tailEnd/>
          </a:ln>
        </p:spPr>
        <p:txBody>
          <a:bodyPr/>
          <a:lstStyle/>
          <a:p>
            <a:pPr>
              <a:spcBef>
                <a:spcPct val="55000"/>
              </a:spcBef>
            </a:pPr>
            <a:r>
              <a:rPr lang="en-US" sz="1800" b="1" u="sng">
                <a:solidFill>
                  <a:srgbClr val="FF3300"/>
                </a:solidFill>
                <a:latin typeface="Arial" pitchFamily="34" charset="0"/>
              </a:rPr>
              <a:t>Form</a:t>
            </a:r>
            <a:r>
              <a:rPr lang="en-US" sz="1800" b="1">
                <a:solidFill>
                  <a:schemeClr val="bg1"/>
                </a:solidFill>
                <a:latin typeface="Arial" pitchFamily="34" charset="0"/>
              </a:rPr>
              <a:t>:</a:t>
            </a:r>
            <a:r>
              <a:rPr lang="en-US" sz="1600" b="1">
                <a:solidFill>
                  <a:schemeClr val="bg1"/>
                </a:solidFill>
                <a:latin typeface="Arial" pitchFamily="34" charset="0"/>
              </a:rPr>
              <a:t> discrete fissures rather than areas of interconnected open metal may be widely dispersed or more isolated</a:t>
            </a:r>
          </a:p>
          <a:p>
            <a:pPr>
              <a:spcBef>
                <a:spcPct val="55000"/>
              </a:spcBef>
            </a:pPr>
            <a:r>
              <a:rPr lang="en-US" sz="1800" b="1" u="sng">
                <a:solidFill>
                  <a:srgbClr val="FF3300"/>
                </a:solidFill>
                <a:latin typeface="Arial" pitchFamily="34" charset="0"/>
              </a:rPr>
              <a:t>Causes</a:t>
            </a:r>
            <a:r>
              <a:rPr lang="en-US" sz="1800" b="1">
                <a:solidFill>
                  <a:srgbClr val="FF3300"/>
                </a:solidFill>
                <a:latin typeface="Arial" pitchFamily="34" charset="0"/>
              </a:rPr>
              <a:t>:</a:t>
            </a:r>
          </a:p>
          <a:p>
            <a:pPr>
              <a:spcBef>
                <a:spcPct val="55000"/>
              </a:spcBef>
              <a:buFontTx/>
              <a:buChar char="•"/>
            </a:pPr>
            <a:r>
              <a:rPr lang="en-US" sz="1600" b="1">
                <a:solidFill>
                  <a:schemeClr val="bg1"/>
                </a:solidFill>
                <a:latin typeface="Arial" pitchFamily="34" charset="0"/>
              </a:rPr>
              <a:t>   Too much gas content in molten iron</a:t>
            </a:r>
          </a:p>
          <a:p>
            <a:pPr>
              <a:buFontTx/>
              <a:buChar char="•"/>
            </a:pPr>
            <a:r>
              <a:rPr lang="en-US" sz="1600" b="1">
                <a:solidFill>
                  <a:schemeClr val="bg1"/>
                </a:solidFill>
                <a:latin typeface="Arial" pitchFamily="34" charset="0"/>
              </a:rPr>
              <a:t>   The more widely dispersed holes are due to N</a:t>
            </a:r>
            <a:r>
              <a:rPr lang="en-US" sz="1600" b="1" baseline="-25000">
                <a:solidFill>
                  <a:schemeClr val="bg1"/>
                </a:solidFill>
                <a:latin typeface="Arial" pitchFamily="34" charset="0"/>
              </a:rPr>
              <a:t>2</a:t>
            </a:r>
            <a:endParaRPr lang="en-US" sz="1600" b="1">
              <a:solidFill>
                <a:schemeClr val="bg1"/>
              </a:solidFill>
              <a:latin typeface="Arial" pitchFamily="34" charset="0"/>
            </a:endParaRPr>
          </a:p>
          <a:p>
            <a:pPr>
              <a:buFontTx/>
              <a:buChar char="•"/>
            </a:pPr>
            <a:r>
              <a:rPr lang="en-US" sz="1600" b="1">
                <a:solidFill>
                  <a:schemeClr val="bg1"/>
                </a:solidFill>
                <a:latin typeface="Arial" pitchFamily="34" charset="0"/>
              </a:rPr>
              <a:t>   The more isolated cavities are due to high H</a:t>
            </a:r>
            <a:r>
              <a:rPr lang="en-US" sz="1600" b="1" baseline="-25000">
                <a:solidFill>
                  <a:schemeClr val="bg1"/>
                </a:solidFill>
                <a:latin typeface="Arial" pitchFamily="34" charset="0"/>
              </a:rPr>
              <a:t>2</a:t>
            </a:r>
            <a:r>
              <a:rPr lang="en-US" sz="1600" b="1">
                <a:solidFill>
                  <a:schemeClr val="bg1"/>
                </a:solidFill>
                <a:latin typeface="Arial" pitchFamily="34" charset="0"/>
              </a:rPr>
              <a:t> - content</a:t>
            </a:r>
          </a:p>
        </p:txBody>
      </p:sp>
      <p:pic>
        <p:nvPicPr>
          <p:cNvPr id="82953" name="Picture 9" descr="6C82E54"/>
          <p:cNvPicPr>
            <a:picLocks noChangeAspect="1" noChangeArrowheads="1"/>
          </p:cNvPicPr>
          <p:nvPr/>
        </p:nvPicPr>
        <p:blipFill>
          <a:blip r:embed="rId2" cstate="print">
            <a:lum bright="-6000" contrast="18000"/>
          </a:blip>
          <a:srcRect l="4044" t="6055" r="4779" b="14639"/>
          <a:stretch>
            <a:fillRect/>
          </a:stretch>
        </p:blipFill>
        <p:spPr bwMode="auto">
          <a:xfrm>
            <a:off x="6286500" y="3498850"/>
            <a:ext cx="2643188" cy="2560638"/>
          </a:xfrm>
          <a:prstGeom prst="rect">
            <a:avLst/>
          </a:prstGeom>
          <a:noFill/>
          <a:ln w="9525">
            <a:noFill/>
            <a:miter lim="800000"/>
            <a:headEnd/>
            <a:tailEnd/>
          </a:ln>
        </p:spPr>
      </p:pic>
      <p:pic>
        <p:nvPicPr>
          <p:cNvPr id="82954" name="Picture 10" descr="D0EE2961"/>
          <p:cNvPicPr>
            <a:picLocks noChangeAspect="1" noChangeArrowheads="1"/>
          </p:cNvPicPr>
          <p:nvPr/>
        </p:nvPicPr>
        <p:blipFill>
          <a:blip r:embed="rId3" cstate="print"/>
          <a:srcRect l="7072" t="8925" r="6955" b="20441"/>
          <a:stretch>
            <a:fillRect/>
          </a:stretch>
        </p:blipFill>
        <p:spPr bwMode="auto">
          <a:xfrm rot="-60000">
            <a:off x="6157913" y="1023938"/>
            <a:ext cx="2801937" cy="1884362"/>
          </a:xfrm>
          <a:prstGeom prst="rect">
            <a:avLst/>
          </a:prstGeom>
          <a:noFill/>
          <a:ln w="9525">
            <a:noFill/>
            <a:miter lim="800000"/>
            <a:headEnd/>
            <a:tailEnd/>
          </a:ln>
        </p:spPr>
      </p:pic>
      <p:sp>
        <p:nvSpPr>
          <p:cNvPr id="82949" name="Text Box 5"/>
          <p:cNvSpPr txBox="1">
            <a:spLocks noChangeArrowheads="1"/>
          </p:cNvSpPr>
          <p:nvPr/>
        </p:nvSpPr>
        <p:spPr bwMode="auto">
          <a:xfrm>
            <a:off x="6286500" y="6215063"/>
            <a:ext cx="2663825" cy="303212"/>
          </a:xfrm>
          <a:prstGeom prst="rect">
            <a:avLst/>
          </a:prstGeom>
          <a:solidFill>
            <a:schemeClr val="bg1"/>
          </a:solidFill>
          <a:ln w="9525">
            <a:noFill/>
            <a:miter lim="800000"/>
            <a:headEnd/>
            <a:tailEnd/>
          </a:ln>
        </p:spPr>
        <p:txBody>
          <a:bodyPr anchor="ctr"/>
          <a:lstStyle/>
          <a:p>
            <a:r>
              <a:rPr lang="en-US" sz="1200" b="1">
                <a:latin typeface="Arial" pitchFamily="34" charset="0"/>
              </a:rPr>
              <a:t>Widely dispersed fissure defects</a:t>
            </a:r>
          </a:p>
        </p:txBody>
      </p:sp>
      <p:sp>
        <p:nvSpPr>
          <p:cNvPr id="82955" name="Text Box 11"/>
          <p:cNvSpPr txBox="1">
            <a:spLocks noChangeArrowheads="1"/>
          </p:cNvSpPr>
          <p:nvPr/>
        </p:nvSpPr>
        <p:spPr bwMode="auto">
          <a:xfrm>
            <a:off x="6286500" y="3071813"/>
            <a:ext cx="2555875" cy="287337"/>
          </a:xfrm>
          <a:prstGeom prst="rect">
            <a:avLst/>
          </a:prstGeom>
          <a:solidFill>
            <a:schemeClr val="bg1"/>
          </a:solidFill>
          <a:ln w="9525">
            <a:noFill/>
            <a:miter lim="800000"/>
            <a:headEnd/>
            <a:tailEnd/>
          </a:ln>
        </p:spPr>
        <p:txBody>
          <a:bodyPr anchor="ctr"/>
          <a:lstStyle/>
          <a:p>
            <a:r>
              <a:rPr lang="en-US" sz="1200" b="1">
                <a:latin typeface="Arial" pitchFamily="34" charset="0"/>
              </a:rPr>
              <a:t>Larger, isolated fissure defects</a:t>
            </a:r>
          </a:p>
        </p:txBody>
      </p:sp>
      <p:pic>
        <p:nvPicPr>
          <p:cNvPr id="82956" name="Picture 12" descr="1ADAC000"/>
          <p:cNvPicPr>
            <a:picLocks noChangeAspect="1" noChangeArrowheads="1"/>
          </p:cNvPicPr>
          <p:nvPr/>
        </p:nvPicPr>
        <p:blipFill>
          <a:blip r:embed="rId4" cstate="print"/>
          <a:srcRect/>
          <a:stretch>
            <a:fillRect/>
          </a:stretch>
        </p:blipFill>
        <p:spPr bwMode="auto">
          <a:xfrm>
            <a:off x="679450" y="1785938"/>
            <a:ext cx="4249738" cy="1890712"/>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2947"/>
                                        </p:tgtEl>
                                        <p:attrNameLst>
                                          <p:attrName>style.visibility</p:attrName>
                                        </p:attrNameLst>
                                      </p:cBhvr>
                                      <p:to>
                                        <p:strVal val="visible"/>
                                      </p:to>
                                    </p:set>
                                    <p:animEffect transition="in" filter="fade">
                                      <p:cBhvr>
                                        <p:cTn id="7" dur="500"/>
                                        <p:tgtEl>
                                          <p:spTgt spid="82947"/>
                                        </p:tgtEl>
                                      </p:cBhvr>
                                    </p:animEffect>
                                  </p:childTnLst>
                                </p:cTn>
                              </p:par>
                            </p:childTnLst>
                          </p:cTn>
                        </p:par>
                        <p:par>
                          <p:cTn id="8" fill="hold">
                            <p:stCondLst>
                              <p:cond delay="500"/>
                            </p:stCondLst>
                            <p:childTnLst>
                              <p:par>
                                <p:cTn id="9" presetID="29" presetClass="entr" presetSubtype="0" fill="hold" grpId="0" nodeType="afterEffect">
                                  <p:stCondLst>
                                    <p:cond delay="0"/>
                                  </p:stCondLst>
                                  <p:childTnLst>
                                    <p:set>
                                      <p:cBhvr>
                                        <p:cTn id="10" dur="1" fill="hold">
                                          <p:stCondLst>
                                            <p:cond delay="0"/>
                                          </p:stCondLst>
                                        </p:cTn>
                                        <p:tgtEl>
                                          <p:spTgt spid="82946"/>
                                        </p:tgtEl>
                                        <p:attrNameLst>
                                          <p:attrName>style.visibility</p:attrName>
                                        </p:attrNameLst>
                                      </p:cBhvr>
                                      <p:to>
                                        <p:strVal val="visible"/>
                                      </p:to>
                                    </p:set>
                                    <p:anim calcmode="lin" valueType="num">
                                      <p:cBhvr>
                                        <p:cTn id="11" dur="500" fill="hold"/>
                                        <p:tgtEl>
                                          <p:spTgt spid="82946"/>
                                        </p:tgtEl>
                                        <p:attrNameLst>
                                          <p:attrName>ppt_x</p:attrName>
                                        </p:attrNameLst>
                                      </p:cBhvr>
                                      <p:tavLst>
                                        <p:tav tm="0">
                                          <p:val>
                                            <p:strVal val="#ppt_x-.2"/>
                                          </p:val>
                                        </p:tav>
                                        <p:tav tm="100000">
                                          <p:val>
                                            <p:strVal val="#ppt_x"/>
                                          </p:val>
                                        </p:tav>
                                      </p:tavLst>
                                    </p:anim>
                                    <p:anim calcmode="lin" valueType="num">
                                      <p:cBhvr>
                                        <p:cTn id="12" dur="500" fill="hold"/>
                                        <p:tgtEl>
                                          <p:spTgt spid="82946"/>
                                        </p:tgtEl>
                                        <p:attrNameLst>
                                          <p:attrName>ppt_y</p:attrName>
                                        </p:attrNameLst>
                                      </p:cBhvr>
                                      <p:tavLst>
                                        <p:tav tm="0">
                                          <p:val>
                                            <p:strVal val="#ppt_y"/>
                                          </p:val>
                                        </p:tav>
                                        <p:tav tm="100000">
                                          <p:val>
                                            <p:strVal val="#ppt_y"/>
                                          </p:val>
                                        </p:tav>
                                      </p:tavLst>
                                    </p:anim>
                                    <p:animEffect transition="in" filter="wipe(right)" prLst="gradientSize: 0.1">
                                      <p:cBhvr>
                                        <p:cTn id="13" dur="500"/>
                                        <p:tgtEl>
                                          <p:spTgt spid="82946"/>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82948"/>
                                        </p:tgtEl>
                                        <p:attrNameLst>
                                          <p:attrName>style.visibility</p:attrName>
                                        </p:attrNameLst>
                                      </p:cBhvr>
                                      <p:to>
                                        <p:strVal val="visible"/>
                                      </p:to>
                                    </p:set>
                                    <p:animEffect transition="in" filter="fade">
                                      <p:cBhvr>
                                        <p:cTn id="17" dur="500"/>
                                        <p:tgtEl>
                                          <p:spTgt spid="82948"/>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82953"/>
                                        </p:tgtEl>
                                        <p:attrNameLst>
                                          <p:attrName>style.visibility</p:attrName>
                                        </p:attrNameLst>
                                      </p:cBhvr>
                                      <p:to>
                                        <p:strVal val="visible"/>
                                      </p:to>
                                    </p:set>
                                    <p:animEffect transition="in" filter="fade">
                                      <p:cBhvr>
                                        <p:cTn id="21" dur="500"/>
                                        <p:tgtEl>
                                          <p:spTgt spid="82953"/>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82949"/>
                                        </p:tgtEl>
                                        <p:attrNameLst>
                                          <p:attrName>style.visibility</p:attrName>
                                        </p:attrNameLst>
                                      </p:cBhvr>
                                      <p:to>
                                        <p:strVal val="visible"/>
                                      </p:to>
                                    </p:set>
                                    <p:animEffect transition="in" filter="fade">
                                      <p:cBhvr>
                                        <p:cTn id="25" dur="500"/>
                                        <p:tgtEl>
                                          <p:spTgt spid="82949"/>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82954"/>
                                        </p:tgtEl>
                                        <p:attrNameLst>
                                          <p:attrName>style.visibility</p:attrName>
                                        </p:attrNameLst>
                                      </p:cBhvr>
                                      <p:to>
                                        <p:strVal val="visible"/>
                                      </p:to>
                                    </p:set>
                                    <p:animEffect transition="in" filter="fade">
                                      <p:cBhvr>
                                        <p:cTn id="29" dur="500"/>
                                        <p:tgtEl>
                                          <p:spTgt spid="82954"/>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82955"/>
                                        </p:tgtEl>
                                        <p:attrNameLst>
                                          <p:attrName>style.visibility</p:attrName>
                                        </p:attrNameLst>
                                      </p:cBhvr>
                                      <p:to>
                                        <p:strVal val="visible"/>
                                      </p:to>
                                    </p:set>
                                    <p:animEffect transition="in" filter="fade">
                                      <p:cBhvr>
                                        <p:cTn id="33" dur="500"/>
                                        <p:tgtEl>
                                          <p:spTgt spid="82955"/>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82956"/>
                                        </p:tgtEl>
                                        <p:attrNameLst>
                                          <p:attrName>style.visibility</p:attrName>
                                        </p:attrNameLst>
                                      </p:cBhvr>
                                      <p:to>
                                        <p:strVal val="visible"/>
                                      </p:to>
                                    </p:set>
                                    <p:animEffect transition="in" filter="fade">
                                      <p:cBhvr>
                                        <p:cTn id="37" dur="500"/>
                                        <p:tgtEl>
                                          <p:spTgt spid="82956"/>
                                        </p:tgtEl>
                                      </p:cBhvr>
                                    </p:animEffect>
                                  </p:childTnLst>
                                </p:cTn>
                              </p:par>
                            </p:childTnLst>
                          </p:cTn>
                        </p:par>
                        <p:par>
                          <p:cTn id="38" fill="hold">
                            <p:stCondLst>
                              <p:cond delay="4000"/>
                            </p:stCondLst>
                            <p:childTnLst>
                              <p:par>
                                <p:cTn id="39" presetID="10" presetClass="entr" presetSubtype="0" fill="hold" grpId="0" nodeType="afterEffect">
                                  <p:stCondLst>
                                    <p:cond delay="0"/>
                                  </p:stCondLst>
                                  <p:iterate type="wd">
                                    <p:tmPct val="10000"/>
                                  </p:iterate>
                                  <p:childTnLst>
                                    <p:set>
                                      <p:cBhvr>
                                        <p:cTn id="40" dur="1" fill="hold">
                                          <p:stCondLst>
                                            <p:cond delay="0"/>
                                          </p:stCondLst>
                                        </p:cTn>
                                        <p:tgtEl>
                                          <p:spTgt spid="82952"/>
                                        </p:tgtEl>
                                        <p:attrNameLst>
                                          <p:attrName>style.visibility</p:attrName>
                                        </p:attrNameLst>
                                      </p:cBhvr>
                                      <p:to>
                                        <p:strVal val="visible"/>
                                      </p:to>
                                    </p:set>
                                    <p:animEffect transition="in" filter="fade">
                                      <p:cBhvr>
                                        <p:cTn id="41" dur="500"/>
                                        <p:tgtEl>
                                          <p:spTgt spid="829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animBg="1"/>
      <p:bldP spid="82947" grpId="0"/>
      <p:bldP spid="82948" grpId="0"/>
      <p:bldP spid="82952" grpId="0"/>
      <p:bldP spid="82949" grpId="0" animBg="1"/>
      <p:bldP spid="8295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p:cNvPicPr>
            <a:picLocks noChangeAspect="1" noChangeArrowheads="1"/>
          </p:cNvPicPr>
          <p:nvPr/>
        </p:nvPicPr>
        <p:blipFill>
          <a:blip r:embed="rId2" cstate="print"/>
          <a:srcRect l="983" t="1244" r="2008" b="8461"/>
          <a:stretch>
            <a:fillRect/>
          </a:stretch>
        </p:blipFill>
        <p:spPr bwMode="auto">
          <a:xfrm>
            <a:off x="642910" y="714356"/>
            <a:ext cx="7962926" cy="5786478"/>
          </a:xfrm>
          <a:prstGeom prst="rect">
            <a:avLst/>
          </a:prstGeom>
          <a:noFill/>
          <a:ln w="9525">
            <a:noFill/>
            <a:miter lim="800000"/>
            <a:headEnd/>
            <a:tailEnd/>
          </a:ln>
        </p:spPr>
      </p:pic>
    </p:spTree>
  </p:cSld>
  <p:clrMapOvr>
    <a:masterClrMapping/>
  </p:clrMapOvr>
  <p:transition spd="med">
    <p:rand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p:cNvPicPr>
            <a:picLocks noChangeAspect="1" noChangeArrowheads="1"/>
          </p:cNvPicPr>
          <p:nvPr/>
        </p:nvPicPr>
        <p:blipFill>
          <a:blip r:embed="rId2" cstate="print"/>
          <a:srcRect/>
          <a:stretch>
            <a:fillRect/>
          </a:stretch>
        </p:blipFill>
        <p:spPr bwMode="auto">
          <a:xfrm>
            <a:off x="250825" y="549275"/>
            <a:ext cx="8642350" cy="5903913"/>
          </a:xfrm>
          <a:prstGeom prst="rect">
            <a:avLst/>
          </a:prstGeom>
          <a:noFill/>
          <a:ln w="9525">
            <a:noFill/>
            <a:miter lim="800000"/>
            <a:headEnd/>
            <a:tailEnd/>
          </a:ln>
        </p:spPr>
      </p:pic>
    </p:spTree>
  </p:cSld>
  <p:clrMapOvr>
    <a:masterClrMapping/>
  </p:clrMapOvr>
  <p:transition spd="med">
    <p:rand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p:cNvPicPr>
            <a:picLocks noChangeAspect="1" noChangeArrowheads="1"/>
          </p:cNvPicPr>
          <p:nvPr/>
        </p:nvPicPr>
        <p:blipFill>
          <a:blip r:embed="rId2" cstate="print"/>
          <a:srcRect/>
          <a:stretch>
            <a:fillRect/>
          </a:stretch>
        </p:blipFill>
        <p:spPr bwMode="auto">
          <a:xfrm>
            <a:off x="323850" y="476250"/>
            <a:ext cx="8496300" cy="6192838"/>
          </a:xfrm>
          <a:prstGeom prst="rect">
            <a:avLst/>
          </a:prstGeom>
          <a:noFill/>
          <a:ln w="9525">
            <a:noFill/>
            <a:miter lim="800000"/>
            <a:headEnd/>
            <a:tailEnd/>
          </a:ln>
        </p:spPr>
      </p:pic>
    </p:spTree>
  </p:cSld>
  <p:clrMapOvr>
    <a:masterClrMapping/>
  </p:clrMapOvr>
  <p:transition spd="med">
    <p:rand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4"/>
          <p:cNvSpPr>
            <a:spLocks noChangeArrowheads="1"/>
          </p:cNvSpPr>
          <p:nvPr/>
        </p:nvSpPr>
        <p:spPr bwMode="auto">
          <a:xfrm>
            <a:off x="685800" y="427038"/>
            <a:ext cx="7772400" cy="541337"/>
          </a:xfrm>
          <a:prstGeom prst="rect">
            <a:avLst/>
          </a:prstGeom>
          <a:noFill/>
          <a:ln w="9525">
            <a:noFill/>
            <a:miter lim="800000"/>
            <a:headEnd/>
            <a:tailEnd/>
          </a:ln>
        </p:spPr>
        <p:txBody>
          <a:bodyPr anchor="ctr"/>
          <a:lstStyle/>
          <a:p>
            <a:pPr algn="ctr"/>
            <a:r>
              <a:rPr lang="en-US" sz="2800">
                <a:solidFill>
                  <a:srgbClr val="B9FA00"/>
                </a:solidFill>
                <a:latin typeface="Impact" pitchFamily="34" charset="0"/>
              </a:rPr>
              <a:t>(B)  NITROGEN DEFECTS</a:t>
            </a:r>
          </a:p>
        </p:txBody>
      </p:sp>
      <p:sp>
        <p:nvSpPr>
          <p:cNvPr id="120837" name="Rectangle 5"/>
          <p:cNvSpPr>
            <a:spLocks noChangeArrowheads="1"/>
          </p:cNvSpPr>
          <p:nvPr/>
        </p:nvSpPr>
        <p:spPr bwMode="auto">
          <a:xfrm>
            <a:off x="395288" y="981075"/>
            <a:ext cx="8280400" cy="5688013"/>
          </a:xfrm>
          <a:prstGeom prst="rect">
            <a:avLst/>
          </a:prstGeom>
          <a:gradFill rotWithShape="1">
            <a:gsLst>
              <a:gs pos="0">
                <a:schemeClr val="tx1">
                  <a:alpha val="40999"/>
                </a:schemeClr>
              </a:gs>
              <a:gs pos="100000">
                <a:schemeClr val="tx1">
                  <a:alpha val="32001"/>
                </a:schemeClr>
              </a:gs>
            </a:gsLst>
            <a:lin ang="0" scaled="1"/>
          </a:gradFill>
          <a:ln w="3175">
            <a:solidFill>
              <a:schemeClr val="bg1"/>
            </a:solidFill>
            <a:miter lim="800000"/>
            <a:headEnd/>
            <a:tailEnd/>
          </a:ln>
        </p:spPr>
        <p:txBody>
          <a:bodyPr lIns="162000" tIns="162000" rIns="162000" bIns="162000" anchor="ctr"/>
          <a:lstStyle/>
          <a:p>
            <a:pPr marL="441325" indent="-441325" algn="just">
              <a:spcBef>
                <a:spcPct val="90000"/>
              </a:spcBef>
              <a:buClr>
                <a:srgbClr val="00FF00"/>
              </a:buClr>
              <a:buFont typeface="Wingdings" pitchFamily="2" charset="2"/>
              <a:buChar char="v"/>
            </a:pPr>
            <a:r>
              <a:rPr lang="en-US" sz="1500" b="1">
                <a:solidFill>
                  <a:schemeClr val="bg1"/>
                </a:solidFill>
                <a:latin typeface="Swis721 Ex BT" pitchFamily="34" charset="0"/>
              </a:rPr>
              <a:t>During the past 25 years the iron-founding industry has seen considerable technological changes. There has been a tremendous increase in the use of synthetic resins for mould and core production, in adhesives and mould coatings, and many of these resins contain nitrogen.</a:t>
            </a:r>
          </a:p>
          <a:p>
            <a:pPr marL="441325" indent="-441325" algn="just">
              <a:spcBef>
                <a:spcPct val="90000"/>
              </a:spcBef>
              <a:buClr>
                <a:srgbClr val="00FF00"/>
              </a:buClr>
              <a:buFont typeface="Wingdings" pitchFamily="2" charset="2"/>
              <a:buChar char="v"/>
            </a:pPr>
            <a:r>
              <a:rPr lang="en-US" sz="1500" b="1">
                <a:solidFill>
                  <a:schemeClr val="bg1"/>
                </a:solidFill>
                <a:latin typeface="Swis721 Ex BT" pitchFamily="34" charset="0"/>
              </a:rPr>
              <a:t>In molten-metal production there has been a gradual reduction in the use of pig iron and there has been a corresponding increase in the use of steel scrap, in both cupola and electric-furnace melting.</a:t>
            </a:r>
          </a:p>
          <a:p>
            <a:pPr marL="441325" indent="-441325" algn="just">
              <a:spcBef>
                <a:spcPct val="90000"/>
              </a:spcBef>
              <a:buClr>
                <a:srgbClr val="00FF00"/>
              </a:buClr>
              <a:buFont typeface="Wingdings" pitchFamily="2" charset="2"/>
              <a:buChar char="v"/>
            </a:pPr>
            <a:r>
              <a:rPr lang="en-US" sz="1500" b="1">
                <a:solidFill>
                  <a:schemeClr val="bg1"/>
                </a:solidFill>
                <a:latin typeface="Swis721 Ex BT" pitchFamily="34" charset="0"/>
              </a:rPr>
              <a:t>These changes in mould, core and metal production have brought with them problems associated with nitrogen gas in the form of pinholes and fissure-type defects, which are generally not revealed until expensive and costly machining operations have been carried out.</a:t>
            </a:r>
          </a:p>
          <a:p>
            <a:pPr marL="441325" indent="-441325" algn="just">
              <a:spcBef>
                <a:spcPct val="90000"/>
              </a:spcBef>
              <a:buClr>
                <a:srgbClr val="00FF00"/>
              </a:buClr>
              <a:buFont typeface="Wingdings" pitchFamily="2" charset="2"/>
              <a:buChar char="v"/>
            </a:pPr>
            <a:r>
              <a:rPr lang="en-US" sz="1500" b="1">
                <a:solidFill>
                  <a:schemeClr val="bg1"/>
                </a:solidFill>
                <a:latin typeface="Swis721 Ex BT" pitchFamily="34" charset="0"/>
              </a:rPr>
              <a:t>Molten cast iron is capable of dissolving nitrogen, and if large quantities are present, on solidification the gas rejected is in the form of either pinholes or fissures. Some of the nitrogen may be retained in the solidified iron, which can promote pearlite formation and also contribute to some marked improvement in tensile properties.</a:t>
            </a:r>
          </a:p>
          <a:p>
            <a:pPr marL="441325" indent="-441325" algn="just">
              <a:spcBef>
                <a:spcPct val="90000"/>
              </a:spcBef>
              <a:buClr>
                <a:srgbClr val="00FF00"/>
              </a:buClr>
              <a:buFont typeface="Wingdings" pitchFamily="2" charset="2"/>
              <a:buChar char="v"/>
            </a:pPr>
            <a:r>
              <a:rPr lang="en-US" sz="1500" b="1">
                <a:solidFill>
                  <a:schemeClr val="bg1"/>
                </a:solidFill>
                <a:latin typeface="Swis721 Ex BT" pitchFamily="34" charset="0"/>
              </a:rPr>
              <a:t>These advantages are particularly marked in high-grade cast irons produced from high-steel-scrap charges, and the presence of nitrogen is therefore beneficial.</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20836"/>
                                        </p:tgtEl>
                                        <p:attrNameLst>
                                          <p:attrName>style.visibility</p:attrName>
                                        </p:attrNameLst>
                                      </p:cBhvr>
                                      <p:to>
                                        <p:strVal val="visible"/>
                                      </p:to>
                                    </p:set>
                                    <p:animEffect transition="in" filter="fade">
                                      <p:cBhvr>
                                        <p:cTn id="7" dur="500"/>
                                        <p:tgtEl>
                                          <p:spTgt spid="120836"/>
                                        </p:tgtEl>
                                      </p:cBhvr>
                                    </p:animEffect>
                                  </p:childTnLst>
                                </p:cTn>
                              </p:par>
                            </p:childTnLst>
                          </p:cTn>
                        </p:par>
                        <p:par>
                          <p:cTn id="8" fill="hold">
                            <p:stCondLst>
                              <p:cond delay="1350"/>
                            </p:stCondLst>
                            <p:childTnLst>
                              <p:par>
                                <p:cTn id="9" presetID="10" presetClass="entr" presetSubtype="0" fill="hold" grpId="0" nodeType="afterEffect">
                                  <p:stCondLst>
                                    <p:cond delay="0"/>
                                  </p:stCondLst>
                                  <p:childTnLst>
                                    <p:set>
                                      <p:cBhvr>
                                        <p:cTn id="10" dur="1" fill="hold">
                                          <p:stCondLst>
                                            <p:cond delay="0"/>
                                          </p:stCondLst>
                                        </p:cTn>
                                        <p:tgtEl>
                                          <p:spTgt spid="120837">
                                            <p:bg/>
                                          </p:spTgt>
                                        </p:tgtEl>
                                        <p:attrNameLst>
                                          <p:attrName>style.visibility</p:attrName>
                                        </p:attrNameLst>
                                      </p:cBhvr>
                                      <p:to>
                                        <p:strVal val="visible"/>
                                      </p:to>
                                    </p:set>
                                    <p:animEffect transition="in" filter="fade">
                                      <p:cBhvr>
                                        <p:cTn id="11" dur="500"/>
                                        <p:tgtEl>
                                          <p:spTgt spid="120837">
                                            <p:bg/>
                                          </p:spTgt>
                                        </p:tgtEl>
                                      </p:cBhvr>
                                    </p:animEffect>
                                  </p:childTnLst>
                                </p:cTn>
                              </p:par>
                            </p:childTnLst>
                          </p:cTn>
                        </p:par>
                        <p:par>
                          <p:cTn id="12" fill="hold">
                            <p:stCondLst>
                              <p:cond delay="18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120837">
                                            <p:txEl>
                                              <p:pRg st="0" end="0"/>
                                            </p:txEl>
                                          </p:spTgt>
                                        </p:tgtEl>
                                        <p:attrNameLst>
                                          <p:attrName>style.visibility</p:attrName>
                                        </p:attrNameLst>
                                      </p:cBhvr>
                                      <p:to>
                                        <p:strVal val="visible"/>
                                      </p:to>
                                    </p:set>
                                    <p:animEffect transition="in" filter="fade">
                                      <p:cBhvr>
                                        <p:cTn id="15" dur="500"/>
                                        <p:tgtEl>
                                          <p:spTgt spid="120837">
                                            <p:txEl>
                                              <p:pRg st="0" end="0"/>
                                            </p:txEl>
                                          </p:spTgt>
                                        </p:tgtEl>
                                      </p:cBhvr>
                                    </p:animEffect>
                                  </p:childTnLst>
                                </p:cTn>
                              </p:par>
                            </p:childTnLst>
                          </p:cTn>
                        </p:par>
                        <p:par>
                          <p:cTn id="16" fill="hold">
                            <p:stCondLst>
                              <p:cond delay="46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120837">
                                            <p:txEl>
                                              <p:pRg st="1" end="1"/>
                                            </p:txEl>
                                          </p:spTgt>
                                        </p:tgtEl>
                                        <p:attrNameLst>
                                          <p:attrName>style.visibility</p:attrName>
                                        </p:attrNameLst>
                                      </p:cBhvr>
                                      <p:to>
                                        <p:strVal val="visible"/>
                                      </p:to>
                                    </p:set>
                                    <p:animEffect transition="in" filter="fade">
                                      <p:cBhvr>
                                        <p:cTn id="19" dur="500"/>
                                        <p:tgtEl>
                                          <p:spTgt spid="120837">
                                            <p:txEl>
                                              <p:pRg st="1" end="1"/>
                                            </p:txEl>
                                          </p:spTgt>
                                        </p:tgtEl>
                                      </p:cBhvr>
                                    </p:animEffect>
                                  </p:childTnLst>
                                </p:cTn>
                              </p:par>
                            </p:childTnLst>
                          </p:cTn>
                        </p:par>
                        <p:par>
                          <p:cTn id="20" fill="hold">
                            <p:stCondLst>
                              <p:cond delay="685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20837">
                                            <p:txEl>
                                              <p:pRg st="2" end="2"/>
                                            </p:txEl>
                                          </p:spTgt>
                                        </p:tgtEl>
                                        <p:attrNameLst>
                                          <p:attrName>style.visibility</p:attrName>
                                        </p:attrNameLst>
                                      </p:cBhvr>
                                      <p:to>
                                        <p:strVal val="visible"/>
                                      </p:to>
                                    </p:set>
                                    <p:animEffect transition="in" filter="fade">
                                      <p:cBhvr>
                                        <p:cTn id="23" dur="500"/>
                                        <p:tgtEl>
                                          <p:spTgt spid="120837">
                                            <p:txEl>
                                              <p:pRg st="2" end="2"/>
                                            </p:txEl>
                                          </p:spTgt>
                                        </p:tgtEl>
                                      </p:cBhvr>
                                    </p:animEffect>
                                  </p:childTnLst>
                                </p:cTn>
                              </p:par>
                            </p:childTnLst>
                          </p:cTn>
                        </p:par>
                        <p:par>
                          <p:cTn id="24" fill="hold">
                            <p:stCondLst>
                              <p:cond delay="945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120837">
                                            <p:txEl>
                                              <p:pRg st="3" end="3"/>
                                            </p:txEl>
                                          </p:spTgt>
                                        </p:tgtEl>
                                        <p:attrNameLst>
                                          <p:attrName>style.visibility</p:attrName>
                                        </p:attrNameLst>
                                      </p:cBhvr>
                                      <p:to>
                                        <p:strVal val="visible"/>
                                      </p:to>
                                    </p:set>
                                    <p:animEffect transition="in" filter="fade">
                                      <p:cBhvr>
                                        <p:cTn id="27" dur="500"/>
                                        <p:tgtEl>
                                          <p:spTgt spid="120837">
                                            <p:txEl>
                                              <p:pRg st="3" end="3"/>
                                            </p:txEl>
                                          </p:spTgt>
                                        </p:tgtEl>
                                      </p:cBhvr>
                                    </p:animEffect>
                                  </p:childTnLst>
                                </p:cTn>
                              </p:par>
                            </p:childTnLst>
                          </p:cTn>
                        </p:par>
                        <p:par>
                          <p:cTn id="28" fill="hold">
                            <p:stCondLst>
                              <p:cond delay="12850"/>
                            </p:stCondLst>
                            <p:childTnLst>
                              <p:par>
                                <p:cTn id="29" presetID="10" presetClass="entr" presetSubtype="0" fill="hold" grpId="0" nodeType="afterEffect">
                                  <p:stCondLst>
                                    <p:cond delay="0"/>
                                  </p:stCondLst>
                                  <p:iterate type="wd">
                                    <p:tmPct val="10000"/>
                                  </p:iterate>
                                  <p:childTnLst>
                                    <p:set>
                                      <p:cBhvr>
                                        <p:cTn id="30" dur="1" fill="hold">
                                          <p:stCondLst>
                                            <p:cond delay="0"/>
                                          </p:stCondLst>
                                        </p:cTn>
                                        <p:tgtEl>
                                          <p:spTgt spid="120837">
                                            <p:txEl>
                                              <p:pRg st="4" end="4"/>
                                            </p:txEl>
                                          </p:spTgt>
                                        </p:tgtEl>
                                        <p:attrNameLst>
                                          <p:attrName>style.visibility</p:attrName>
                                        </p:attrNameLst>
                                      </p:cBhvr>
                                      <p:to>
                                        <p:strVal val="visible"/>
                                      </p:to>
                                    </p:set>
                                    <p:animEffect transition="in" filter="fade">
                                      <p:cBhvr>
                                        <p:cTn id="31" dur="500"/>
                                        <p:tgtEl>
                                          <p:spTgt spid="12083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p:bldP spid="120837" grpId="0" build="p"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Rectangle 4"/>
          <p:cNvSpPr>
            <a:spLocks noChangeArrowheads="1"/>
          </p:cNvSpPr>
          <p:nvPr/>
        </p:nvSpPr>
        <p:spPr bwMode="auto">
          <a:xfrm>
            <a:off x="179388" y="549275"/>
            <a:ext cx="4608512" cy="6119813"/>
          </a:xfrm>
          <a:prstGeom prst="rect">
            <a:avLst/>
          </a:prstGeom>
          <a:gradFill rotWithShape="1">
            <a:gsLst>
              <a:gs pos="0">
                <a:schemeClr val="tx1">
                  <a:alpha val="40999"/>
                </a:schemeClr>
              </a:gs>
              <a:gs pos="100000">
                <a:schemeClr val="tx1">
                  <a:alpha val="32001"/>
                </a:schemeClr>
              </a:gs>
            </a:gsLst>
            <a:lin ang="0" scaled="1"/>
          </a:gradFill>
          <a:ln w="3175">
            <a:solidFill>
              <a:schemeClr val="bg1"/>
            </a:solidFill>
            <a:miter lim="800000"/>
            <a:headEnd/>
            <a:tailEnd/>
          </a:ln>
        </p:spPr>
        <p:txBody>
          <a:bodyPr lIns="162000" tIns="162000" rIns="162000" bIns="162000" anchor="ctr"/>
          <a:lstStyle/>
          <a:p>
            <a:pPr marL="274638" indent="-274638" algn="just">
              <a:spcBef>
                <a:spcPct val="105000"/>
              </a:spcBef>
              <a:buClr>
                <a:srgbClr val="00FF00"/>
              </a:buClr>
              <a:buFont typeface="Wingdings" pitchFamily="2" charset="2"/>
              <a:buChar char="v"/>
            </a:pPr>
            <a:r>
              <a:rPr lang="en-US" sz="2500" smtClean="0">
                <a:solidFill>
                  <a:schemeClr val="bg1"/>
                </a:solidFill>
                <a:cs typeface="Times New Roman" pitchFamily="18" charset="0"/>
              </a:rPr>
              <a:t>This figure illustrates </a:t>
            </a:r>
            <a:r>
              <a:rPr lang="en-US" sz="2500" dirty="0">
                <a:solidFill>
                  <a:schemeClr val="bg1"/>
                </a:solidFill>
                <a:cs typeface="Times New Roman" pitchFamily="18" charset="0"/>
              </a:rPr>
              <a:t>a gross form of the defect resulting from high nitrogen content in the iron.</a:t>
            </a:r>
          </a:p>
          <a:p>
            <a:pPr marL="274638" indent="-274638" algn="just">
              <a:spcBef>
                <a:spcPct val="105000"/>
              </a:spcBef>
              <a:buClr>
                <a:srgbClr val="00FF00"/>
              </a:buClr>
              <a:buFont typeface="Wingdings" pitchFamily="2" charset="2"/>
              <a:buChar char="v"/>
            </a:pPr>
            <a:r>
              <a:rPr lang="en-US" sz="2500" dirty="0">
                <a:solidFill>
                  <a:schemeClr val="bg1"/>
                </a:solidFill>
                <a:cs typeface="Times New Roman" pitchFamily="18" charset="0"/>
              </a:rPr>
              <a:t>There are two areas of casting production where nitrogen may be picked up by the liquid metal:</a:t>
            </a:r>
          </a:p>
          <a:p>
            <a:pPr marL="808038" lvl="1" indent="-354013" algn="just">
              <a:spcBef>
                <a:spcPct val="105000"/>
              </a:spcBef>
              <a:buClr>
                <a:srgbClr val="00FF00"/>
              </a:buClr>
              <a:buFont typeface="Wingdings" pitchFamily="2" charset="2"/>
              <a:buAutoNum type="arabicPeriod"/>
            </a:pPr>
            <a:r>
              <a:rPr lang="en-US" sz="2500" dirty="0">
                <a:solidFill>
                  <a:schemeClr val="bg1"/>
                </a:solidFill>
                <a:cs typeface="Times New Roman" pitchFamily="18" charset="0"/>
              </a:rPr>
              <a:t>during the melting process;</a:t>
            </a:r>
          </a:p>
          <a:p>
            <a:pPr marL="808038" lvl="1" indent="-354013" algn="just">
              <a:spcBef>
                <a:spcPct val="105000"/>
              </a:spcBef>
              <a:buClr>
                <a:srgbClr val="00FF00"/>
              </a:buClr>
              <a:buFont typeface="Wingdings" pitchFamily="2" charset="2"/>
              <a:buAutoNum type="arabicPeriod"/>
            </a:pPr>
            <a:r>
              <a:rPr lang="en-US" sz="2500" dirty="0">
                <a:solidFill>
                  <a:schemeClr val="bg1"/>
                </a:solidFill>
                <a:cs typeface="Times New Roman" pitchFamily="18" charset="0"/>
              </a:rPr>
              <a:t>during the flow of liquid iron in the mould cavity</a:t>
            </a:r>
          </a:p>
        </p:txBody>
      </p:sp>
      <p:grpSp>
        <p:nvGrpSpPr>
          <p:cNvPr id="2" name="Group 5"/>
          <p:cNvGrpSpPr>
            <a:grpSpLocks/>
          </p:cNvGrpSpPr>
          <p:nvPr/>
        </p:nvGrpSpPr>
        <p:grpSpPr bwMode="auto">
          <a:xfrm>
            <a:off x="5110163" y="620713"/>
            <a:ext cx="3765550" cy="5184775"/>
            <a:chOff x="3427" y="1123"/>
            <a:chExt cx="1786" cy="1843"/>
          </a:xfrm>
        </p:grpSpPr>
        <p:pic>
          <p:nvPicPr>
            <p:cNvPr id="109573" name="Picture 6" descr="87C7193B"/>
            <p:cNvPicPr>
              <a:picLocks noChangeAspect="1" noChangeArrowheads="1"/>
            </p:cNvPicPr>
            <p:nvPr/>
          </p:nvPicPr>
          <p:blipFill>
            <a:blip r:embed="rId2" cstate="print">
              <a:lum bright="18000"/>
            </a:blip>
            <a:srcRect l="44328" t="60049" r="4144" b="1965"/>
            <a:stretch>
              <a:fillRect/>
            </a:stretch>
          </p:blipFill>
          <p:spPr bwMode="auto">
            <a:xfrm rot="10740000">
              <a:off x="3430" y="1142"/>
              <a:ext cx="1764" cy="1817"/>
            </a:xfrm>
            <a:prstGeom prst="rect">
              <a:avLst/>
            </a:prstGeom>
            <a:noFill/>
            <a:ln w="9525">
              <a:noFill/>
              <a:miter lim="800000"/>
              <a:headEnd/>
              <a:tailEnd/>
            </a:ln>
          </p:spPr>
        </p:pic>
        <p:sp>
          <p:nvSpPr>
            <p:cNvPr id="109574" name="Rectangle 7"/>
            <p:cNvSpPr>
              <a:spLocks noChangeArrowheads="1"/>
            </p:cNvSpPr>
            <p:nvPr/>
          </p:nvSpPr>
          <p:spPr bwMode="auto">
            <a:xfrm>
              <a:off x="3427" y="1123"/>
              <a:ext cx="1786" cy="1843"/>
            </a:xfrm>
            <a:prstGeom prst="rect">
              <a:avLst/>
            </a:prstGeom>
            <a:noFill/>
            <a:ln w="9525">
              <a:solidFill>
                <a:srgbClr val="FF3300"/>
              </a:solidFill>
              <a:miter lim="800000"/>
              <a:headEnd/>
              <a:tailEnd/>
            </a:ln>
          </p:spPr>
          <p:txBody>
            <a:bodyPr wrap="none" anchor="ctr"/>
            <a:lstStyle/>
            <a:p>
              <a:endParaRPr lang="ar-EG"/>
            </a:p>
          </p:txBody>
        </p:sp>
      </p:grpSp>
      <p:sp>
        <p:nvSpPr>
          <p:cNvPr id="121864" name="Text Box 8"/>
          <p:cNvSpPr txBox="1">
            <a:spLocks noChangeArrowheads="1"/>
          </p:cNvSpPr>
          <p:nvPr/>
        </p:nvSpPr>
        <p:spPr bwMode="auto">
          <a:xfrm>
            <a:off x="5286375" y="5929313"/>
            <a:ext cx="3638550" cy="215900"/>
          </a:xfrm>
          <a:prstGeom prst="rect">
            <a:avLst/>
          </a:prstGeom>
          <a:noFill/>
          <a:ln w="9525">
            <a:noFill/>
            <a:miter lim="800000"/>
            <a:headEnd/>
            <a:tailEnd/>
          </a:ln>
        </p:spPr>
        <p:txBody>
          <a:bodyPr lIns="0" tIns="0" rIns="0" bIns="0">
            <a:spAutoFit/>
          </a:bodyPr>
          <a:lstStyle/>
          <a:p>
            <a:pPr marL="533400" indent="-533400" algn="ctr">
              <a:tabLst>
                <a:tab pos="533400" algn="l"/>
              </a:tabLst>
            </a:pPr>
            <a:r>
              <a:rPr lang="en-US" sz="1400" b="1">
                <a:solidFill>
                  <a:schemeClr val="bg1"/>
                </a:solidFill>
                <a:latin typeface="Arial" pitchFamily="34" charset="0"/>
              </a:rPr>
              <a:t>	Gross nitrogen-fissure defects.</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1860">
                                            <p:bg/>
                                          </p:spTgt>
                                        </p:tgtEl>
                                        <p:attrNameLst>
                                          <p:attrName>style.visibility</p:attrName>
                                        </p:attrNameLst>
                                      </p:cBhvr>
                                      <p:to>
                                        <p:strVal val="visible"/>
                                      </p:to>
                                    </p:set>
                                    <p:animEffect transition="in" filter="fade">
                                      <p:cBhvr>
                                        <p:cTn id="7" dur="500"/>
                                        <p:tgtEl>
                                          <p:spTgt spid="121860">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21860">
                                            <p:txEl>
                                              <p:pRg st="0" end="0"/>
                                            </p:txEl>
                                          </p:spTgt>
                                        </p:tgtEl>
                                        <p:attrNameLst>
                                          <p:attrName>style.visibility</p:attrName>
                                        </p:attrNameLst>
                                      </p:cBhvr>
                                      <p:to>
                                        <p:strVal val="visible"/>
                                      </p:to>
                                    </p:set>
                                    <p:animEffect transition="in" filter="fade">
                                      <p:cBhvr>
                                        <p:cTn id="11" dur="500"/>
                                        <p:tgtEl>
                                          <p:spTgt spid="121860">
                                            <p:txEl>
                                              <p:pRg st="0" end="0"/>
                                            </p:txEl>
                                          </p:spTgt>
                                        </p:tgtEl>
                                      </p:cBhvr>
                                    </p:animEffect>
                                  </p:childTnLst>
                                </p:cTn>
                              </p:par>
                            </p:childTnLst>
                          </p:cTn>
                        </p:par>
                        <p:par>
                          <p:cTn id="12" fill="hold">
                            <p:stCondLst>
                              <p:cond delay="18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121860">
                                            <p:txEl>
                                              <p:pRg st="1" end="1"/>
                                            </p:txEl>
                                          </p:spTgt>
                                        </p:tgtEl>
                                        <p:attrNameLst>
                                          <p:attrName>style.visibility</p:attrName>
                                        </p:attrNameLst>
                                      </p:cBhvr>
                                      <p:to>
                                        <p:strVal val="visible"/>
                                      </p:to>
                                    </p:set>
                                    <p:animEffect transition="in" filter="fade">
                                      <p:cBhvr>
                                        <p:cTn id="15" dur="500"/>
                                        <p:tgtEl>
                                          <p:spTgt spid="121860">
                                            <p:txEl>
                                              <p:pRg st="1" end="1"/>
                                            </p:txEl>
                                          </p:spTgt>
                                        </p:tgtEl>
                                      </p:cBhvr>
                                    </p:animEffect>
                                  </p:childTnLst>
                                </p:cTn>
                              </p:par>
                            </p:childTnLst>
                          </p:cTn>
                        </p:par>
                        <p:par>
                          <p:cTn id="16" fill="hold">
                            <p:stCondLst>
                              <p:cond delay="320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121860">
                                            <p:txEl>
                                              <p:pRg st="2" end="2"/>
                                            </p:txEl>
                                          </p:spTgt>
                                        </p:tgtEl>
                                        <p:attrNameLst>
                                          <p:attrName>style.visibility</p:attrName>
                                        </p:attrNameLst>
                                      </p:cBhvr>
                                      <p:to>
                                        <p:strVal val="visible"/>
                                      </p:to>
                                    </p:set>
                                    <p:animEffect transition="in" filter="fade">
                                      <p:cBhvr>
                                        <p:cTn id="19" dur="500"/>
                                        <p:tgtEl>
                                          <p:spTgt spid="121860">
                                            <p:txEl>
                                              <p:pRg st="2" end="2"/>
                                            </p:txEl>
                                          </p:spTgt>
                                        </p:tgtEl>
                                      </p:cBhvr>
                                    </p:animEffect>
                                  </p:childTnLst>
                                </p:cTn>
                              </p:par>
                            </p:childTnLst>
                          </p:cTn>
                        </p:par>
                        <p:par>
                          <p:cTn id="20" fill="hold">
                            <p:stCondLst>
                              <p:cond delay="3900"/>
                            </p:stCondLst>
                            <p:childTnLst>
                              <p:par>
                                <p:cTn id="21" presetID="10" presetClass="entr" presetSubtype="0" fill="hold" grpId="0" nodeType="afterEffect">
                                  <p:stCondLst>
                                    <p:cond delay="0"/>
                                  </p:stCondLst>
                                  <p:iterate type="wd">
                                    <p:tmPct val="10000"/>
                                  </p:iterate>
                                  <p:childTnLst>
                                    <p:set>
                                      <p:cBhvr>
                                        <p:cTn id="22" dur="1" fill="hold">
                                          <p:stCondLst>
                                            <p:cond delay="0"/>
                                          </p:stCondLst>
                                        </p:cTn>
                                        <p:tgtEl>
                                          <p:spTgt spid="121860">
                                            <p:txEl>
                                              <p:pRg st="3" end="3"/>
                                            </p:txEl>
                                          </p:spTgt>
                                        </p:tgtEl>
                                        <p:attrNameLst>
                                          <p:attrName>style.visibility</p:attrName>
                                        </p:attrNameLst>
                                      </p:cBhvr>
                                      <p:to>
                                        <p:strVal val="visible"/>
                                      </p:to>
                                    </p:set>
                                    <p:animEffect transition="in" filter="fade">
                                      <p:cBhvr>
                                        <p:cTn id="23" dur="500"/>
                                        <p:tgtEl>
                                          <p:spTgt spid="121860">
                                            <p:txEl>
                                              <p:pRg st="3" end="3"/>
                                            </p:txEl>
                                          </p:spTgt>
                                        </p:tgtEl>
                                      </p:cBhvr>
                                    </p:animEffect>
                                  </p:childTnLst>
                                </p:cTn>
                              </p:par>
                            </p:childTnLst>
                          </p:cTn>
                        </p:par>
                        <p:par>
                          <p:cTn id="24" fill="hold">
                            <p:stCondLst>
                              <p:cond delay="4850"/>
                            </p:stCondLst>
                            <p:childTnLst>
                              <p:par>
                                <p:cTn id="25" presetID="2" presetClass="entr" presetSubtype="4"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par>
                          <p:cTn id="29" fill="hold">
                            <p:stCondLst>
                              <p:cond delay="5350"/>
                            </p:stCondLst>
                            <p:childTnLst>
                              <p:par>
                                <p:cTn id="30" presetID="10" presetClass="entr" presetSubtype="0" fill="hold" grpId="0" nodeType="afterEffect">
                                  <p:stCondLst>
                                    <p:cond delay="0"/>
                                  </p:stCondLst>
                                  <p:childTnLst>
                                    <p:set>
                                      <p:cBhvr>
                                        <p:cTn id="31" dur="1" fill="hold">
                                          <p:stCondLst>
                                            <p:cond delay="0"/>
                                          </p:stCondLst>
                                        </p:cTn>
                                        <p:tgtEl>
                                          <p:spTgt spid="121864"/>
                                        </p:tgtEl>
                                        <p:attrNameLst>
                                          <p:attrName>style.visibility</p:attrName>
                                        </p:attrNameLst>
                                      </p:cBhvr>
                                      <p:to>
                                        <p:strVal val="visible"/>
                                      </p:to>
                                    </p:set>
                                    <p:animEffect transition="in" filter="fade">
                                      <p:cBhvr>
                                        <p:cTn id="32" dur="1000"/>
                                        <p:tgtEl>
                                          <p:spTgt spid="121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build="p" animBg="1"/>
      <p:bldP spid="12186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Rectangle 4"/>
          <p:cNvSpPr>
            <a:spLocks noChangeArrowheads="1"/>
          </p:cNvSpPr>
          <p:nvPr/>
        </p:nvSpPr>
        <p:spPr bwMode="auto">
          <a:xfrm>
            <a:off x="684213" y="476250"/>
            <a:ext cx="7772400" cy="541338"/>
          </a:xfrm>
          <a:prstGeom prst="rect">
            <a:avLst/>
          </a:prstGeom>
          <a:noFill/>
          <a:ln w="9525">
            <a:noFill/>
            <a:miter lim="800000"/>
            <a:headEnd/>
            <a:tailEnd/>
          </a:ln>
        </p:spPr>
        <p:txBody>
          <a:bodyPr anchor="ctr"/>
          <a:lstStyle/>
          <a:p>
            <a:pPr algn="ctr"/>
            <a:r>
              <a:rPr lang="en-US" sz="3200">
                <a:solidFill>
                  <a:srgbClr val="FF3300"/>
                </a:solidFill>
                <a:latin typeface="Impact" pitchFamily="34" charset="0"/>
              </a:rPr>
              <a:t>HOW MUCH NITROGEN ?</a:t>
            </a:r>
          </a:p>
        </p:txBody>
      </p:sp>
      <p:sp>
        <p:nvSpPr>
          <p:cNvPr id="122885" name="Rectangle 5"/>
          <p:cNvSpPr>
            <a:spLocks noChangeArrowheads="1"/>
          </p:cNvSpPr>
          <p:nvPr/>
        </p:nvSpPr>
        <p:spPr bwMode="auto">
          <a:xfrm>
            <a:off x="179388" y="1052513"/>
            <a:ext cx="3816350" cy="5400675"/>
          </a:xfrm>
          <a:prstGeom prst="rect">
            <a:avLst/>
          </a:prstGeom>
          <a:gradFill rotWithShape="1">
            <a:gsLst>
              <a:gs pos="0">
                <a:schemeClr val="tx1">
                  <a:alpha val="40999"/>
                </a:schemeClr>
              </a:gs>
              <a:gs pos="100000">
                <a:schemeClr val="tx1">
                  <a:alpha val="32001"/>
                </a:schemeClr>
              </a:gs>
            </a:gsLst>
            <a:lin ang="0" scaled="1"/>
          </a:gradFill>
          <a:ln w="3175">
            <a:solidFill>
              <a:schemeClr val="bg1"/>
            </a:solidFill>
            <a:miter lim="800000"/>
            <a:headEnd/>
            <a:tailEnd/>
          </a:ln>
        </p:spPr>
        <p:txBody>
          <a:bodyPr lIns="162000" tIns="162000" rIns="162000" bIns="162000" anchor="ctr"/>
          <a:lstStyle/>
          <a:p>
            <a:pPr marL="274638" indent="-274638" algn="just">
              <a:spcBef>
                <a:spcPct val="60000"/>
              </a:spcBef>
              <a:buClr>
                <a:srgbClr val="00FF00"/>
              </a:buClr>
              <a:buFont typeface="Wingdings" pitchFamily="2" charset="2"/>
              <a:buChar char="v"/>
            </a:pPr>
            <a:r>
              <a:rPr lang="en-US" sz="2100">
                <a:solidFill>
                  <a:schemeClr val="bg1"/>
                </a:solidFill>
                <a:latin typeface="Swis721 Ex BT" pitchFamily="34" charset="0"/>
              </a:rPr>
              <a:t>Normally, nitrogen fissure defects are not encouraged in castings produced from irons having nitrogen contents under about 90 ppm.</a:t>
            </a:r>
          </a:p>
          <a:p>
            <a:pPr marL="274638" indent="-274638" algn="just">
              <a:spcBef>
                <a:spcPct val="60000"/>
              </a:spcBef>
              <a:buClr>
                <a:srgbClr val="00FF00"/>
              </a:buClr>
              <a:buFont typeface="Wingdings" pitchFamily="2" charset="2"/>
              <a:buChar char="v"/>
            </a:pPr>
            <a:r>
              <a:rPr lang="en-US" sz="2100">
                <a:solidFill>
                  <a:schemeClr val="bg1"/>
                </a:solidFill>
                <a:latin typeface="Swis721 Ex BT" pitchFamily="34" charset="0"/>
              </a:rPr>
              <a:t>The incidence of fissure defects increases very markedly as the nitrogen content increases above 100 ppm. This is illustrated.</a:t>
            </a:r>
          </a:p>
        </p:txBody>
      </p:sp>
      <p:grpSp>
        <p:nvGrpSpPr>
          <p:cNvPr id="2" name="Group 6"/>
          <p:cNvGrpSpPr>
            <a:grpSpLocks/>
          </p:cNvGrpSpPr>
          <p:nvPr/>
        </p:nvGrpSpPr>
        <p:grpSpPr bwMode="auto">
          <a:xfrm>
            <a:off x="4211638" y="1052513"/>
            <a:ext cx="4932362" cy="4752975"/>
            <a:chOff x="2716" y="1439"/>
            <a:chExt cx="2383" cy="1909"/>
          </a:xfrm>
        </p:grpSpPr>
        <p:pic>
          <p:nvPicPr>
            <p:cNvPr id="110598" name="Picture 7" descr="AFECCA00"/>
            <p:cNvPicPr>
              <a:picLocks noChangeAspect="1" noChangeArrowheads="1"/>
            </p:cNvPicPr>
            <p:nvPr/>
          </p:nvPicPr>
          <p:blipFill>
            <a:blip r:embed="rId2" cstate="print">
              <a:lum bright="12000"/>
            </a:blip>
            <a:srcRect t="8000" r="63994" b="11411"/>
            <a:stretch>
              <a:fillRect/>
            </a:stretch>
          </p:blipFill>
          <p:spPr bwMode="auto">
            <a:xfrm>
              <a:off x="2716" y="1439"/>
              <a:ext cx="1146" cy="1909"/>
            </a:xfrm>
            <a:prstGeom prst="rect">
              <a:avLst/>
            </a:prstGeom>
            <a:noFill/>
            <a:ln w="9525">
              <a:solidFill>
                <a:srgbClr val="FF3300"/>
              </a:solidFill>
              <a:miter lim="800000"/>
              <a:headEnd/>
              <a:tailEnd/>
            </a:ln>
          </p:spPr>
        </p:pic>
        <p:pic>
          <p:nvPicPr>
            <p:cNvPr id="110599" name="Picture 8" descr="AFECCA00"/>
            <p:cNvPicPr>
              <a:picLocks noChangeAspect="1" noChangeArrowheads="1"/>
            </p:cNvPicPr>
            <p:nvPr/>
          </p:nvPicPr>
          <p:blipFill>
            <a:blip r:embed="rId2" cstate="print">
              <a:lum bright="12000"/>
            </a:blip>
            <a:srcRect l="42226" t="9412" r="20370" b="9999"/>
            <a:stretch>
              <a:fillRect/>
            </a:stretch>
          </p:blipFill>
          <p:spPr bwMode="auto">
            <a:xfrm>
              <a:off x="3909" y="1444"/>
              <a:ext cx="1190" cy="1902"/>
            </a:xfrm>
            <a:prstGeom prst="rect">
              <a:avLst/>
            </a:prstGeom>
            <a:noFill/>
            <a:ln w="9525">
              <a:solidFill>
                <a:srgbClr val="FF3300"/>
              </a:solidFill>
              <a:miter lim="800000"/>
              <a:headEnd/>
              <a:tailEnd/>
            </a:ln>
          </p:spPr>
        </p:pic>
      </p:grpSp>
      <p:sp>
        <p:nvSpPr>
          <p:cNvPr id="122889" name="Text Box 9"/>
          <p:cNvSpPr txBox="1">
            <a:spLocks noChangeArrowheads="1"/>
          </p:cNvSpPr>
          <p:nvPr/>
        </p:nvSpPr>
        <p:spPr bwMode="auto">
          <a:xfrm>
            <a:off x="4284663" y="6021388"/>
            <a:ext cx="3798887" cy="430212"/>
          </a:xfrm>
          <a:prstGeom prst="rect">
            <a:avLst/>
          </a:prstGeom>
          <a:noFill/>
          <a:ln w="9525">
            <a:noFill/>
            <a:miter lim="800000"/>
            <a:headEnd/>
            <a:tailEnd/>
          </a:ln>
        </p:spPr>
        <p:txBody>
          <a:bodyPr lIns="0" tIns="0" rIns="0" bIns="0">
            <a:spAutoFit/>
          </a:bodyPr>
          <a:lstStyle/>
          <a:p>
            <a:pPr marL="533400" indent="-533400" algn="ctr">
              <a:tabLst>
                <a:tab pos="533400" algn="l"/>
              </a:tabLst>
            </a:pPr>
            <a:r>
              <a:rPr lang="en-US" sz="1400" b="1">
                <a:solidFill>
                  <a:schemeClr val="bg1"/>
                </a:solidFill>
                <a:latin typeface="Arial" pitchFamily="34" charset="0"/>
              </a:rPr>
              <a:t>	Nitrogen content v. incidence of fissure defects.</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22884"/>
                                        </p:tgtEl>
                                        <p:attrNameLst>
                                          <p:attrName>style.visibility</p:attrName>
                                        </p:attrNameLst>
                                      </p:cBhvr>
                                      <p:to>
                                        <p:strVal val="visible"/>
                                      </p:to>
                                    </p:set>
                                    <p:animEffect transition="in" filter="fade">
                                      <p:cBhvr>
                                        <p:cTn id="7" dur="500"/>
                                        <p:tgtEl>
                                          <p:spTgt spid="122884"/>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122885">
                                            <p:bg/>
                                          </p:spTgt>
                                        </p:tgtEl>
                                        <p:attrNameLst>
                                          <p:attrName>style.visibility</p:attrName>
                                        </p:attrNameLst>
                                      </p:cBhvr>
                                      <p:to>
                                        <p:strVal val="visible"/>
                                      </p:to>
                                    </p:set>
                                    <p:animEffect transition="in" filter="fade">
                                      <p:cBhvr>
                                        <p:cTn id="11" dur="500"/>
                                        <p:tgtEl>
                                          <p:spTgt spid="122885">
                                            <p:bg/>
                                          </p:spTgt>
                                        </p:tgtEl>
                                      </p:cBhvr>
                                    </p:animEffect>
                                  </p:childTnLst>
                                </p:cTn>
                              </p:par>
                            </p:childTnLst>
                          </p:cTn>
                        </p:par>
                        <p:par>
                          <p:cTn id="12" fill="hold">
                            <p:stCondLst>
                              <p:cond delay="17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122885">
                                            <p:txEl>
                                              <p:pRg st="0" end="0"/>
                                            </p:txEl>
                                          </p:spTgt>
                                        </p:tgtEl>
                                        <p:attrNameLst>
                                          <p:attrName>style.visibility</p:attrName>
                                        </p:attrNameLst>
                                      </p:cBhvr>
                                      <p:to>
                                        <p:strVal val="visible"/>
                                      </p:to>
                                    </p:set>
                                    <p:animEffect transition="in" filter="fade">
                                      <p:cBhvr>
                                        <p:cTn id="15" dur="500"/>
                                        <p:tgtEl>
                                          <p:spTgt spid="122885">
                                            <p:txEl>
                                              <p:pRg st="0" end="0"/>
                                            </p:txEl>
                                          </p:spTgt>
                                        </p:tgtEl>
                                      </p:cBhvr>
                                    </p:animEffect>
                                  </p:childTnLst>
                                </p:cTn>
                              </p:par>
                            </p:childTnLst>
                          </p:cTn>
                        </p:par>
                        <p:par>
                          <p:cTn id="16" fill="hold">
                            <p:stCondLst>
                              <p:cond delay="3250"/>
                            </p:stCondLst>
                            <p:childTnLst>
                              <p:par>
                                <p:cTn id="17" presetID="10" presetClass="entr" presetSubtype="0" fill="hold" grpId="0" nodeType="afterEffect">
                                  <p:stCondLst>
                                    <p:cond delay="0"/>
                                  </p:stCondLst>
                                  <p:iterate type="wd">
                                    <p:tmPct val="10000"/>
                                  </p:iterate>
                                  <p:childTnLst>
                                    <p:set>
                                      <p:cBhvr>
                                        <p:cTn id="18" dur="1" fill="hold">
                                          <p:stCondLst>
                                            <p:cond delay="0"/>
                                          </p:stCondLst>
                                        </p:cTn>
                                        <p:tgtEl>
                                          <p:spTgt spid="122885">
                                            <p:txEl>
                                              <p:pRg st="1" end="1"/>
                                            </p:txEl>
                                          </p:spTgt>
                                        </p:tgtEl>
                                        <p:attrNameLst>
                                          <p:attrName>style.visibility</p:attrName>
                                        </p:attrNameLst>
                                      </p:cBhvr>
                                      <p:to>
                                        <p:strVal val="visible"/>
                                      </p:to>
                                    </p:set>
                                    <p:animEffect transition="in" filter="fade">
                                      <p:cBhvr>
                                        <p:cTn id="19" dur="500"/>
                                        <p:tgtEl>
                                          <p:spTgt spid="122885">
                                            <p:txEl>
                                              <p:pRg st="1" end="1"/>
                                            </p:txEl>
                                          </p:spTgt>
                                        </p:tgtEl>
                                      </p:cBhvr>
                                    </p:animEffect>
                                  </p:childTnLst>
                                </p:cTn>
                              </p:par>
                            </p:childTnLst>
                          </p:cTn>
                        </p:par>
                        <p:par>
                          <p:cTn id="20" fill="hold">
                            <p:stCondLst>
                              <p:cond delay="4750"/>
                            </p:stCondLst>
                            <p:childTnLst>
                              <p:par>
                                <p:cTn id="21" presetID="9"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1000"/>
                                        <p:tgtEl>
                                          <p:spTgt spid="2"/>
                                        </p:tgtEl>
                                      </p:cBhvr>
                                    </p:animEffect>
                                  </p:childTnLst>
                                </p:cTn>
                              </p:par>
                            </p:childTnLst>
                          </p:cTn>
                        </p:par>
                        <p:par>
                          <p:cTn id="24" fill="hold">
                            <p:stCondLst>
                              <p:cond delay="5750"/>
                            </p:stCondLst>
                            <p:childTnLst>
                              <p:par>
                                <p:cTn id="25" presetID="10" presetClass="entr" presetSubtype="0" fill="hold" grpId="0" nodeType="afterEffect">
                                  <p:stCondLst>
                                    <p:cond delay="0"/>
                                  </p:stCondLst>
                                  <p:childTnLst>
                                    <p:set>
                                      <p:cBhvr>
                                        <p:cTn id="26" dur="1" fill="hold">
                                          <p:stCondLst>
                                            <p:cond delay="0"/>
                                          </p:stCondLst>
                                        </p:cTn>
                                        <p:tgtEl>
                                          <p:spTgt spid="122889"/>
                                        </p:tgtEl>
                                        <p:attrNameLst>
                                          <p:attrName>style.visibility</p:attrName>
                                        </p:attrNameLst>
                                      </p:cBhvr>
                                      <p:to>
                                        <p:strVal val="visible"/>
                                      </p:to>
                                    </p:set>
                                    <p:animEffect transition="in" filter="fade">
                                      <p:cBhvr>
                                        <p:cTn id="27" dur="1000"/>
                                        <p:tgtEl>
                                          <p:spTgt spid="122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4" grpId="0"/>
      <p:bldP spid="122885" grpId="0" build="p" animBg="1"/>
      <p:bldP spid="12288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p:cNvPicPr>
            <a:picLocks noChangeAspect="1" noChangeArrowheads="1"/>
          </p:cNvPicPr>
          <p:nvPr/>
        </p:nvPicPr>
        <p:blipFill>
          <a:blip r:embed="rId2" cstate="print"/>
          <a:srcRect b="50742"/>
          <a:stretch>
            <a:fillRect/>
          </a:stretch>
        </p:blipFill>
        <p:spPr bwMode="auto">
          <a:xfrm>
            <a:off x="1000125" y="669925"/>
            <a:ext cx="7267575" cy="5259388"/>
          </a:xfrm>
          <a:prstGeom prst="rect">
            <a:avLst/>
          </a:prstGeom>
          <a:noFill/>
          <a:ln w="9525">
            <a:noFill/>
            <a:miter lim="800000"/>
            <a:headEnd/>
            <a:tailEnd/>
          </a:ln>
        </p:spPr>
      </p:pic>
    </p:spTree>
  </p:cSld>
  <p:clrMapOvr>
    <a:masterClrMapping/>
  </p:clrMapOvr>
  <p:transition spd="med">
    <p:rand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flipV="1">
            <a:off x="395288" y="820738"/>
            <a:ext cx="8351837" cy="36512"/>
          </a:xfrm>
          <a:prstGeom prst="rect">
            <a:avLst/>
          </a:prstGeom>
          <a:gradFill rotWithShape="1">
            <a:gsLst>
              <a:gs pos="0">
                <a:schemeClr val="bg1"/>
              </a:gs>
              <a:gs pos="100000">
                <a:schemeClr val="bg1">
                  <a:gamma/>
                  <a:shade val="46275"/>
                  <a:invGamma/>
                </a:schemeClr>
              </a:gs>
            </a:gsLst>
            <a:lin ang="5400000" scaled="1"/>
          </a:gradFill>
          <a:ln w="9525">
            <a:noFill/>
            <a:miter lim="800000"/>
            <a:headEnd/>
            <a:tailEnd/>
          </a:ln>
          <a:effectLst/>
        </p:spPr>
        <p:txBody>
          <a:bodyPr wrap="none" anchor="ctr"/>
          <a:lstStyle/>
          <a:p>
            <a:pPr>
              <a:defRPr/>
            </a:pPr>
            <a:endParaRPr lang="ar-EG">
              <a:cs typeface="+mn-cs"/>
            </a:endParaRPr>
          </a:p>
        </p:txBody>
      </p:sp>
      <p:sp>
        <p:nvSpPr>
          <p:cNvPr id="81923" name="Rectangle 3"/>
          <p:cNvSpPr>
            <a:spLocks noChangeArrowheads="1"/>
          </p:cNvSpPr>
          <p:nvPr/>
        </p:nvSpPr>
        <p:spPr bwMode="auto">
          <a:xfrm>
            <a:off x="323850" y="260350"/>
            <a:ext cx="7772400" cy="704850"/>
          </a:xfrm>
          <a:prstGeom prst="rect">
            <a:avLst/>
          </a:prstGeom>
          <a:noFill/>
          <a:ln w="38100">
            <a:noFill/>
            <a:miter lim="800000"/>
            <a:headEnd/>
            <a:tailEnd/>
          </a:ln>
          <a:effectLst/>
        </p:spPr>
        <p:txBody>
          <a:bodyPr anchor="ctr"/>
          <a:lstStyle/>
          <a:p>
            <a:pPr>
              <a:defRPr/>
            </a:pPr>
            <a:r>
              <a:rPr lang="en-US" b="1">
                <a:solidFill>
                  <a:srgbClr val="FF3300"/>
                </a:solidFill>
                <a:effectLst>
                  <a:outerShdw blurRad="38100" dist="38100" dir="2700000" algn="tl">
                    <a:srgbClr val="000000"/>
                  </a:outerShdw>
                </a:effectLst>
                <a:latin typeface="Arial" pitchFamily="34" charset="0"/>
              </a:rPr>
              <a:t>IRREGULAR HOLES</a:t>
            </a:r>
          </a:p>
        </p:txBody>
      </p:sp>
      <p:sp>
        <p:nvSpPr>
          <p:cNvPr id="81924" name="Text Box 4"/>
          <p:cNvSpPr txBox="1">
            <a:spLocks noChangeArrowheads="1"/>
          </p:cNvSpPr>
          <p:nvPr/>
        </p:nvSpPr>
        <p:spPr bwMode="auto">
          <a:xfrm>
            <a:off x="315913" y="908050"/>
            <a:ext cx="2400300" cy="396875"/>
          </a:xfrm>
          <a:prstGeom prst="rect">
            <a:avLst/>
          </a:prstGeom>
          <a:noFill/>
          <a:ln w="9525">
            <a:noFill/>
            <a:miter lim="800000"/>
            <a:headEnd/>
            <a:tailEnd/>
          </a:ln>
        </p:spPr>
        <p:txBody>
          <a:bodyPr wrap="none">
            <a:spAutoFit/>
          </a:bodyPr>
          <a:lstStyle/>
          <a:p>
            <a:r>
              <a:rPr lang="en-US" sz="2000" b="1" u="sng">
                <a:solidFill>
                  <a:srgbClr val="FF3300"/>
                </a:solidFill>
                <a:latin typeface="Arial" pitchFamily="34" charset="0"/>
              </a:rPr>
              <a:t>Shrinkage Defects</a:t>
            </a:r>
          </a:p>
        </p:txBody>
      </p:sp>
      <p:sp>
        <p:nvSpPr>
          <p:cNvPr id="81925" name="Text Box 5"/>
          <p:cNvSpPr txBox="1">
            <a:spLocks noChangeArrowheads="1"/>
          </p:cNvSpPr>
          <p:nvPr/>
        </p:nvSpPr>
        <p:spPr bwMode="auto">
          <a:xfrm>
            <a:off x="5643563" y="3786188"/>
            <a:ext cx="3143250" cy="504825"/>
          </a:xfrm>
          <a:prstGeom prst="rect">
            <a:avLst/>
          </a:prstGeom>
          <a:solidFill>
            <a:schemeClr val="bg1"/>
          </a:solidFill>
          <a:ln w="9525">
            <a:noFill/>
            <a:miter lim="800000"/>
            <a:headEnd/>
            <a:tailEnd/>
          </a:ln>
        </p:spPr>
        <p:txBody>
          <a:bodyPr anchor="ctr"/>
          <a:lstStyle/>
          <a:p>
            <a:r>
              <a:rPr lang="en-US" sz="1200" b="1" dirty="0">
                <a:latin typeface="Arial" pitchFamily="34" charset="0"/>
              </a:rPr>
              <a:t>Micrograph illustrating </a:t>
            </a:r>
            <a:r>
              <a:rPr lang="en-US" sz="1200" b="1" dirty="0" err="1">
                <a:latin typeface="Arial" pitchFamily="34" charset="0"/>
              </a:rPr>
              <a:t>dendritic</a:t>
            </a:r>
            <a:r>
              <a:rPr lang="en-US" sz="1200" b="1" dirty="0">
                <a:latin typeface="Arial" pitchFamily="34" charset="0"/>
              </a:rPr>
              <a:t> form of internal porosity</a:t>
            </a:r>
          </a:p>
        </p:txBody>
      </p:sp>
      <p:pic>
        <p:nvPicPr>
          <p:cNvPr id="81931" name="Picture 11" descr="EA982DDF"/>
          <p:cNvPicPr>
            <a:picLocks noChangeAspect="1" noChangeArrowheads="1"/>
          </p:cNvPicPr>
          <p:nvPr/>
        </p:nvPicPr>
        <p:blipFill>
          <a:blip r:embed="rId2" cstate="print"/>
          <a:srcRect l="7639" t="4733" r="4416" b="18179"/>
          <a:stretch>
            <a:fillRect/>
          </a:stretch>
        </p:blipFill>
        <p:spPr bwMode="auto">
          <a:xfrm>
            <a:off x="5715000" y="1285875"/>
            <a:ext cx="3024188" cy="2451100"/>
          </a:xfrm>
          <a:prstGeom prst="rect">
            <a:avLst/>
          </a:prstGeom>
          <a:noFill/>
          <a:ln w="9525">
            <a:noFill/>
            <a:miter lim="800000"/>
            <a:headEnd/>
            <a:tailEnd/>
          </a:ln>
        </p:spPr>
      </p:pic>
      <p:pic>
        <p:nvPicPr>
          <p:cNvPr id="81932" name="Picture 12" descr="A5945FA2"/>
          <p:cNvPicPr>
            <a:picLocks noChangeAspect="1" noChangeArrowheads="1"/>
          </p:cNvPicPr>
          <p:nvPr/>
        </p:nvPicPr>
        <p:blipFill>
          <a:blip r:embed="rId3" cstate="print"/>
          <a:srcRect/>
          <a:stretch>
            <a:fillRect/>
          </a:stretch>
        </p:blipFill>
        <p:spPr bwMode="auto">
          <a:xfrm>
            <a:off x="642938" y="1643063"/>
            <a:ext cx="4114800" cy="1730375"/>
          </a:xfrm>
          <a:prstGeom prst="rect">
            <a:avLst/>
          </a:prstGeom>
          <a:noFill/>
          <a:ln w="9525">
            <a:noFill/>
            <a:miter lim="800000"/>
            <a:headEnd/>
            <a:tailEnd/>
          </a:ln>
        </p:spPr>
      </p:pic>
      <p:sp>
        <p:nvSpPr>
          <p:cNvPr id="81933" name="Text Box 13"/>
          <p:cNvSpPr txBox="1">
            <a:spLocks noChangeArrowheads="1"/>
          </p:cNvSpPr>
          <p:nvPr/>
        </p:nvSpPr>
        <p:spPr bwMode="auto">
          <a:xfrm>
            <a:off x="285750" y="3643313"/>
            <a:ext cx="5000625" cy="2928937"/>
          </a:xfrm>
          <a:prstGeom prst="rect">
            <a:avLst/>
          </a:prstGeom>
          <a:noFill/>
          <a:ln w="9525">
            <a:noFill/>
            <a:miter lim="800000"/>
            <a:headEnd/>
            <a:tailEnd/>
          </a:ln>
        </p:spPr>
        <p:txBody>
          <a:bodyPr/>
          <a:lstStyle/>
          <a:p>
            <a:pPr>
              <a:lnSpc>
                <a:spcPct val="90000"/>
              </a:lnSpc>
            </a:pPr>
            <a:r>
              <a:rPr lang="en-US" sz="1800" b="1" u="sng">
                <a:solidFill>
                  <a:srgbClr val="FF3300"/>
                </a:solidFill>
                <a:latin typeface="Arial" pitchFamily="34" charset="0"/>
              </a:rPr>
              <a:t>Form</a:t>
            </a:r>
            <a:r>
              <a:rPr lang="en-US" sz="1800" b="1">
                <a:solidFill>
                  <a:schemeClr val="bg1"/>
                </a:solidFill>
                <a:latin typeface="Arial" pitchFamily="34" charset="0"/>
              </a:rPr>
              <a:t>:</a:t>
            </a:r>
          </a:p>
          <a:p>
            <a:pPr>
              <a:lnSpc>
                <a:spcPct val="90000"/>
              </a:lnSpc>
              <a:buFontTx/>
              <a:buChar char="•"/>
            </a:pPr>
            <a:r>
              <a:rPr lang="en-US" sz="1800" b="1">
                <a:solidFill>
                  <a:schemeClr val="bg1"/>
                </a:solidFill>
                <a:latin typeface="Arial" pitchFamily="34" charset="0"/>
              </a:rPr>
              <a:t>  open metal, often interconnected areas</a:t>
            </a:r>
          </a:p>
          <a:p>
            <a:pPr>
              <a:lnSpc>
                <a:spcPct val="90000"/>
              </a:lnSpc>
              <a:buFontTx/>
              <a:buChar char="•"/>
            </a:pPr>
            <a:r>
              <a:rPr lang="en-US" sz="1800" b="1">
                <a:solidFill>
                  <a:schemeClr val="bg1"/>
                </a:solidFill>
                <a:latin typeface="Arial" pitchFamily="34" charset="0"/>
              </a:rPr>
              <a:t>  has a dendritic form</a:t>
            </a:r>
          </a:p>
          <a:p>
            <a:pPr>
              <a:lnSpc>
                <a:spcPct val="90000"/>
              </a:lnSpc>
              <a:buFontTx/>
              <a:buChar char="•"/>
            </a:pPr>
            <a:r>
              <a:rPr lang="en-US" sz="1800" b="1">
                <a:solidFill>
                  <a:schemeClr val="bg1"/>
                </a:solidFill>
                <a:latin typeface="Arial" pitchFamily="34" charset="0"/>
              </a:rPr>
              <a:t>  generally occurs in the heavier sections or hot spots such as positions adjacent to ingates or risers</a:t>
            </a:r>
          </a:p>
          <a:p>
            <a:pPr>
              <a:lnSpc>
                <a:spcPct val="90000"/>
              </a:lnSpc>
            </a:pPr>
            <a:r>
              <a:rPr lang="en-US" sz="1800" b="1" u="sng">
                <a:solidFill>
                  <a:srgbClr val="FF3300"/>
                </a:solidFill>
                <a:latin typeface="Arial" pitchFamily="34" charset="0"/>
              </a:rPr>
              <a:t>Causes</a:t>
            </a:r>
            <a:r>
              <a:rPr lang="en-US" sz="1800" b="1">
                <a:solidFill>
                  <a:srgbClr val="FF3300"/>
                </a:solidFill>
                <a:latin typeface="Arial" pitchFamily="34" charset="0"/>
              </a:rPr>
              <a:t>:</a:t>
            </a:r>
          </a:p>
          <a:p>
            <a:pPr>
              <a:lnSpc>
                <a:spcPct val="90000"/>
              </a:lnSpc>
              <a:buFontTx/>
              <a:buChar char="•"/>
            </a:pPr>
            <a:r>
              <a:rPr lang="en-US" sz="1800" b="1">
                <a:solidFill>
                  <a:schemeClr val="bg1"/>
                </a:solidFill>
                <a:latin typeface="Arial" pitchFamily="34" charset="0"/>
              </a:rPr>
              <a:t>   lack of mold rigidity</a:t>
            </a:r>
          </a:p>
          <a:p>
            <a:pPr>
              <a:lnSpc>
                <a:spcPct val="90000"/>
              </a:lnSpc>
              <a:buFontTx/>
              <a:buChar char="•"/>
            </a:pPr>
            <a:r>
              <a:rPr lang="en-US" sz="1800" b="1">
                <a:solidFill>
                  <a:schemeClr val="bg1"/>
                </a:solidFill>
                <a:latin typeface="Arial" pitchFamily="34" charset="0"/>
              </a:rPr>
              <a:t>   high pouring temperature</a:t>
            </a:r>
          </a:p>
          <a:p>
            <a:pPr>
              <a:lnSpc>
                <a:spcPct val="90000"/>
              </a:lnSpc>
              <a:buFontTx/>
              <a:buChar char="•"/>
            </a:pPr>
            <a:r>
              <a:rPr lang="en-US" sz="1800" b="1">
                <a:solidFill>
                  <a:schemeClr val="bg1"/>
                </a:solidFill>
                <a:latin typeface="Arial" pitchFamily="34" charset="0"/>
              </a:rPr>
              <a:t>   over inoculation</a:t>
            </a:r>
          </a:p>
          <a:p>
            <a:pPr>
              <a:lnSpc>
                <a:spcPct val="90000"/>
              </a:lnSpc>
              <a:buFontTx/>
              <a:buChar char="•"/>
            </a:pPr>
            <a:r>
              <a:rPr lang="en-US" sz="1800" b="1">
                <a:solidFill>
                  <a:schemeClr val="bg1"/>
                </a:solidFill>
                <a:latin typeface="Arial" pitchFamily="34" charset="0"/>
              </a:rPr>
              <a:t>   high phosphorous content</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923"/>
                                        </p:tgtEl>
                                        <p:attrNameLst>
                                          <p:attrName>style.visibility</p:attrName>
                                        </p:attrNameLst>
                                      </p:cBhvr>
                                      <p:to>
                                        <p:strVal val="visible"/>
                                      </p:to>
                                    </p:set>
                                    <p:animEffect transition="in" filter="fade">
                                      <p:cBhvr>
                                        <p:cTn id="7" dur="500"/>
                                        <p:tgtEl>
                                          <p:spTgt spid="81923"/>
                                        </p:tgtEl>
                                      </p:cBhvr>
                                    </p:animEffect>
                                  </p:childTnLst>
                                </p:cTn>
                              </p:par>
                            </p:childTnLst>
                          </p:cTn>
                        </p:par>
                        <p:par>
                          <p:cTn id="8" fill="hold">
                            <p:stCondLst>
                              <p:cond delay="500"/>
                            </p:stCondLst>
                            <p:childTnLst>
                              <p:par>
                                <p:cTn id="9" presetID="29" presetClass="entr" presetSubtype="0" fill="hold" grpId="0" nodeType="afterEffect">
                                  <p:stCondLst>
                                    <p:cond delay="0"/>
                                  </p:stCondLst>
                                  <p:childTnLst>
                                    <p:set>
                                      <p:cBhvr>
                                        <p:cTn id="10" dur="1" fill="hold">
                                          <p:stCondLst>
                                            <p:cond delay="0"/>
                                          </p:stCondLst>
                                        </p:cTn>
                                        <p:tgtEl>
                                          <p:spTgt spid="81922"/>
                                        </p:tgtEl>
                                        <p:attrNameLst>
                                          <p:attrName>style.visibility</p:attrName>
                                        </p:attrNameLst>
                                      </p:cBhvr>
                                      <p:to>
                                        <p:strVal val="visible"/>
                                      </p:to>
                                    </p:set>
                                    <p:anim calcmode="lin" valueType="num">
                                      <p:cBhvr>
                                        <p:cTn id="11" dur="500" fill="hold"/>
                                        <p:tgtEl>
                                          <p:spTgt spid="81922"/>
                                        </p:tgtEl>
                                        <p:attrNameLst>
                                          <p:attrName>ppt_x</p:attrName>
                                        </p:attrNameLst>
                                      </p:cBhvr>
                                      <p:tavLst>
                                        <p:tav tm="0">
                                          <p:val>
                                            <p:strVal val="#ppt_x-.2"/>
                                          </p:val>
                                        </p:tav>
                                        <p:tav tm="100000">
                                          <p:val>
                                            <p:strVal val="#ppt_x"/>
                                          </p:val>
                                        </p:tav>
                                      </p:tavLst>
                                    </p:anim>
                                    <p:anim calcmode="lin" valueType="num">
                                      <p:cBhvr>
                                        <p:cTn id="12" dur="500" fill="hold"/>
                                        <p:tgtEl>
                                          <p:spTgt spid="81922"/>
                                        </p:tgtEl>
                                        <p:attrNameLst>
                                          <p:attrName>ppt_y</p:attrName>
                                        </p:attrNameLst>
                                      </p:cBhvr>
                                      <p:tavLst>
                                        <p:tav tm="0">
                                          <p:val>
                                            <p:strVal val="#ppt_y"/>
                                          </p:val>
                                        </p:tav>
                                        <p:tav tm="100000">
                                          <p:val>
                                            <p:strVal val="#ppt_y"/>
                                          </p:val>
                                        </p:tav>
                                      </p:tavLst>
                                    </p:anim>
                                    <p:animEffect transition="in" filter="wipe(right)" prLst="gradientSize: 0.1">
                                      <p:cBhvr>
                                        <p:cTn id="13" dur="500"/>
                                        <p:tgtEl>
                                          <p:spTgt spid="81922"/>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81924"/>
                                        </p:tgtEl>
                                        <p:attrNameLst>
                                          <p:attrName>style.visibility</p:attrName>
                                        </p:attrNameLst>
                                      </p:cBhvr>
                                      <p:to>
                                        <p:strVal val="visible"/>
                                      </p:to>
                                    </p:set>
                                    <p:animEffect transition="in" filter="fade">
                                      <p:cBhvr>
                                        <p:cTn id="17" dur="500"/>
                                        <p:tgtEl>
                                          <p:spTgt spid="81924"/>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81931"/>
                                        </p:tgtEl>
                                        <p:attrNameLst>
                                          <p:attrName>style.visibility</p:attrName>
                                        </p:attrNameLst>
                                      </p:cBhvr>
                                      <p:to>
                                        <p:strVal val="visible"/>
                                      </p:to>
                                    </p:set>
                                    <p:animEffect transition="in" filter="fade">
                                      <p:cBhvr>
                                        <p:cTn id="21" dur="500"/>
                                        <p:tgtEl>
                                          <p:spTgt spid="81931"/>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81925"/>
                                        </p:tgtEl>
                                        <p:attrNameLst>
                                          <p:attrName>style.visibility</p:attrName>
                                        </p:attrNameLst>
                                      </p:cBhvr>
                                      <p:to>
                                        <p:strVal val="visible"/>
                                      </p:to>
                                    </p:set>
                                    <p:animEffect transition="in" filter="fade">
                                      <p:cBhvr>
                                        <p:cTn id="25" dur="500"/>
                                        <p:tgtEl>
                                          <p:spTgt spid="81925"/>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81932"/>
                                        </p:tgtEl>
                                        <p:attrNameLst>
                                          <p:attrName>style.visibility</p:attrName>
                                        </p:attrNameLst>
                                      </p:cBhvr>
                                      <p:to>
                                        <p:strVal val="visible"/>
                                      </p:to>
                                    </p:set>
                                    <p:animEffect transition="in" filter="fade">
                                      <p:cBhvr>
                                        <p:cTn id="29" dur="500"/>
                                        <p:tgtEl>
                                          <p:spTgt spid="81932"/>
                                        </p:tgtEl>
                                      </p:cBhvr>
                                    </p:animEffect>
                                  </p:childTnLst>
                                </p:cTn>
                              </p:par>
                            </p:childTnLst>
                          </p:cTn>
                        </p:par>
                        <p:par>
                          <p:cTn id="30" fill="hold">
                            <p:stCondLst>
                              <p:cond delay="3000"/>
                            </p:stCondLst>
                            <p:childTnLst>
                              <p:par>
                                <p:cTn id="31" presetID="10" presetClass="entr" presetSubtype="0" fill="hold" grpId="0" nodeType="afterEffect">
                                  <p:stCondLst>
                                    <p:cond delay="0"/>
                                  </p:stCondLst>
                                  <p:iterate type="wd">
                                    <p:tmPct val="10000"/>
                                  </p:iterate>
                                  <p:childTnLst>
                                    <p:set>
                                      <p:cBhvr>
                                        <p:cTn id="32" dur="1" fill="hold">
                                          <p:stCondLst>
                                            <p:cond delay="0"/>
                                          </p:stCondLst>
                                        </p:cTn>
                                        <p:tgtEl>
                                          <p:spTgt spid="81933"/>
                                        </p:tgtEl>
                                        <p:attrNameLst>
                                          <p:attrName>style.visibility</p:attrName>
                                        </p:attrNameLst>
                                      </p:cBhvr>
                                      <p:to>
                                        <p:strVal val="visible"/>
                                      </p:to>
                                    </p:set>
                                    <p:animEffect transition="in" filter="fade">
                                      <p:cBhvr>
                                        <p:cTn id="33" dur="500"/>
                                        <p:tgtEl>
                                          <p:spTgt spid="81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animBg="1"/>
      <p:bldP spid="81923" grpId="0"/>
      <p:bldP spid="81924" grpId="0"/>
      <p:bldP spid="81925" grpId="0" animBg="1"/>
      <p:bldP spid="8193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p:cNvPicPr>
            <a:picLocks noChangeAspect="1" noChangeArrowheads="1"/>
          </p:cNvPicPr>
          <p:nvPr/>
        </p:nvPicPr>
        <p:blipFill>
          <a:blip r:embed="rId2" cstate="print"/>
          <a:srcRect l="1767" t="3323" r="3069"/>
          <a:stretch>
            <a:fillRect/>
          </a:stretch>
        </p:blipFill>
        <p:spPr bwMode="auto">
          <a:xfrm>
            <a:off x="539750" y="620713"/>
            <a:ext cx="8208963" cy="5903912"/>
          </a:xfrm>
          <a:prstGeom prst="rect">
            <a:avLst/>
          </a:prstGeom>
          <a:noFill/>
          <a:ln w="9525">
            <a:noFill/>
            <a:miter lim="800000"/>
            <a:headEnd/>
            <a:tailEnd/>
          </a:ln>
        </p:spPr>
      </p:pic>
    </p:spTree>
  </p:cSld>
  <p:clrMapOvr>
    <a:masterClrMapping/>
  </p:clrMapOvr>
  <p:transition spd="med">
    <p:rand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6"/>
          <p:cNvPicPr>
            <a:picLocks noChangeAspect="1" noChangeArrowheads="1"/>
          </p:cNvPicPr>
          <p:nvPr/>
        </p:nvPicPr>
        <p:blipFill>
          <a:blip r:embed="rId2" cstate="print"/>
          <a:srcRect t="1765" r="3401" b="6062"/>
          <a:stretch>
            <a:fillRect/>
          </a:stretch>
        </p:blipFill>
        <p:spPr bwMode="auto">
          <a:xfrm>
            <a:off x="323850" y="692150"/>
            <a:ext cx="4238625" cy="5400675"/>
          </a:xfrm>
          <a:prstGeom prst="rect">
            <a:avLst/>
          </a:prstGeom>
          <a:noFill/>
          <a:ln w="9525">
            <a:noFill/>
            <a:miter lim="800000"/>
            <a:headEnd/>
            <a:tailEnd/>
          </a:ln>
        </p:spPr>
      </p:pic>
      <p:pic>
        <p:nvPicPr>
          <p:cNvPr id="103427" name="Picture 7"/>
          <p:cNvPicPr>
            <a:picLocks noChangeAspect="1" noChangeArrowheads="1"/>
          </p:cNvPicPr>
          <p:nvPr/>
        </p:nvPicPr>
        <p:blipFill>
          <a:blip r:embed="rId3" cstate="print"/>
          <a:srcRect l="1711" t="4440" r="3459" b="4408"/>
          <a:stretch>
            <a:fillRect/>
          </a:stretch>
        </p:blipFill>
        <p:spPr bwMode="auto">
          <a:xfrm>
            <a:off x="4859338" y="765175"/>
            <a:ext cx="4176712" cy="5327650"/>
          </a:xfrm>
          <a:prstGeom prst="rect">
            <a:avLst/>
          </a:prstGeom>
          <a:noFill/>
          <a:ln w="9525">
            <a:noFill/>
            <a:miter lim="800000"/>
            <a:headEnd/>
            <a:tailEnd/>
          </a:ln>
        </p:spPr>
      </p:pic>
    </p:spTree>
  </p:cSld>
  <p:clrMapOvr>
    <a:masterClrMapping/>
  </p:clrMapOvr>
  <p:transition spd="med">
    <p:rand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31800" y="898525"/>
            <a:ext cx="8382000" cy="76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wrap="none" anchor="ctr"/>
          <a:lstStyle/>
          <a:p>
            <a:pPr>
              <a:defRPr/>
            </a:pPr>
            <a:endParaRPr lang="en-US">
              <a:latin typeface="Arial" charset="0"/>
              <a:cs typeface="Arial" charset="0"/>
            </a:endParaRPr>
          </a:p>
        </p:txBody>
      </p:sp>
      <p:sp>
        <p:nvSpPr>
          <p:cNvPr id="48131" name="Rectangle 9"/>
          <p:cNvSpPr>
            <a:spLocks noChangeArrowheads="1"/>
          </p:cNvSpPr>
          <p:nvPr/>
        </p:nvSpPr>
        <p:spPr bwMode="auto">
          <a:xfrm>
            <a:off x="733425" y="1176338"/>
            <a:ext cx="7677150" cy="1187450"/>
          </a:xfrm>
          <a:prstGeom prst="rect">
            <a:avLst/>
          </a:prstGeom>
          <a:noFill/>
          <a:ln w="3175">
            <a:noFill/>
            <a:miter lim="800000"/>
            <a:headEnd/>
            <a:tailEnd/>
          </a:ln>
        </p:spPr>
        <p:txBody>
          <a:bodyPr anchor="ctr"/>
          <a:lstStyle/>
          <a:p>
            <a:pPr marL="274638" indent="-274638" algn="just">
              <a:spcBef>
                <a:spcPct val="100000"/>
              </a:spcBef>
              <a:buClr>
                <a:schemeClr val="folHlink"/>
              </a:buClr>
              <a:buFont typeface="Wingdings" pitchFamily="2" charset="2"/>
              <a:buChar char="v"/>
            </a:pPr>
            <a:r>
              <a:rPr lang="en-US" sz="1800" b="1">
                <a:solidFill>
                  <a:schemeClr val="bg1"/>
                </a:solidFill>
              </a:rPr>
              <a:t>In principle, the total shrinkage formed in a casting, after solidification, is made of the following: 1) the concentrated shrinkage (shrinkage cavity), 2) the dispersed macroshrinkage and 3) the dispersed microshrinkage (or microporosity).</a:t>
            </a:r>
          </a:p>
        </p:txBody>
      </p:sp>
      <p:pic>
        <p:nvPicPr>
          <p:cNvPr id="48132" name="Picture 5" descr="DA490AEA"/>
          <p:cNvPicPr>
            <a:picLocks noChangeAspect="1" noChangeArrowheads="1"/>
          </p:cNvPicPr>
          <p:nvPr/>
        </p:nvPicPr>
        <p:blipFill>
          <a:blip r:embed="rId3" cstate="print"/>
          <a:srcRect/>
          <a:stretch>
            <a:fillRect/>
          </a:stretch>
        </p:blipFill>
        <p:spPr bwMode="auto">
          <a:xfrm>
            <a:off x="2225675" y="2395538"/>
            <a:ext cx="4770438" cy="3790950"/>
          </a:xfrm>
          <a:prstGeom prst="rect">
            <a:avLst/>
          </a:prstGeom>
          <a:noFill/>
          <a:ln w="9525">
            <a:noFill/>
            <a:miter lim="800000"/>
            <a:headEnd/>
            <a:tailEnd/>
          </a:ln>
        </p:spPr>
      </p:pic>
      <p:sp>
        <p:nvSpPr>
          <p:cNvPr id="48133" name="Text Box 6"/>
          <p:cNvSpPr txBox="1">
            <a:spLocks noChangeArrowheads="1"/>
          </p:cNvSpPr>
          <p:nvPr/>
        </p:nvSpPr>
        <p:spPr bwMode="auto">
          <a:xfrm>
            <a:off x="2214563" y="6218238"/>
            <a:ext cx="4957762" cy="523875"/>
          </a:xfrm>
          <a:prstGeom prst="rect">
            <a:avLst/>
          </a:prstGeom>
          <a:noFill/>
          <a:ln w="9525">
            <a:noFill/>
            <a:miter lim="800000"/>
            <a:headEnd/>
            <a:tailEnd/>
          </a:ln>
        </p:spPr>
        <p:txBody>
          <a:bodyPr>
            <a:spAutoFit/>
          </a:bodyPr>
          <a:lstStyle/>
          <a:p>
            <a:pPr algn="just">
              <a:spcBef>
                <a:spcPct val="50000"/>
              </a:spcBef>
            </a:pPr>
            <a:r>
              <a:rPr lang="en-US" sz="1400" b="1">
                <a:solidFill>
                  <a:srgbClr val="FFC000"/>
                </a:solidFill>
              </a:rPr>
              <a:t>Schematic drawing showing definition of concentrated and dispersed shrinkage in an open casting.</a:t>
            </a:r>
          </a:p>
        </p:txBody>
      </p:sp>
      <p:sp>
        <p:nvSpPr>
          <p:cNvPr id="48134" name="Rectangle 2"/>
          <p:cNvSpPr>
            <a:spLocks noChangeArrowheads="1"/>
          </p:cNvSpPr>
          <p:nvPr/>
        </p:nvSpPr>
        <p:spPr bwMode="auto">
          <a:xfrm>
            <a:off x="347663" y="354013"/>
            <a:ext cx="8283575" cy="666750"/>
          </a:xfrm>
          <a:prstGeom prst="rect">
            <a:avLst/>
          </a:prstGeom>
          <a:noFill/>
          <a:ln w="9525">
            <a:noFill/>
            <a:miter lim="800000"/>
            <a:headEnd/>
            <a:tailEnd/>
          </a:ln>
        </p:spPr>
        <p:txBody>
          <a:bodyPr anchor="ctr"/>
          <a:lstStyle/>
          <a:p>
            <a:r>
              <a:rPr lang="en-US" sz="2200">
                <a:solidFill>
                  <a:srgbClr val="F62E3C"/>
                </a:solidFill>
                <a:latin typeface="Arial Black" pitchFamily="34" charset="0"/>
              </a:rPr>
              <a:t>TYPES OF SHRINKAGE DEFECTS IN IRON CASTINGS</a:t>
            </a:r>
          </a:p>
        </p:txBody>
      </p:sp>
    </p:spTree>
  </p:cSld>
  <p:clrMapOvr>
    <a:masterClrMapping/>
  </p:clrMapOvr>
  <p:transition spd="med">
    <p:rand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31800" y="941388"/>
            <a:ext cx="8382000" cy="76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wrap="none" anchor="ctr"/>
          <a:lstStyle/>
          <a:p>
            <a:pPr>
              <a:defRPr/>
            </a:pPr>
            <a:endParaRPr lang="en-US">
              <a:latin typeface="Arial" charset="0"/>
              <a:cs typeface="Arial" charset="0"/>
            </a:endParaRPr>
          </a:p>
        </p:txBody>
      </p:sp>
      <p:sp>
        <p:nvSpPr>
          <p:cNvPr id="49155" name="Rectangle 9"/>
          <p:cNvSpPr>
            <a:spLocks noChangeArrowheads="1"/>
          </p:cNvSpPr>
          <p:nvPr/>
        </p:nvSpPr>
        <p:spPr bwMode="auto">
          <a:xfrm>
            <a:off x="720725" y="1038225"/>
            <a:ext cx="7677150" cy="995363"/>
          </a:xfrm>
          <a:prstGeom prst="rect">
            <a:avLst/>
          </a:prstGeom>
          <a:noFill/>
          <a:ln w="3175">
            <a:noFill/>
            <a:miter lim="800000"/>
            <a:headEnd/>
            <a:tailEnd/>
          </a:ln>
        </p:spPr>
        <p:txBody>
          <a:bodyPr anchor="ctr"/>
          <a:lstStyle/>
          <a:p>
            <a:pPr marL="274638" indent="-274638" algn="just">
              <a:spcBef>
                <a:spcPct val="100000"/>
              </a:spcBef>
              <a:buClr>
                <a:schemeClr val="folHlink"/>
              </a:buClr>
              <a:buFont typeface="Wingdings" pitchFamily="2" charset="2"/>
              <a:buChar char="v"/>
            </a:pPr>
            <a:r>
              <a:rPr lang="en-US" sz="1600">
                <a:solidFill>
                  <a:schemeClr val="bg1"/>
                </a:solidFill>
              </a:rPr>
              <a:t>The dispersed macroshrinkage is of millimeter size and consists of cavities that resulted from lack of feeding during solidification. </a:t>
            </a:r>
          </a:p>
        </p:txBody>
      </p:sp>
      <p:pic>
        <p:nvPicPr>
          <p:cNvPr id="49156" name="Picture 6" descr="40E8C9E3"/>
          <p:cNvPicPr>
            <a:picLocks noChangeAspect="1" noChangeArrowheads="1"/>
          </p:cNvPicPr>
          <p:nvPr/>
        </p:nvPicPr>
        <p:blipFill>
          <a:blip r:embed="rId3" cstate="print"/>
          <a:srcRect r="2391" b="899"/>
          <a:stretch>
            <a:fillRect/>
          </a:stretch>
        </p:blipFill>
        <p:spPr bwMode="auto">
          <a:xfrm>
            <a:off x="1849438" y="2214563"/>
            <a:ext cx="5286375" cy="3808412"/>
          </a:xfrm>
          <a:prstGeom prst="rect">
            <a:avLst/>
          </a:prstGeom>
          <a:noFill/>
          <a:ln w="9525">
            <a:noFill/>
            <a:miter lim="800000"/>
            <a:headEnd/>
            <a:tailEnd/>
          </a:ln>
        </p:spPr>
      </p:pic>
      <p:sp>
        <p:nvSpPr>
          <p:cNvPr id="49157" name="Rectangle 2"/>
          <p:cNvSpPr>
            <a:spLocks noChangeArrowheads="1"/>
          </p:cNvSpPr>
          <p:nvPr/>
        </p:nvSpPr>
        <p:spPr bwMode="auto">
          <a:xfrm>
            <a:off x="347663" y="411163"/>
            <a:ext cx="8283575" cy="666750"/>
          </a:xfrm>
          <a:prstGeom prst="rect">
            <a:avLst/>
          </a:prstGeom>
          <a:noFill/>
          <a:ln w="9525">
            <a:noFill/>
            <a:miter lim="800000"/>
            <a:headEnd/>
            <a:tailEnd/>
          </a:ln>
        </p:spPr>
        <p:txBody>
          <a:bodyPr anchor="ctr"/>
          <a:lstStyle/>
          <a:p>
            <a:r>
              <a:rPr lang="en-US" sz="2200">
                <a:solidFill>
                  <a:srgbClr val="F62E3C"/>
                </a:solidFill>
                <a:latin typeface="Arial Black" pitchFamily="34" charset="0"/>
              </a:rPr>
              <a:t>THE DISPERSED MACROSHRINKAGE</a:t>
            </a:r>
          </a:p>
        </p:txBody>
      </p:sp>
    </p:spTree>
  </p:cSld>
  <p:clrMapOvr>
    <a:masterClrMapping/>
  </p:clrMapOvr>
  <p:transition spd="med">
    <p:rand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31800" y="1355725"/>
            <a:ext cx="8382000" cy="76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wrap="none" anchor="ctr"/>
          <a:lstStyle/>
          <a:p>
            <a:pPr>
              <a:defRPr/>
            </a:pPr>
            <a:endParaRPr lang="en-US">
              <a:latin typeface="Arial" charset="0"/>
              <a:cs typeface="Arial" charset="0"/>
            </a:endParaRPr>
          </a:p>
        </p:txBody>
      </p:sp>
      <p:sp>
        <p:nvSpPr>
          <p:cNvPr id="50179" name="Rectangle 9"/>
          <p:cNvSpPr>
            <a:spLocks noChangeArrowheads="1"/>
          </p:cNvSpPr>
          <p:nvPr/>
        </p:nvSpPr>
        <p:spPr bwMode="auto">
          <a:xfrm>
            <a:off x="341313" y="1624013"/>
            <a:ext cx="8450262" cy="5262562"/>
          </a:xfrm>
          <a:prstGeom prst="rect">
            <a:avLst/>
          </a:prstGeom>
          <a:noFill/>
          <a:ln w="3175">
            <a:noFill/>
            <a:miter lim="800000"/>
            <a:headEnd/>
            <a:tailEnd/>
          </a:ln>
        </p:spPr>
        <p:txBody>
          <a:bodyPr anchor="ctr">
            <a:spAutoFit/>
          </a:bodyPr>
          <a:lstStyle/>
          <a:p>
            <a:pPr marL="531813" indent="-531813" algn="just">
              <a:spcBef>
                <a:spcPct val="100000"/>
              </a:spcBef>
              <a:buClr>
                <a:schemeClr val="folHlink"/>
              </a:buClr>
              <a:buFont typeface="Wingdings" pitchFamily="2" charset="2"/>
              <a:buAutoNum type="alphaLcParenBoth"/>
            </a:pPr>
            <a:r>
              <a:rPr lang="en-US" b="1">
                <a:solidFill>
                  <a:schemeClr val="bg1"/>
                </a:solidFill>
              </a:rPr>
              <a:t>of millimeter size and consists of cavities that resulted from lack of feeding during solidification</a:t>
            </a:r>
          </a:p>
          <a:p>
            <a:pPr marL="531813" indent="-531813" algn="just">
              <a:spcBef>
                <a:spcPct val="100000"/>
              </a:spcBef>
              <a:buClr>
                <a:schemeClr val="folHlink"/>
              </a:buClr>
              <a:buFont typeface="Wingdings" pitchFamily="2" charset="2"/>
              <a:buAutoNum type="alphaLcParenBoth"/>
            </a:pPr>
            <a:r>
              <a:rPr lang="en-US" b="1">
                <a:solidFill>
                  <a:schemeClr val="bg1"/>
                </a:solidFill>
              </a:rPr>
              <a:t>mainly appears in heavy sections or at hot spots of the casting and could be eliminated through optimization of the riser design</a:t>
            </a:r>
          </a:p>
          <a:p>
            <a:pPr marL="531813" indent="-531813" algn="just">
              <a:spcBef>
                <a:spcPct val="100000"/>
              </a:spcBef>
              <a:buClr>
                <a:schemeClr val="folHlink"/>
              </a:buClr>
              <a:buFont typeface="Wingdings" pitchFamily="2" charset="2"/>
              <a:buAutoNum type="alphaLcParenBoth"/>
            </a:pPr>
            <a:r>
              <a:rPr lang="en-US" b="1">
                <a:solidFill>
                  <a:schemeClr val="bg1"/>
                </a:solidFill>
              </a:rPr>
              <a:t>appears either as isolated or as interconnected irregular cavities and can be observed with the naked eye on the cross section of the casting</a:t>
            </a:r>
          </a:p>
          <a:p>
            <a:pPr marL="531813" indent="-531813" algn="just">
              <a:spcBef>
                <a:spcPct val="100000"/>
              </a:spcBef>
              <a:buClr>
                <a:schemeClr val="folHlink"/>
              </a:buClr>
              <a:buFont typeface="Wingdings" pitchFamily="2" charset="2"/>
              <a:buAutoNum type="alphaLcParenBoth"/>
            </a:pPr>
            <a:r>
              <a:rPr lang="en-US" b="1">
                <a:solidFill>
                  <a:schemeClr val="bg1"/>
                </a:solidFill>
              </a:rPr>
              <a:t>the cavity walls are rough and appear as a black-grey honeycomb structure that follows the contour of dendrites</a:t>
            </a:r>
          </a:p>
        </p:txBody>
      </p:sp>
      <p:sp>
        <p:nvSpPr>
          <p:cNvPr id="50180" name="Rectangle 2"/>
          <p:cNvSpPr>
            <a:spLocks noChangeArrowheads="1"/>
          </p:cNvSpPr>
          <p:nvPr/>
        </p:nvSpPr>
        <p:spPr bwMode="auto">
          <a:xfrm>
            <a:off x="312738" y="419100"/>
            <a:ext cx="6496050" cy="666750"/>
          </a:xfrm>
          <a:prstGeom prst="rect">
            <a:avLst/>
          </a:prstGeom>
          <a:noFill/>
          <a:ln w="9525">
            <a:noFill/>
            <a:miter lim="800000"/>
            <a:headEnd/>
            <a:tailEnd/>
          </a:ln>
        </p:spPr>
        <p:txBody>
          <a:bodyPr anchor="ctr"/>
          <a:lstStyle/>
          <a:p>
            <a:r>
              <a:rPr lang="en-US" sz="2800">
                <a:solidFill>
                  <a:srgbClr val="F62E3C"/>
                </a:solidFill>
                <a:latin typeface="Arial Black" pitchFamily="34" charset="0"/>
              </a:rPr>
              <a:t>The Dispersed Macroshrinkage</a:t>
            </a:r>
          </a:p>
        </p:txBody>
      </p:sp>
    </p:spTree>
  </p:cSld>
  <p:clrMapOvr>
    <a:masterClrMapping/>
  </p:clrMapOvr>
  <p:transition spd="med">
    <p:rand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31800" y="1698625"/>
            <a:ext cx="8382000" cy="76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wrap="none" anchor="ctr"/>
          <a:lstStyle/>
          <a:p>
            <a:pPr>
              <a:defRPr/>
            </a:pPr>
            <a:endParaRPr lang="en-US">
              <a:latin typeface="Arial" charset="0"/>
              <a:cs typeface="Arial" charset="0"/>
            </a:endParaRPr>
          </a:p>
        </p:txBody>
      </p:sp>
      <p:sp>
        <p:nvSpPr>
          <p:cNvPr id="51203" name="Rectangle 9"/>
          <p:cNvSpPr>
            <a:spLocks noChangeArrowheads="1"/>
          </p:cNvSpPr>
          <p:nvPr/>
        </p:nvSpPr>
        <p:spPr bwMode="auto">
          <a:xfrm>
            <a:off x="265113" y="2009775"/>
            <a:ext cx="8515350" cy="3784600"/>
          </a:xfrm>
          <a:prstGeom prst="rect">
            <a:avLst/>
          </a:prstGeom>
          <a:noFill/>
          <a:ln w="3175">
            <a:noFill/>
            <a:miter lim="800000"/>
            <a:headEnd/>
            <a:tailEnd/>
          </a:ln>
        </p:spPr>
        <p:txBody>
          <a:bodyPr anchor="ctr">
            <a:spAutoFit/>
          </a:bodyPr>
          <a:lstStyle/>
          <a:p>
            <a:pPr marL="531813" indent="-531813" algn="just">
              <a:spcBef>
                <a:spcPct val="100000"/>
              </a:spcBef>
              <a:buClr>
                <a:schemeClr val="folHlink"/>
              </a:buClr>
              <a:buFont typeface="Wingdings" pitchFamily="2" charset="2"/>
              <a:buChar char="v"/>
            </a:pPr>
            <a:r>
              <a:rPr lang="en-US" b="1">
                <a:solidFill>
                  <a:schemeClr val="bg1"/>
                </a:solidFill>
              </a:rPr>
              <a:t>usually dispersed in the whole cross section of a casting and consists of micron-size cavities that are formed between the eutectic grains or dendrite arms at the end of eutectic solidification</a:t>
            </a:r>
          </a:p>
          <a:p>
            <a:pPr marL="531813" indent="-531813" algn="just">
              <a:spcBef>
                <a:spcPct val="100000"/>
              </a:spcBef>
              <a:buClr>
                <a:schemeClr val="folHlink"/>
              </a:buClr>
              <a:buFont typeface="Wingdings" pitchFamily="2" charset="2"/>
              <a:buChar char="v"/>
            </a:pPr>
            <a:r>
              <a:rPr lang="en-US" b="1">
                <a:solidFill>
                  <a:schemeClr val="bg1"/>
                </a:solidFill>
              </a:rPr>
              <a:t>can be observed only under microscope magnification</a:t>
            </a:r>
          </a:p>
          <a:p>
            <a:pPr marL="531813" indent="-531813" algn="just">
              <a:spcBef>
                <a:spcPct val="100000"/>
              </a:spcBef>
              <a:buClr>
                <a:schemeClr val="folHlink"/>
              </a:buClr>
              <a:buFont typeface="Wingdings" pitchFamily="2" charset="2"/>
              <a:buChar char="v"/>
            </a:pPr>
            <a:r>
              <a:rPr lang="en-US" b="1">
                <a:solidFill>
                  <a:schemeClr val="bg1"/>
                </a:solidFill>
              </a:rPr>
              <a:t>is difficult to eliminate through common foundry practice, particularly in hypo-eutectic SG iron</a:t>
            </a:r>
          </a:p>
        </p:txBody>
      </p:sp>
      <p:sp>
        <p:nvSpPr>
          <p:cNvPr id="51204" name="Rectangle 2"/>
          <p:cNvSpPr>
            <a:spLocks noChangeArrowheads="1"/>
          </p:cNvSpPr>
          <p:nvPr/>
        </p:nvSpPr>
        <p:spPr bwMode="auto">
          <a:xfrm>
            <a:off x="301625" y="298450"/>
            <a:ext cx="6429375" cy="1222375"/>
          </a:xfrm>
          <a:prstGeom prst="rect">
            <a:avLst/>
          </a:prstGeom>
          <a:noFill/>
          <a:ln w="9525">
            <a:noFill/>
            <a:miter lim="800000"/>
            <a:headEnd/>
            <a:tailEnd/>
          </a:ln>
        </p:spPr>
        <p:txBody>
          <a:bodyPr anchor="ctr"/>
          <a:lstStyle/>
          <a:p>
            <a:pPr>
              <a:spcBef>
                <a:spcPts val="600"/>
              </a:spcBef>
              <a:spcAft>
                <a:spcPts val="600"/>
              </a:spcAft>
            </a:pPr>
            <a:r>
              <a:rPr lang="en-US" sz="2800">
                <a:solidFill>
                  <a:srgbClr val="F62E3C"/>
                </a:solidFill>
                <a:latin typeface="Arial Black" pitchFamily="34" charset="0"/>
              </a:rPr>
              <a:t>The Dispersed Microshrinkage </a:t>
            </a:r>
            <a:br>
              <a:rPr lang="en-US" sz="2800">
                <a:solidFill>
                  <a:srgbClr val="F62E3C"/>
                </a:solidFill>
                <a:latin typeface="Arial Black" pitchFamily="34" charset="0"/>
              </a:rPr>
            </a:br>
            <a:r>
              <a:rPr lang="en-US" sz="2800">
                <a:solidFill>
                  <a:srgbClr val="F62E3C"/>
                </a:solidFill>
                <a:latin typeface="Arial Black" pitchFamily="34" charset="0"/>
              </a:rPr>
              <a:t>(or Microporosity)</a:t>
            </a:r>
          </a:p>
        </p:txBody>
      </p:sp>
    </p:spTree>
  </p:cSld>
  <p:clrMapOvr>
    <a:masterClrMapping/>
  </p:clrMapOvr>
  <p:transition spd="med">
    <p:rand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76250" y="452438"/>
            <a:ext cx="8382000" cy="76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wrap="none" anchor="ctr"/>
          <a:lstStyle/>
          <a:p>
            <a:pPr>
              <a:defRPr/>
            </a:pPr>
            <a:endParaRPr lang="en-US">
              <a:latin typeface="Arial" charset="0"/>
              <a:cs typeface="Arial" charset="0"/>
            </a:endParaRPr>
          </a:p>
        </p:txBody>
      </p:sp>
      <p:sp>
        <p:nvSpPr>
          <p:cNvPr id="52227" name="Rectangle 9"/>
          <p:cNvSpPr>
            <a:spLocks noChangeArrowheads="1"/>
          </p:cNvSpPr>
          <p:nvPr/>
        </p:nvSpPr>
        <p:spPr bwMode="auto">
          <a:xfrm>
            <a:off x="385763" y="793750"/>
            <a:ext cx="8439150" cy="3513138"/>
          </a:xfrm>
          <a:prstGeom prst="rect">
            <a:avLst/>
          </a:prstGeom>
          <a:noFill/>
          <a:ln w="3175">
            <a:noFill/>
            <a:miter lim="800000"/>
            <a:headEnd/>
            <a:tailEnd/>
          </a:ln>
        </p:spPr>
        <p:txBody>
          <a:bodyPr anchor="ctr"/>
          <a:lstStyle/>
          <a:p>
            <a:pPr marL="274638" indent="-274638" algn="just">
              <a:spcBef>
                <a:spcPct val="100000"/>
              </a:spcBef>
              <a:buClr>
                <a:schemeClr val="folHlink"/>
              </a:buClr>
              <a:buFont typeface="Wingdings" pitchFamily="2" charset="2"/>
              <a:buChar char="v"/>
            </a:pPr>
            <a:endParaRPr lang="en-US" sz="2000" b="1" dirty="0">
              <a:solidFill>
                <a:srgbClr val="CC3300"/>
              </a:solidFill>
            </a:endParaRPr>
          </a:p>
          <a:p>
            <a:pPr marL="274638" indent="-274638" algn="just">
              <a:spcBef>
                <a:spcPct val="100000"/>
              </a:spcBef>
              <a:buClr>
                <a:schemeClr val="folHlink"/>
              </a:buClr>
              <a:buFont typeface="Wingdings" pitchFamily="2" charset="2"/>
              <a:buChar char="v"/>
            </a:pPr>
            <a:r>
              <a:rPr lang="en-US" sz="2000" b="1" dirty="0">
                <a:solidFill>
                  <a:srgbClr val="CC3300"/>
                </a:solidFill>
              </a:rPr>
              <a:t>The dispersed </a:t>
            </a:r>
            <a:r>
              <a:rPr lang="en-US" sz="2000" b="1" dirty="0" err="1">
                <a:solidFill>
                  <a:srgbClr val="CC3300"/>
                </a:solidFill>
              </a:rPr>
              <a:t>microshrinkage</a:t>
            </a:r>
            <a:r>
              <a:rPr lang="en-US" sz="2000" b="1" dirty="0">
                <a:solidFill>
                  <a:schemeClr val="bg1"/>
                </a:solidFill>
              </a:rPr>
              <a:t> must not be confused with </a:t>
            </a:r>
            <a:r>
              <a:rPr lang="en-US" sz="2000" b="1" dirty="0" err="1">
                <a:solidFill>
                  <a:srgbClr val="CC3300"/>
                </a:solidFill>
              </a:rPr>
              <a:t>macroporosity</a:t>
            </a:r>
            <a:r>
              <a:rPr lang="en-US" sz="2000" b="1" dirty="0">
                <a:solidFill>
                  <a:schemeClr val="bg1"/>
                </a:solidFill>
              </a:rPr>
              <a:t>, which is the result of gas bubbling out of the solidifying metal. </a:t>
            </a:r>
            <a:r>
              <a:rPr lang="en-US" sz="2000" b="1" dirty="0" err="1">
                <a:solidFill>
                  <a:schemeClr val="bg1"/>
                </a:solidFill>
              </a:rPr>
              <a:t>Macroporosity</a:t>
            </a:r>
            <a:r>
              <a:rPr lang="en-US" sz="2000" b="1" dirty="0">
                <a:solidFill>
                  <a:schemeClr val="bg1"/>
                </a:solidFill>
              </a:rPr>
              <a:t> is, again, of millimeter size.</a:t>
            </a:r>
          </a:p>
          <a:p>
            <a:pPr marL="274638" indent="-274638" algn="just">
              <a:spcBef>
                <a:spcPct val="100000"/>
              </a:spcBef>
              <a:buClr>
                <a:schemeClr val="folHlink"/>
              </a:buClr>
              <a:buFont typeface="Wingdings" pitchFamily="2" charset="2"/>
              <a:buChar char="v"/>
            </a:pPr>
            <a:r>
              <a:rPr lang="en-US" sz="2000" b="1" dirty="0">
                <a:solidFill>
                  <a:schemeClr val="bg1"/>
                </a:solidFill>
              </a:rPr>
              <a:t>The relationships between selected metal and mold variables and the dispersed shrinkage (macro and micro) are </a:t>
            </a:r>
            <a:r>
              <a:rPr lang="en-US" sz="2000" b="1" dirty="0" smtClean="0">
                <a:solidFill>
                  <a:schemeClr val="bg1"/>
                </a:solidFill>
              </a:rPr>
              <a:t>discussed in </a:t>
            </a:r>
            <a:r>
              <a:rPr lang="en-US" sz="2000" b="1" dirty="0">
                <a:solidFill>
                  <a:schemeClr val="bg1"/>
                </a:solidFill>
              </a:rPr>
              <a:t>this lecture. The main goal is to provide the </a:t>
            </a:r>
            <a:r>
              <a:rPr lang="en-US" sz="2000" b="1" dirty="0" err="1">
                <a:solidFill>
                  <a:schemeClr val="bg1"/>
                </a:solidFill>
              </a:rPr>
              <a:t>foundryman</a:t>
            </a:r>
            <a:r>
              <a:rPr lang="en-US" sz="2000" b="1" dirty="0">
                <a:solidFill>
                  <a:schemeClr val="bg1"/>
                </a:solidFill>
              </a:rPr>
              <a:t> with some guidelines for manipulation of metal and mold variables to decrease the occurrence of dispersed shrinkage in SG iron castings.</a:t>
            </a:r>
          </a:p>
          <a:p>
            <a:pPr marL="274638" indent="-274638" algn="just">
              <a:spcBef>
                <a:spcPct val="100000"/>
              </a:spcBef>
              <a:buClr>
                <a:schemeClr val="folHlink"/>
              </a:buClr>
              <a:buFont typeface="Wingdings" pitchFamily="2" charset="2"/>
              <a:buChar char="v"/>
            </a:pPr>
            <a:endParaRPr lang="en-US" sz="2000" b="1" dirty="0">
              <a:solidFill>
                <a:schemeClr val="bg1"/>
              </a:solidFill>
            </a:endParaRPr>
          </a:p>
        </p:txBody>
      </p:sp>
      <p:sp>
        <p:nvSpPr>
          <p:cNvPr id="52228" name="Rectangle 9"/>
          <p:cNvSpPr>
            <a:spLocks noChangeArrowheads="1"/>
          </p:cNvSpPr>
          <p:nvPr/>
        </p:nvSpPr>
        <p:spPr bwMode="auto">
          <a:xfrm>
            <a:off x="481013" y="4175125"/>
            <a:ext cx="8377237" cy="2046288"/>
          </a:xfrm>
          <a:prstGeom prst="rect">
            <a:avLst/>
          </a:prstGeom>
          <a:noFill/>
          <a:ln w="3175">
            <a:noFill/>
            <a:miter lim="800000"/>
            <a:headEnd/>
            <a:tailEnd/>
          </a:ln>
        </p:spPr>
        <p:txBody>
          <a:bodyPr anchor="ctr"/>
          <a:lstStyle/>
          <a:p>
            <a:pPr marL="274638" indent="-274638" algn="just">
              <a:spcBef>
                <a:spcPct val="100000"/>
              </a:spcBef>
              <a:buClr>
                <a:schemeClr val="folHlink"/>
              </a:buClr>
              <a:buFont typeface="Wingdings" pitchFamily="2" charset="2"/>
              <a:buChar char="v"/>
            </a:pPr>
            <a:r>
              <a:rPr lang="en-US" sz="2000" b="1">
                <a:solidFill>
                  <a:schemeClr val="bg1"/>
                </a:solidFill>
              </a:rPr>
              <a:t>To understand the intricacies of the correlation between nodule count and dispersed shrinkage, one has to first comprehend the peculiarities of the mechanism of solidification of cast iron, as well as the mechanism of formation of dispersed shrinkage, in relation to mold behavior.</a:t>
            </a:r>
          </a:p>
        </p:txBody>
      </p:sp>
    </p:spTree>
  </p:cSld>
  <p:clrMapOvr>
    <a:masterClrMapping/>
  </p:clrMapOvr>
  <p:transition spd="med">
    <p:rand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idx="4294967295"/>
          </p:nvPr>
        </p:nvSpPr>
        <p:spPr>
          <a:xfrm>
            <a:off x="500063" y="279400"/>
            <a:ext cx="8188325" cy="666750"/>
          </a:xfrm>
        </p:spPr>
        <p:txBody>
          <a:bodyPr/>
          <a:lstStyle/>
          <a:p>
            <a:pPr algn="l" eaLnBrk="1" hangingPunct="1"/>
            <a:r>
              <a:rPr lang="en-US" sz="2400" smtClean="0">
                <a:solidFill>
                  <a:srgbClr val="F62E3C"/>
                </a:solidFill>
                <a:latin typeface="Arial Black" pitchFamily="34" charset="0"/>
              </a:rPr>
              <a:t>Particularities of Solidification of SG Iron</a:t>
            </a:r>
          </a:p>
        </p:txBody>
      </p:sp>
      <p:sp>
        <p:nvSpPr>
          <p:cNvPr id="269315" name="Rectangle 3"/>
          <p:cNvSpPr>
            <a:spLocks noChangeArrowheads="1"/>
          </p:cNvSpPr>
          <p:nvPr/>
        </p:nvSpPr>
        <p:spPr bwMode="auto">
          <a:xfrm>
            <a:off x="431800" y="1084263"/>
            <a:ext cx="8382000" cy="76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wrap="none" anchor="ctr"/>
          <a:lstStyle/>
          <a:p>
            <a:pPr>
              <a:defRPr/>
            </a:pPr>
            <a:endParaRPr lang="en-US">
              <a:latin typeface="Arial" charset="0"/>
              <a:cs typeface="Arial" charset="0"/>
            </a:endParaRPr>
          </a:p>
        </p:txBody>
      </p:sp>
      <p:sp>
        <p:nvSpPr>
          <p:cNvPr id="53252" name="Rectangle 9"/>
          <p:cNvSpPr>
            <a:spLocks noChangeArrowheads="1"/>
          </p:cNvSpPr>
          <p:nvPr/>
        </p:nvSpPr>
        <p:spPr bwMode="auto">
          <a:xfrm>
            <a:off x="153988" y="1431925"/>
            <a:ext cx="8747125" cy="1016000"/>
          </a:xfrm>
          <a:prstGeom prst="rect">
            <a:avLst/>
          </a:prstGeom>
          <a:noFill/>
          <a:ln w="3175">
            <a:noFill/>
            <a:miter lim="800000"/>
            <a:headEnd/>
            <a:tailEnd/>
          </a:ln>
        </p:spPr>
        <p:txBody>
          <a:bodyPr anchor="ctr">
            <a:spAutoFit/>
          </a:bodyPr>
          <a:lstStyle/>
          <a:p>
            <a:pPr marL="274638" indent="-274638" algn="just">
              <a:spcBef>
                <a:spcPct val="100000"/>
              </a:spcBef>
              <a:buClr>
                <a:schemeClr val="folHlink"/>
              </a:buClr>
              <a:buFont typeface="Wingdings" pitchFamily="2" charset="2"/>
              <a:buChar char="v"/>
            </a:pPr>
            <a:r>
              <a:rPr lang="en-US" sz="2000" b="1">
                <a:solidFill>
                  <a:schemeClr val="bg1"/>
                </a:solidFill>
              </a:rPr>
              <a:t>Upon cooling from the pouring temperature to room temperature the iron casting will undergo significant dimensional changes as a result of a sequence of contraction and expansions:</a:t>
            </a:r>
          </a:p>
        </p:txBody>
      </p:sp>
      <p:sp>
        <p:nvSpPr>
          <p:cNvPr id="53253" name="Rectangle 9"/>
          <p:cNvSpPr>
            <a:spLocks noChangeArrowheads="1"/>
          </p:cNvSpPr>
          <p:nvPr/>
        </p:nvSpPr>
        <p:spPr bwMode="auto">
          <a:xfrm>
            <a:off x="274638" y="2398713"/>
            <a:ext cx="8516937" cy="2862262"/>
          </a:xfrm>
          <a:prstGeom prst="rect">
            <a:avLst/>
          </a:prstGeom>
          <a:noFill/>
          <a:ln w="3175">
            <a:noFill/>
            <a:miter lim="800000"/>
            <a:headEnd/>
            <a:tailEnd/>
          </a:ln>
        </p:spPr>
        <p:txBody>
          <a:bodyPr anchor="ctr">
            <a:spAutoFit/>
          </a:bodyPr>
          <a:lstStyle/>
          <a:p>
            <a:pPr marL="342900" indent="-342900" algn="just">
              <a:spcBef>
                <a:spcPct val="100000"/>
              </a:spcBef>
              <a:buClr>
                <a:schemeClr val="folHlink"/>
              </a:buClr>
              <a:buFont typeface="Wingdings" pitchFamily="2" charset="2"/>
              <a:buAutoNum type="arabicPeriod"/>
            </a:pPr>
            <a:r>
              <a:rPr lang="en-US" sz="2000" b="1">
                <a:solidFill>
                  <a:schemeClr val="bg1"/>
                </a:solidFill>
              </a:rPr>
              <a:t>contraction in the liquid state, </a:t>
            </a:r>
          </a:p>
          <a:p>
            <a:pPr marL="342900" indent="-342900" algn="just">
              <a:spcBef>
                <a:spcPct val="100000"/>
              </a:spcBef>
              <a:buClr>
                <a:schemeClr val="folHlink"/>
              </a:buClr>
              <a:buFont typeface="Wingdings" pitchFamily="2" charset="2"/>
              <a:buAutoNum type="arabicPeriod"/>
            </a:pPr>
            <a:r>
              <a:rPr lang="en-US" sz="2000" b="1">
                <a:solidFill>
                  <a:schemeClr val="bg1"/>
                </a:solidFill>
              </a:rPr>
              <a:t>shrinkage during solidification (due to the liquid </a:t>
            </a:r>
            <a:r>
              <a:rPr lang="en-US" sz="2000" b="1">
                <a:solidFill>
                  <a:schemeClr val="bg1"/>
                </a:solidFill>
                <a:sym typeface="Symbol" pitchFamily="18" charset="2"/>
              </a:rPr>
              <a:t> austenite dendrites transformation), </a:t>
            </a:r>
          </a:p>
          <a:p>
            <a:pPr marL="342900" indent="-342900" algn="just">
              <a:spcBef>
                <a:spcPct val="100000"/>
              </a:spcBef>
              <a:buClr>
                <a:schemeClr val="folHlink"/>
              </a:buClr>
              <a:buFont typeface="Wingdings" pitchFamily="2" charset="2"/>
              <a:buAutoNum type="arabicPeriod"/>
            </a:pPr>
            <a:r>
              <a:rPr lang="en-US" sz="2000" b="1">
                <a:solidFill>
                  <a:schemeClr val="bg1"/>
                </a:solidFill>
                <a:sym typeface="Symbol" pitchFamily="18" charset="2"/>
              </a:rPr>
              <a:t>expansion during solidification (due to the liquid  graphitic eutectic transformation) </a:t>
            </a:r>
          </a:p>
          <a:p>
            <a:pPr marL="342900" indent="-342900" algn="just">
              <a:spcBef>
                <a:spcPct val="100000"/>
              </a:spcBef>
              <a:buClr>
                <a:schemeClr val="folHlink"/>
              </a:buClr>
              <a:buFont typeface="Wingdings" pitchFamily="2" charset="2"/>
              <a:buAutoNum type="arabicPeriod"/>
            </a:pPr>
            <a:r>
              <a:rPr lang="en-US" sz="2000" b="1">
                <a:solidFill>
                  <a:schemeClr val="bg1"/>
                </a:solidFill>
                <a:sym typeface="Symbol" pitchFamily="18" charset="2"/>
              </a:rPr>
              <a:t>contraction during solid state.</a:t>
            </a:r>
            <a:endParaRPr lang="en-US" sz="1600" b="1">
              <a:solidFill>
                <a:schemeClr val="bg1"/>
              </a:solidFill>
              <a:sym typeface="Symbol" pitchFamily="18" charset="2"/>
            </a:endParaRPr>
          </a:p>
        </p:txBody>
      </p:sp>
      <p:sp>
        <p:nvSpPr>
          <p:cNvPr id="53254" name="Rectangle 9"/>
          <p:cNvSpPr>
            <a:spLocks noChangeArrowheads="1"/>
          </p:cNvSpPr>
          <p:nvPr/>
        </p:nvSpPr>
        <p:spPr bwMode="auto">
          <a:xfrm>
            <a:off x="0" y="5426075"/>
            <a:ext cx="8869363" cy="1323975"/>
          </a:xfrm>
          <a:prstGeom prst="rect">
            <a:avLst/>
          </a:prstGeom>
          <a:noFill/>
          <a:ln w="3175">
            <a:noFill/>
            <a:miter lim="800000"/>
            <a:headEnd/>
            <a:tailEnd/>
          </a:ln>
        </p:spPr>
        <p:txBody>
          <a:bodyPr anchor="ctr">
            <a:spAutoFit/>
          </a:bodyPr>
          <a:lstStyle/>
          <a:p>
            <a:pPr marL="274638" indent="-274638" algn="just">
              <a:spcBef>
                <a:spcPct val="100000"/>
              </a:spcBef>
              <a:buClr>
                <a:schemeClr val="folHlink"/>
              </a:buClr>
              <a:buFont typeface="Wingdings" pitchFamily="2" charset="2"/>
              <a:buChar char="v"/>
            </a:pPr>
            <a:r>
              <a:rPr lang="en-US" sz="2000" b="1">
                <a:solidFill>
                  <a:schemeClr val="bg1"/>
                </a:solidFill>
              </a:rPr>
              <a:t>1 and 4 are a function of the expansion coefficient of the alloy</a:t>
            </a:r>
          </a:p>
          <a:p>
            <a:pPr marL="274638" indent="-274638" algn="just">
              <a:spcBef>
                <a:spcPct val="100000"/>
              </a:spcBef>
              <a:buClr>
                <a:schemeClr val="folHlink"/>
              </a:buClr>
              <a:buFont typeface="Wingdings" pitchFamily="2" charset="2"/>
              <a:buChar char="v"/>
            </a:pPr>
            <a:r>
              <a:rPr lang="en-US" sz="2000" b="1">
                <a:solidFill>
                  <a:schemeClr val="bg1"/>
                </a:solidFill>
              </a:rPr>
              <a:t>2 and 3 are the result of the density charge associated with the liquid-solid phase transformations</a:t>
            </a:r>
          </a:p>
        </p:txBody>
      </p:sp>
    </p:spTree>
  </p:cSld>
  <p:clrMapOvr>
    <a:masterClrMapping/>
  </p:clrMapOvr>
  <p:transition spd="med">
    <p:rand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idx="4294967295"/>
          </p:nvPr>
        </p:nvSpPr>
        <p:spPr>
          <a:xfrm>
            <a:off x="500063" y="511175"/>
            <a:ext cx="8188325" cy="666750"/>
          </a:xfrm>
        </p:spPr>
        <p:txBody>
          <a:bodyPr/>
          <a:lstStyle/>
          <a:p>
            <a:pPr algn="l" eaLnBrk="1" hangingPunct="1"/>
            <a:r>
              <a:rPr lang="en-US" sz="3200" smtClean="0">
                <a:solidFill>
                  <a:srgbClr val="F62E3C"/>
                </a:solidFill>
                <a:latin typeface="Arial Black" pitchFamily="34" charset="0"/>
              </a:rPr>
              <a:t>Effect on Casting Dimensions</a:t>
            </a:r>
          </a:p>
        </p:txBody>
      </p:sp>
      <p:sp>
        <p:nvSpPr>
          <p:cNvPr id="269315" name="Rectangle 3"/>
          <p:cNvSpPr>
            <a:spLocks noChangeArrowheads="1"/>
          </p:cNvSpPr>
          <p:nvPr/>
        </p:nvSpPr>
        <p:spPr bwMode="auto">
          <a:xfrm>
            <a:off x="431800" y="1084263"/>
            <a:ext cx="8382000" cy="76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wrap="none" anchor="ctr"/>
          <a:lstStyle/>
          <a:p>
            <a:pPr>
              <a:defRPr/>
            </a:pPr>
            <a:endParaRPr lang="en-US">
              <a:latin typeface="Arial" charset="0"/>
              <a:cs typeface="Arial" charset="0"/>
            </a:endParaRPr>
          </a:p>
        </p:txBody>
      </p:sp>
      <p:sp>
        <p:nvSpPr>
          <p:cNvPr id="54276" name="Rectangle 9"/>
          <p:cNvSpPr>
            <a:spLocks noChangeArrowheads="1"/>
          </p:cNvSpPr>
          <p:nvPr/>
        </p:nvSpPr>
        <p:spPr bwMode="auto">
          <a:xfrm>
            <a:off x="374650" y="1358900"/>
            <a:ext cx="8494713" cy="4832350"/>
          </a:xfrm>
          <a:prstGeom prst="rect">
            <a:avLst/>
          </a:prstGeom>
          <a:noFill/>
          <a:ln w="3175">
            <a:noFill/>
            <a:miter lim="800000"/>
            <a:headEnd/>
            <a:tailEnd/>
          </a:ln>
        </p:spPr>
        <p:txBody>
          <a:bodyPr anchor="ctr">
            <a:spAutoFit/>
          </a:bodyPr>
          <a:lstStyle/>
          <a:p>
            <a:pPr marL="274638" indent="-274638" algn="just">
              <a:spcBef>
                <a:spcPct val="100000"/>
              </a:spcBef>
              <a:buClr>
                <a:schemeClr val="folHlink"/>
              </a:buClr>
              <a:buFont typeface="Wingdings" pitchFamily="2" charset="2"/>
              <a:buChar char="v"/>
            </a:pPr>
            <a:r>
              <a:rPr lang="en-US" sz="2800" b="1">
                <a:solidFill>
                  <a:schemeClr val="bg1"/>
                </a:solidFill>
              </a:rPr>
              <a:t>The final dimensions of the casting as well as the total shrinkage, will depend not only on the behaviour of the metal, but also on the behaviour of the mold</a:t>
            </a:r>
          </a:p>
          <a:p>
            <a:pPr marL="274638" indent="-274638" algn="just">
              <a:spcBef>
                <a:spcPct val="100000"/>
              </a:spcBef>
              <a:buClr>
                <a:schemeClr val="folHlink"/>
              </a:buClr>
              <a:buFont typeface="Wingdings" pitchFamily="2" charset="2"/>
              <a:buChar char="v"/>
            </a:pPr>
            <a:r>
              <a:rPr lang="en-US" sz="2800" b="1">
                <a:solidFill>
                  <a:schemeClr val="bg1"/>
                </a:solidFill>
              </a:rPr>
              <a:t>The mold will dilate because of the metallostatic pressure and the graphitization expansion</a:t>
            </a:r>
          </a:p>
          <a:p>
            <a:pPr marL="274638" indent="-274638" algn="just">
              <a:spcBef>
                <a:spcPct val="100000"/>
              </a:spcBef>
              <a:buClr>
                <a:schemeClr val="folHlink"/>
              </a:buClr>
              <a:buFont typeface="Wingdings" pitchFamily="2" charset="2"/>
              <a:buChar char="v"/>
            </a:pPr>
            <a:r>
              <a:rPr lang="en-US" sz="2800" b="1">
                <a:solidFill>
                  <a:schemeClr val="bg1"/>
                </a:solidFill>
              </a:rPr>
              <a:t>Mold dilation in SG castings is much more pronounced than in FG castings</a:t>
            </a:r>
            <a:endParaRPr lang="en-US" b="1">
              <a:solidFill>
                <a:schemeClr val="bg1"/>
              </a:solidFill>
            </a:endParaRPr>
          </a:p>
        </p:txBody>
      </p:sp>
    </p:spTree>
  </p:cSld>
  <p:clrMapOvr>
    <a:masterClrMapping/>
  </p:clrMapOvr>
  <p:transition spd="med">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p:cNvPicPr>
            <a:picLocks noChangeAspect="1" noChangeArrowheads="1"/>
          </p:cNvPicPr>
          <p:nvPr/>
        </p:nvPicPr>
        <p:blipFill>
          <a:blip r:embed="rId2" cstate="print"/>
          <a:srcRect t="48071"/>
          <a:stretch>
            <a:fillRect/>
          </a:stretch>
        </p:blipFill>
        <p:spPr bwMode="auto">
          <a:xfrm>
            <a:off x="1282700" y="928688"/>
            <a:ext cx="6789738" cy="5180012"/>
          </a:xfrm>
          <a:prstGeom prst="rect">
            <a:avLst/>
          </a:prstGeom>
          <a:noFill/>
          <a:ln w="9525">
            <a:noFill/>
            <a:miter lim="800000"/>
            <a:headEnd/>
            <a:tailEnd/>
          </a:ln>
        </p:spPr>
      </p:pic>
    </p:spTree>
  </p:cSld>
  <p:clrMapOvr>
    <a:masterClrMapping/>
  </p:clrMapOvr>
  <p:transition spd="med">
    <p:rand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idx="4294967295"/>
          </p:nvPr>
        </p:nvSpPr>
        <p:spPr>
          <a:xfrm>
            <a:off x="500063" y="0"/>
            <a:ext cx="8188325" cy="666750"/>
          </a:xfrm>
        </p:spPr>
        <p:txBody>
          <a:bodyPr/>
          <a:lstStyle/>
          <a:p>
            <a:pPr algn="l" eaLnBrk="1" hangingPunct="1"/>
            <a:r>
              <a:rPr lang="en-US" sz="2200" smtClean="0">
                <a:solidFill>
                  <a:srgbClr val="F62E3C"/>
                </a:solidFill>
                <a:latin typeface="Arial Black" pitchFamily="34" charset="0"/>
              </a:rPr>
              <a:t>Why the mold dilation in FG irons is usually limited?</a:t>
            </a:r>
          </a:p>
        </p:txBody>
      </p:sp>
      <p:sp>
        <p:nvSpPr>
          <p:cNvPr id="269315" name="Rectangle 3"/>
          <p:cNvSpPr>
            <a:spLocks noChangeArrowheads="1"/>
          </p:cNvSpPr>
          <p:nvPr/>
        </p:nvSpPr>
        <p:spPr bwMode="auto">
          <a:xfrm>
            <a:off x="431800" y="869950"/>
            <a:ext cx="8382000" cy="76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wrap="none" anchor="ctr"/>
          <a:lstStyle/>
          <a:p>
            <a:pPr>
              <a:defRPr/>
            </a:pPr>
            <a:endParaRPr lang="en-US">
              <a:latin typeface="Arial" charset="0"/>
              <a:cs typeface="Arial" charset="0"/>
            </a:endParaRPr>
          </a:p>
        </p:txBody>
      </p:sp>
      <p:sp>
        <p:nvSpPr>
          <p:cNvPr id="55300" name="Rectangle 9"/>
          <p:cNvSpPr>
            <a:spLocks noChangeArrowheads="1"/>
          </p:cNvSpPr>
          <p:nvPr/>
        </p:nvSpPr>
        <p:spPr bwMode="auto">
          <a:xfrm>
            <a:off x="153988" y="1093788"/>
            <a:ext cx="8990012" cy="2390775"/>
          </a:xfrm>
          <a:prstGeom prst="rect">
            <a:avLst/>
          </a:prstGeom>
          <a:noFill/>
          <a:ln w="3175">
            <a:noFill/>
            <a:miter lim="800000"/>
            <a:headEnd/>
            <a:tailEnd/>
          </a:ln>
        </p:spPr>
        <p:txBody>
          <a:bodyPr anchor="ctr">
            <a:spAutoFit/>
          </a:bodyPr>
          <a:lstStyle/>
          <a:p>
            <a:pPr marL="274638" indent="-274638" algn="just">
              <a:spcBef>
                <a:spcPct val="70000"/>
              </a:spcBef>
              <a:buClr>
                <a:schemeClr val="folHlink"/>
              </a:buClr>
              <a:buFont typeface="Wingdings" pitchFamily="2" charset="2"/>
              <a:buChar char="v"/>
            </a:pPr>
            <a:r>
              <a:rPr lang="en-US" sz="1600" b="1">
                <a:solidFill>
                  <a:schemeClr val="bg1"/>
                </a:solidFill>
              </a:rPr>
              <a:t>Eutectic FG iron solidifies with a relatively narrow mushy zone, as the eutectic grains form a skin at the mold/metal interface</a:t>
            </a:r>
          </a:p>
          <a:p>
            <a:pPr marL="274638" indent="-274638" algn="just">
              <a:spcBef>
                <a:spcPct val="70000"/>
              </a:spcBef>
              <a:buClr>
                <a:schemeClr val="folHlink"/>
              </a:buClr>
              <a:buFont typeface="Wingdings" pitchFamily="2" charset="2"/>
              <a:buChar char="v"/>
            </a:pPr>
            <a:r>
              <a:rPr lang="en-US" sz="1600" b="1">
                <a:solidFill>
                  <a:schemeClr val="bg1"/>
                </a:solidFill>
              </a:rPr>
              <a:t>This skin increases in thickness, by growing inward and prevents most of the eutectic solidification expansion from being transformed to the mold thus, considerable pressure is built within the casting when the feeding channels to the riser are closed</a:t>
            </a:r>
          </a:p>
          <a:p>
            <a:pPr marL="274638" indent="-274638" algn="just">
              <a:spcBef>
                <a:spcPct val="70000"/>
              </a:spcBef>
              <a:buClr>
                <a:schemeClr val="folHlink"/>
              </a:buClr>
              <a:buFont typeface="Wingdings" pitchFamily="2" charset="2"/>
              <a:buChar char="v"/>
            </a:pPr>
            <a:r>
              <a:rPr lang="en-US" sz="1600" b="1">
                <a:solidFill>
                  <a:schemeClr val="bg1"/>
                </a:solidFill>
              </a:rPr>
              <a:t>Feeding occurs easily at the eutectic liquid interface and, thus, no dispersed shrinkage is likely to occur until the very late stages of solidification (no liquid pockets, which could become regions of dispersed shrinkage are left behind the flat eutectic front.</a:t>
            </a:r>
          </a:p>
        </p:txBody>
      </p:sp>
      <p:sp>
        <p:nvSpPr>
          <p:cNvPr id="55301" name="Text Box 5"/>
          <p:cNvSpPr txBox="1">
            <a:spLocks noChangeArrowheads="1"/>
          </p:cNvSpPr>
          <p:nvPr/>
        </p:nvSpPr>
        <p:spPr bwMode="auto">
          <a:xfrm>
            <a:off x="5794375" y="4483100"/>
            <a:ext cx="2854325" cy="1323975"/>
          </a:xfrm>
          <a:prstGeom prst="rect">
            <a:avLst/>
          </a:prstGeom>
          <a:noFill/>
          <a:ln w="9525">
            <a:noFill/>
            <a:miter lim="800000"/>
            <a:headEnd/>
            <a:tailEnd/>
          </a:ln>
        </p:spPr>
        <p:txBody>
          <a:bodyPr>
            <a:spAutoFit/>
          </a:bodyPr>
          <a:lstStyle/>
          <a:p>
            <a:pPr marL="531813" indent="-531813">
              <a:spcBef>
                <a:spcPct val="50000"/>
              </a:spcBef>
              <a:tabLst>
                <a:tab pos="531813" algn="l"/>
              </a:tabLst>
            </a:pPr>
            <a:r>
              <a:rPr lang="en-US" sz="1600" b="1">
                <a:solidFill>
                  <a:srgbClr val="FFC000"/>
                </a:solidFill>
              </a:rPr>
              <a:t>         </a:t>
            </a:r>
            <a:r>
              <a:rPr lang="en-US" sz="1600" b="1">
                <a:solidFill>
                  <a:srgbClr val="FFFF00"/>
                </a:solidFill>
              </a:rPr>
              <a:t>Schematic illustration of solidification mechanisms of flake and spheroidal graphite cast iron.</a:t>
            </a:r>
            <a:endParaRPr lang="en-US" sz="1200" b="1">
              <a:solidFill>
                <a:srgbClr val="FFFF00"/>
              </a:solidFill>
            </a:endParaRPr>
          </a:p>
        </p:txBody>
      </p:sp>
      <p:pic>
        <p:nvPicPr>
          <p:cNvPr id="55302" name="Picture 6" descr="C36DB288"/>
          <p:cNvPicPr>
            <a:picLocks noChangeAspect="1" noChangeArrowheads="1"/>
          </p:cNvPicPr>
          <p:nvPr/>
        </p:nvPicPr>
        <p:blipFill>
          <a:blip r:embed="rId3" cstate="print"/>
          <a:srcRect b="3014"/>
          <a:stretch>
            <a:fillRect/>
          </a:stretch>
        </p:blipFill>
        <p:spPr bwMode="auto">
          <a:xfrm>
            <a:off x="539750" y="3784600"/>
            <a:ext cx="5343525" cy="2886075"/>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idx="4294967295"/>
          </p:nvPr>
        </p:nvSpPr>
        <p:spPr>
          <a:xfrm>
            <a:off x="500063" y="153988"/>
            <a:ext cx="8188325" cy="666750"/>
          </a:xfrm>
        </p:spPr>
        <p:txBody>
          <a:bodyPr/>
          <a:lstStyle/>
          <a:p>
            <a:pPr algn="l" eaLnBrk="1" hangingPunct="1"/>
            <a:r>
              <a:rPr lang="en-US" sz="2200" smtClean="0">
                <a:solidFill>
                  <a:srgbClr val="F62E3C"/>
                </a:solidFill>
                <a:latin typeface="Arial Black" pitchFamily="34" charset="0"/>
              </a:rPr>
              <a:t>More dispersed shrinkage in SG irons – why ??</a:t>
            </a:r>
          </a:p>
        </p:txBody>
      </p:sp>
      <p:sp>
        <p:nvSpPr>
          <p:cNvPr id="269315" name="Rectangle 3"/>
          <p:cNvSpPr>
            <a:spLocks noChangeArrowheads="1"/>
          </p:cNvSpPr>
          <p:nvPr/>
        </p:nvSpPr>
        <p:spPr bwMode="auto">
          <a:xfrm>
            <a:off x="431800" y="755650"/>
            <a:ext cx="8382000" cy="76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wrap="none" anchor="ctr"/>
          <a:lstStyle/>
          <a:p>
            <a:pPr>
              <a:defRPr/>
            </a:pPr>
            <a:endParaRPr lang="en-US">
              <a:latin typeface="Arial" charset="0"/>
              <a:cs typeface="Arial" charset="0"/>
            </a:endParaRPr>
          </a:p>
        </p:txBody>
      </p:sp>
      <p:sp>
        <p:nvSpPr>
          <p:cNvPr id="56324" name="Rectangle 9"/>
          <p:cNvSpPr>
            <a:spLocks noChangeArrowheads="1"/>
          </p:cNvSpPr>
          <p:nvPr/>
        </p:nvSpPr>
        <p:spPr bwMode="auto">
          <a:xfrm>
            <a:off x="501650" y="958850"/>
            <a:ext cx="8277225" cy="2859088"/>
          </a:xfrm>
          <a:prstGeom prst="rect">
            <a:avLst/>
          </a:prstGeom>
          <a:noFill/>
          <a:ln w="3175">
            <a:noFill/>
            <a:miter lim="800000"/>
            <a:headEnd/>
            <a:tailEnd/>
          </a:ln>
        </p:spPr>
        <p:txBody>
          <a:bodyPr anchor="ctr">
            <a:spAutoFit/>
          </a:bodyPr>
          <a:lstStyle/>
          <a:p>
            <a:pPr marL="274638" indent="-274638" algn="just">
              <a:spcBef>
                <a:spcPct val="70000"/>
              </a:spcBef>
              <a:buClr>
                <a:schemeClr val="folHlink"/>
              </a:buClr>
              <a:buFont typeface="Wingdings" pitchFamily="2" charset="2"/>
              <a:buChar char="v"/>
            </a:pPr>
            <a:r>
              <a:rPr lang="en-US" sz="1500" b="1">
                <a:solidFill>
                  <a:schemeClr val="bg1"/>
                </a:solidFill>
              </a:rPr>
              <a:t>Eutectic SG iron solidifies with a relatively large mushy zone, rough liquid-eutectic interface, and with complex, austenite dendrite-graphite spheroid aggregate growing over most of the volume of the casting</a:t>
            </a:r>
          </a:p>
          <a:p>
            <a:pPr marL="274638" indent="-274638" algn="just">
              <a:spcBef>
                <a:spcPct val="70000"/>
              </a:spcBef>
              <a:buClr>
                <a:schemeClr val="folHlink"/>
              </a:buClr>
              <a:buFont typeface="Wingdings" pitchFamily="2" charset="2"/>
              <a:buChar char="v"/>
            </a:pPr>
            <a:r>
              <a:rPr lang="en-US" sz="1500" b="1">
                <a:solidFill>
                  <a:schemeClr val="bg1"/>
                </a:solidFill>
              </a:rPr>
              <a:t>Most of the pressure resulting from the eutectic solidification expansion is transferred to the mold, and very little pressure is built within the casting</a:t>
            </a:r>
          </a:p>
          <a:p>
            <a:pPr marL="274638" indent="-274638" algn="just">
              <a:spcBef>
                <a:spcPct val="70000"/>
              </a:spcBef>
              <a:buClr>
                <a:schemeClr val="folHlink"/>
              </a:buClr>
              <a:buFont typeface="Wingdings" pitchFamily="2" charset="2"/>
              <a:buChar char="v"/>
            </a:pPr>
            <a:r>
              <a:rPr lang="en-US" sz="1500" b="1">
                <a:solidFill>
                  <a:schemeClr val="bg1"/>
                </a:solidFill>
              </a:rPr>
              <a:t>The mold cavity expands, unless it is very rigid, thus canceling the benefits of eutectic expansion and a shallow pressure gradient exists within the casting</a:t>
            </a:r>
          </a:p>
          <a:p>
            <a:pPr marL="274638" indent="-274638" algn="just">
              <a:spcBef>
                <a:spcPct val="70000"/>
              </a:spcBef>
              <a:buClr>
                <a:schemeClr val="folHlink"/>
              </a:buClr>
              <a:buFont typeface="Wingdings" pitchFamily="2" charset="2"/>
              <a:buChar char="v"/>
            </a:pPr>
            <a:r>
              <a:rPr lang="en-US" sz="1500" b="1">
                <a:solidFill>
                  <a:schemeClr val="bg1"/>
                </a:solidFill>
              </a:rPr>
              <a:t>Because of the mushy nature of the eutectic morphology (rough liquid-eutectic interface) pockets of liquid may be entrapped deep into the solid regions – most likely, dispersed shrinkage will form in these pockets upon complete solidification</a:t>
            </a:r>
          </a:p>
        </p:txBody>
      </p:sp>
      <p:sp>
        <p:nvSpPr>
          <p:cNvPr id="56325" name="Text Box 5"/>
          <p:cNvSpPr txBox="1">
            <a:spLocks noChangeArrowheads="1"/>
          </p:cNvSpPr>
          <p:nvPr/>
        </p:nvSpPr>
        <p:spPr bwMode="auto">
          <a:xfrm>
            <a:off x="5718175" y="4916488"/>
            <a:ext cx="3084513" cy="1322387"/>
          </a:xfrm>
          <a:prstGeom prst="rect">
            <a:avLst/>
          </a:prstGeom>
          <a:noFill/>
          <a:ln w="9525">
            <a:noFill/>
            <a:miter lim="800000"/>
            <a:headEnd/>
            <a:tailEnd/>
          </a:ln>
        </p:spPr>
        <p:txBody>
          <a:bodyPr>
            <a:spAutoFit/>
          </a:bodyPr>
          <a:lstStyle/>
          <a:p>
            <a:pPr marL="531813" indent="-531813">
              <a:spcBef>
                <a:spcPct val="50000"/>
              </a:spcBef>
              <a:tabLst>
                <a:tab pos="531813" algn="l"/>
              </a:tabLst>
            </a:pPr>
            <a:r>
              <a:rPr lang="en-US" sz="1600" b="1">
                <a:solidFill>
                  <a:srgbClr val="FFFF00"/>
                </a:solidFill>
              </a:rPr>
              <a:t>         Schematic illustration of solidification mechanisms of flake and spheroidal graphite cast iron.</a:t>
            </a:r>
          </a:p>
        </p:txBody>
      </p:sp>
      <p:pic>
        <p:nvPicPr>
          <p:cNvPr id="56326" name="Picture 6" descr="C36DB288"/>
          <p:cNvPicPr>
            <a:picLocks noChangeAspect="1" noChangeArrowheads="1"/>
          </p:cNvPicPr>
          <p:nvPr/>
        </p:nvPicPr>
        <p:blipFill>
          <a:blip r:embed="rId3" cstate="print"/>
          <a:srcRect b="3014"/>
          <a:stretch>
            <a:fillRect/>
          </a:stretch>
        </p:blipFill>
        <p:spPr bwMode="auto">
          <a:xfrm>
            <a:off x="871538" y="3983038"/>
            <a:ext cx="4824412" cy="2605087"/>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ctrTitle" idx="4294967295"/>
          </p:nvPr>
        </p:nvSpPr>
        <p:spPr>
          <a:xfrm>
            <a:off x="466725" y="142875"/>
            <a:ext cx="8188325" cy="666750"/>
          </a:xfrm>
        </p:spPr>
        <p:txBody>
          <a:bodyPr/>
          <a:lstStyle/>
          <a:p>
            <a:pPr algn="l" eaLnBrk="1" hangingPunct="1"/>
            <a:r>
              <a:rPr lang="en-US" sz="2000" smtClean="0">
                <a:solidFill>
                  <a:srgbClr val="F62E3C"/>
                </a:solidFill>
                <a:latin typeface="Arial Black" pitchFamily="34" charset="0"/>
              </a:rPr>
              <a:t>The Difference in the Mechanism of Formation of Dispersed Macro- and Microshrinkage</a:t>
            </a:r>
          </a:p>
        </p:txBody>
      </p:sp>
      <p:sp>
        <p:nvSpPr>
          <p:cNvPr id="269315" name="Rectangle 3"/>
          <p:cNvSpPr>
            <a:spLocks noChangeArrowheads="1"/>
          </p:cNvSpPr>
          <p:nvPr/>
        </p:nvSpPr>
        <p:spPr bwMode="auto">
          <a:xfrm>
            <a:off x="431800" y="1112838"/>
            <a:ext cx="8382000" cy="76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wrap="none" anchor="ctr"/>
          <a:lstStyle/>
          <a:p>
            <a:pPr>
              <a:defRPr/>
            </a:pPr>
            <a:endParaRPr lang="en-US">
              <a:latin typeface="Arial" charset="0"/>
              <a:cs typeface="Arial" charset="0"/>
            </a:endParaRPr>
          </a:p>
        </p:txBody>
      </p:sp>
      <p:sp>
        <p:nvSpPr>
          <p:cNvPr id="57348" name="Rectangle 9"/>
          <p:cNvSpPr>
            <a:spLocks noChangeArrowheads="1"/>
          </p:cNvSpPr>
          <p:nvPr/>
        </p:nvSpPr>
        <p:spPr bwMode="auto">
          <a:xfrm>
            <a:off x="400050" y="1300163"/>
            <a:ext cx="4129088" cy="4529137"/>
          </a:xfrm>
          <a:prstGeom prst="rect">
            <a:avLst/>
          </a:prstGeom>
          <a:noFill/>
          <a:ln w="3175">
            <a:noFill/>
            <a:miter lim="800000"/>
            <a:headEnd/>
            <a:tailEnd/>
          </a:ln>
        </p:spPr>
        <p:txBody>
          <a:bodyPr anchor="ctr"/>
          <a:lstStyle/>
          <a:p>
            <a:pPr marL="274638" indent="-274638" algn="just">
              <a:spcBef>
                <a:spcPct val="60000"/>
              </a:spcBef>
              <a:buClr>
                <a:schemeClr val="folHlink"/>
              </a:buClr>
              <a:buFont typeface="Wingdings" pitchFamily="2" charset="2"/>
              <a:buChar char="v"/>
            </a:pPr>
            <a:endParaRPr lang="en-US" sz="1600">
              <a:solidFill>
                <a:srgbClr val="CC3300"/>
              </a:solidFill>
            </a:endParaRPr>
          </a:p>
          <a:p>
            <a:pPr marL="274638" indent="-274638" algn="just">
              <a:spcBef>
                <a:spcPct val="60000"/>
              </a:spcBef>
              <a:buClr>
                <a:schemeClr val="folHlink"/>
              </a:buClr>
              <a:buFont typeface="Wingdings" pitchFamily="2" charset="2"/>
              <a:buChar char="v"/>
            </a:pPr>
            <a:endParaRPr lang="en-US" sz="1600">
              <a:solidFill>
                <a:srgbClr val="CC3300"/>
              </a:solidFill>
            </a:endParaRPr>
          </a:p>
          <a:p>
            <a:pPr marL="274638" indent="-274638" algn="just">
              <a:spcBef>
                <a:spcPct val="60000"/>
              </a:spcBef>
              <a:buClr>
                <a:schemeClr val="folHlink"/>
              </a:buClr>
              <a:buFont typeface="Wingdings" pitchFamily="2" charset="2"/>
              <a:buChar char="v"/>
            </a:pPr>
            <a:endParaRPr lang="en-US" sz="1600">
              <a:solidFill>
                <a:srgbClr val="CC3300"/>
              </a:solidFill>
            </a:endParaRPr>
          </a:p>
          <a:p>
            <a:pPr marL="274638" indent="-274638" algn="just">
              <a:spcBef>
                <a:spcPct val="60000"/>
              </a:spcBef>
              <a:buClr>
                <a:schemeClr val="folHlink"/>
              </a:buClr>
              <a:buFont typeface="Wingdings" pitchFamily="2" charset="2"/>
              <a:buChar char="v"/>
            </a:pPr>
            <a:r>
              <a:rPr lang="en-US" sz="1400" b="1">
                <a:solidFill>
                  <a:srgbClr val="CC3300"/>
                </a:solidFill>
              </a:rPr>
              <a:t>Dispersed macroshrinkage</a:t>
            </a:r>
            <a:r>
              <a:rPr lang="en-US" sz="1400" b="1">
                <a:solidFill>
                  <a:schemeClr val="bg1"/>
                </a:solidFill>
              </a:rPr>
              <a:t> occurs because of the inability of liquid metal to flow in certain regions of the casting and fill the voids left by solidification shrinkage.</a:t>
            </a:r>
          </a:p>
          <a:p>
            <a:pPr marL="274638" indent="-274638" algn="just">
              <a:spcBef>
                <a:spcPct val="60000"/>
              </a:spcBef>
              <a:buClr>
                <a:schemeClr val="folHlink"/>
              </a:buClr>
              <a:buFont typeface="Wingdings" pitchFamily="2" charset="2"/>
              <a:buChar char="v"/>
            </a:pPr>
            <a:r>
              <a:rPr lang="en-US" sz="1400" b="1">
                <a:solidFill>
                  <a:schemeClr val="bg1"/>
                </a:solidFill>
              </a:rPr>
              <a:t>It is basically a feeding problem. In general, SG iron will have a higher propensity toward formation of dispersed macroshrinkage than does FG iron, because of its rough liquid eutectic interface.</a:t>
            </a:r>
          </a:p>
          <a:p>
            <a:pPr marL="274638" indent="-274638" algn="just">
              <a:spcBef>
                <a:spcPct val="60000"/>
              </a:spcBef>
              <a:buClr>
                <a:schemeClr val="folHlink"/>
              </a:buClr>
              <a:buFont typeface="Wingdings" pitchFamily="2" charset="2"/>
              <a:buChar char="v"/>
            </a:pPr>
            <a:r>
              <a:rPr lang="en-US" sz="1400" b="1">
                <a:solidFill>
                  <a:schemeClr val="bg1"/>
                </a:solidFill>
              </a:rPr>
              <a:t>As the graphite expansion increases with the amount of graphite (carbon equivalent), pressure within the casting increases, and the metal is squeezed into the solidification shrinkage cavities.</a:t>
            </a:r>
          </a:p>
          <a:p>
            <a:pPr marL="274638" indent="-274638" algn="just">
              <a:spcBef>
                <a:spcPct val="60000"/>
              </a:spcBef>
              <a:buClr>
                <a:schemeClr val="folHlink"/>
              </a:buClr>
              <a:buFont typeface="Wingdings" pitchFamily="2" charset="2"/>
              <a:buChar char="v"/>
            </a:pPr>
            <a:r>
              <a:rPr lang="en-US" sz="1400" b="1">
                <a:solidFill>
                  <a:schemeClr val="bg1"/>
                </a:solidFill>
              </a:rPr>
              <a:t>The dispersed macroshrinkage is decreased. Experimental data demonstrate this statement for the case of gray iron. However, it is widely accepted that, when strongly inoculated, gray iron may exhibit macroporosity</a:t>
            </a:r>
            <a:r>
              <a:rPr lang="en-US" sz="1600" b="1">
                <a:solidFill>
                  <a:schemeClr val="bg1"/>
                </a:solidFill>
              </a:rPr>
              <a:t>.</a:t>
            </a:r>
            <a:endParaRPr lang="en-US" sz="1600" b="1">
              <a:solidFill>
                <a:schemeClr val="bg1"/>
              </a:solidFill>
              <a:sym typeface="Symbol" pitchFamily="18" charset="2"/>
            </a:endParaRPr>
          </a:p>
        </p:txBody>
      </p:sp>
      <p:pic>
        <p:nvPicPr>
          <p:cNvPr id="57349" name="Picture 5" descr="FFEBFBDF"/>
          <p:cNvPicPr>
            <a:picLocks noChangeAspect="1" noChangeArrowheads="1"/>
          </p:cNvPicPr>
          <p:nvPr/>
        </p:nvPicPr>
        <p:blipFill>
          <a:blip r:embed="rId3" cstate="print"/>
          <a:srcRect b="2777"/>
          <a:stretch>
            <a:fillRect/>
          </a:stretch>
        </p:blipFill>
        <p:spPr bwMode="auto">
          <a:xfrm>
            <a:off x="4652963" y="1884363"/>
            <a:ext cx="4027487" cy="2890837"/>
          </a:xfrm>
          <a:prstGeom prst="rect">
            <a:avLst/>
          </a:prstGeom>
          <a:noFill/>
          <a:ln w="9525">
            <a:noFill/>
            <a:miter lim="800000"/>
            <a:headEnd/>
            <a:tailEnd/>
          </a:ln>
        </p:spPr>
      </p:pic>
      <p:sp>
        <p:nvSpPr>
          <p:cNvPr id="57350" name="Text Box 6"/>
          <p:cNvSpPr txBox="1">
            <a:spLocks noChangeArrowheads="1"/>
          </p:cNvSpPr>
          <p:nvPr/>
        </p:nvSpPr>
        <p:spPr bwMode="auto">
          <a:xfrm>
            <a:off x="4692650" y="4914900"/>
            <a:ext cx="3825875" cy="738188"/>
          </a:xfrm>
          <a:prstGeom prst="rect">
            <a:avLst/>
          </a:prstGeom>
          <a:noFill/>
          <a:ln w="9525">
            <a:noFill/>
            <a:miter lim="800000"/>
            <a:headEnd/>
            <a:tailEnd/>
          </a:ln>
        </p:spPr>
        <p:txBody>
          <a:bodyPr>
            <a:spAutoFit/>
          </a:bodyPr>
          <a:lstStyle/>
          <a:p>
            <a:pPr algn="ctr">
              <a:spcBef>
                <a:spcPct val="50000"/>
              </a:spcBef>
            </a:pPr>
            <a:r>
              <a:rPr lang="en-US" sz="1400" b="1" i="1">
                <a:solidFill>
                  <a:srgbClr val="FFFF00"/>
                </a:solidFill>
              </a:rPr>
              <a:t>Correlation between graphite content, mold expansion and defect volume for gray iron cast in a green sand mold.</a:t>
            </a:r>
          </a:p>
        </p:txBody>
      </p:sp>
    </p:spTree>
  </p:cSld>
  <p:clrMapOvr>
    <a:masterClrMapping/>
  </p:clrMapOvr>
  <p:transition spd="med">
    <p:rand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31800" y="1084263"/>
            <a:ext cx="8382000" cy="76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wrap="none" anchor="ctr"/>
          <a:lstStyle/>
          <a:p>
            <a:pPr>
              <a:defRPr/>
            </a:pPr>
            <a:endParaRPr lang="en-US">
              <a:latin typeface="Arial" charset="0"/>
              <a:cs typeface="Arial" charset="0"/>
            </a:endParaRPr>
          </a:p>
        </p:txBody>
      </p:sp>
      <p:sp>
        <p:nvSpPr>
          <p:cNvPr id="58371" name="Rectangle 9"/>
          <p:cNvSpPr>
            <a:spLocks noChangeArrowheads="1"/>
          </p:cNvSpPr>
          <p:nvPr/>
        </p:nvSpPr>
        <p:spPr bwMode="auto">
          <a:xfrm>
            <a:off x="357158" y="1357298"/>
            <a:ext cx="8429684" cy="5000660"/>
          </a:xfrm>
          <a:prstGeom prst="rect">
            <a:avLst/>
          </a:prstGeom>
          <a:noFill/>
          <a:ln w="3175">
            <a:noFill/>
            <a:miter lim="800000"/>
            <a:headEnd/>
            <a:tailEnd/>
          </a:ln>
        </p:spPr>
        <p:txBody>
          <a:bodyPr anchor="ctr"/>
          <a:lstStyle/>
          <a:p>
            <a:pPr marL="274638" indent="-274638" algn="just">
              <a:spcBef>
                <a:spcPct val="100000"/>
              </a:spcBef>
              <a:buClr>
                <a:schemeClr val="folHlink"/>
              </a:buClr>
              <a:buFont typeface="Wingdings" pitchFamily="2" charset="2"/>
              <a:buChar char="v"/>
            </a:pPr>
            <a:r>
              <a:rPr lang="en-US" sz="2000" b="1" dirty="0">
                <a:solidFill>
                  <a:schemeClr val="bg1"/>
                </a:solidFill>
              </a:rPr>
              <a:t>The smaller pressure buildup within the casting in SG iron, compared to FG iron, is an additional reason for more dispersed </a:t>
            </a:r>
            <a:r>
              <a:rPr lang="en-US" sz="2000" b="1" dirty="0" err="1">
                <a:solidFill>
                  <a:schemeClr val="bg1"/>
                </a:solidFill>
              </a:rPr>
              <a:t>macroshrinkage</a:t>
            </a:r>
            <a:r>
              <a:rPr lang="en-US" sz="2000" b="1" dirty="0">
                <a:solidFill>
                  <a:schemeClr val="bg1"/>
                </a:solidFill>
              </a:rPr>
              <a:t>.</a:t>
            </a:r>
          </a:p>
          <a:p>
            <a:pPr marL="274638" indent="-274638" algn="just">
              <a:spcBef>
                <a:spcPct val="100000"/>
              </a:spcBef>
              <a:buClr>
                <a:schemeClr val="folHlink"/>
              </a:buClr>
              <a:buFont typeface="Wingdings" pitchFamily="2" charset="2"/>
              <a:buChar char="v"/>
            </a:pPr>
            <a:r>
              <a:rPr lang="en-US" sz="2000" b="1" dirty="0">
                <a:solidFill>
                  <a:schemeClr val="bg1"/>
                </a:solidFill>
              </a:rPr>
              <a:t>For low-nodule count SG iron, the roughness of the liquid-eutectic interface is high. Large pockets of liquid are entrapped between large adjacent grains. When increasing the nodule count, a more uniform structure is produced, with a smoother (but still rough) liquid-eutectic interface.</a:t>
            </a:r>
          </a:p>
          <a:p>
            <a:pPr marL="274638" indent="-274638" algn="just">
              <a:spcBef>
                <a:spcPct val="100000"/>
              </a:spcBef>
              <a:buClr>
                <a:schemeClr val="folHlink"/>
              </a:buClr>
              <a:buFont typeface="Wingdings" pitchFamily="2" charset="2"/>
              <a:buChar char="v"/>
            </a:pPr>
            <a:r>
              <a:rPr lang="en-US" sz="2000" b="1" dirty="0">
                <a:solidFill>
                  <a:schemeClr val="bg1"/>
                </a:solidFill>
              </a:rPr>
              <a:t>Smaller liquid pockets are produced, and feeding can proceed till later stages of solidification. Thus, increasing the nodule count should decrease the dispersed </a:t>
            </a:r>
            <a:r>
              <a:rPr lang="en-US" sz="2000" b="1" dirty="0" err="1">
                <a:solidFill>
                  <a:schemeClr val="bg1"/>
                </a:solidFill>
              </a:rPr>
              <a:t>macroshrinkage</a:t>
            </a:r>
            <a:r>
              <a:rPr lang="en-US" sz="2000" b="1" dirty="0">
                <a:solidFill>
                  <a:schemeClr val="bg1"/>
                </a:solidFill>
              </a:rPr>
              <a:t>.</a:t>
            </a:r>
            <a:endParaRPr lang="en-US" sz="2000" b="1" dirty="0">
              <a:solidFill>
                <a:schemeClr val="bg1"/>
              </a:solidFill>
              <a:sym typeface="Symbol" pitchFamily="18" charset="2"/>
            </a:endParaRPr>
          </a:p>
        </p:txBody>
      </p:sp>
    </p:spTree>
  </p:cSld>
  <p:clrMapOvr>
    <a:masterClrMapping/>
  </p:clrMapOvr>
  <p:transition spd="med">
    <p:random/>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31800" y="698500"/>
            <a:ext cx="8382000" cy="76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wrap="none" anchor="ctr"/>
          <a:lstStyle/>
          <a:p>
            <a:pPr>
              <a:defRPr/>
            </a:pPr>
            <a:endParaRPr lang="en-US">
              <a:latin typeface="Arial" charset="0"/>
              <a:cs typeface="Arial" charset="0"/>
            </a:endParaRPr>
          </a:p>
        </p:txBody>
      </p:sp>
      <p:sp>
        <p:nvSpPr>
          <p:cNvPr id="59395" name="Rectangle 9"/>
          <p:cNvSpPr>
            <a:spLocks noChangeArrowheads="1"/>
          </p:cNvSpPr>
          <p:nvPr/>
        </p:nvSpPr>
        <p:spPr bwMode="auto">
          <a:xfrm>
            <a:off x="285720" y="928670"/>
            <a:ext cx="8501122" cy="5355312"/>
          </a:xfrm>
          <a:prstGeom prst="rect">
            <a:avLst/>
          </a:prstGeom>
          <a:noFill/>
          <a:ln w="3175">
            <a:noFill/>
            <a:miter lim="800000"/>
            <a:headEnd/>
            <a:tailEnd/>
          </a:ln>
        </p:spPr>
        <p:txBody>
          <a:bodyPr wrap="square" anchor="ctr">
            <a:spAutoFit/>
          </a:bodyPr>
          <a:lstStyle/>
          <a:p>
            <a:pPr marL="274638" indent="-274638" algn="just">
              <a:spcBef>
                <a:spcPct val="100000"/>
              </a:spcBef>
              <a:buClr>
                <a:schemeClr val="folHlink"/>
              </a:buClr>
              <a:buFont typeface="Wingdings" pitchFamily="2" charset="2"/>
              <a:buChar char="v"/>
            </a:pPr>
            <a:r>
              <a:rPr lang="en-US" sz="1800" b="1" dirty="0">
                <a:solidFill>
                  <a:srgbClr val="CC3300"/>
                </a:solidFill>
              </a:rPr>
              <a:t>The origin of </a:t>
            </a:r>
            <a:r>
              <a:rPr lang="en-US" sz="1800" b="1" dirty="0" err="1">
                <a:solidFill>
                  <a:srgbClr val="CC3300"/>
                </a:solidFill>
              </a:rPr>
              <a:t>microshrinkage</a:t>
            </a:r>
            <a:r>
              <a:rPr lang="en-US" sz="1800" b="1" dirty="0">
                <a:solidFill>
                  <a:schemeClr val="bg1"/>
                </a:solidFill>
              </a:rPr>
              <a:t> is more complex. </a:t>
            </a:r>
            <a:r>
              <a:rPr lang="en-US" sz="1800" b="1" dirty="0" err="1">
                <a:solidFill>
                  <a:schemeClr val="bg1"/>
                </a:solidFill>
              </a:rPr>
              <a:t>Microshrinkage</a:t>
            </a:r>
            <a:r>
              <a:rPr lang="en-US" sz="1800" b="1" dirty="0">
                <a:solidFill>
                  <a:schemeClr val="bg1"/>
                </a:solidFill>
              </a:rPr>
              <a:t> (</a:t>
            </a:r>
            <a:r>
              <a:rPr lang="en-US" sz="1800" b="1" dirty="0" err="1">
                <a:solidFill>
                  <a:schemeClr val="bg1"/>
                </a:solidFill>
              </a:rPr>
              <a:t>microporosity</a:t>
            </a:r>
            <a:r>
              <a:rPr lang="en-US" sz="1800" b="1" dirty="0">
                <a:solidFill>
                  <a:schemeClr val="bg1"/>
                </a:solidFill>
              </a:rPr>
              <a:t>) results from the inability to feed solidification shrinkage, combined with gas rejection (bubbling) from the liquid during solidification.</a:t>
            </a:r>
          </a:p>
          <a:p>
            <a:pPr marL="274638" indent="-274638" algn="just">
              <a:spcBef>
                <a:spcPct val="100000"/>
              </a:spcBef>
              <a:buClr>
                <a:schemeClr val="folHlink"/>
              </a:buClr>
              <a:buFont typeface="Wingdings" pitchFamily="2" charset="2"/>
              <a:buChar char="v"/>
            </a:pPr>
            <a:r>
              <a:rPr lang="en-US" sz="1800" b="1" dirty="0">
                <a:solidFill>
                  <a:schemeClr val="bg1"/>
                </a:solidFill>
              </a:rPr>
              <a:t>If the gas content in the liquid is lower than the maximum solubility of the gas in the solid, no, or very little, </a:t>
            </a:r>
            <a:r>
              <a:rPr lang="en-US" sz="1800" b="1" dirty="0" err="1">
                <a:solidFill>
                  <a:schemeClr val="bg1"/>
                </a:solidFill>
              </a:rPr>
              <a:t>microshrinkage</a:t>
            </a:r>
            <a:r>
              <a:rPr lang="en-US" sz="1800" b="1" dirty="0">
                <a:solidFill>
                  <a:schemeClr val="bg1"/>
                </a:solidFill>
              </a:rPr>
              <a:t> will occur.</a:t>
            </a:r>
          </a:p>
          <a:p>
            <a:pPr marL="274638" indent="-274638" algn="just">
              <a:spcBef>
                <a:spcPct val="100000"/>
              </a:spcBef>
              <a:buClr>
                <a:schemeClr val="folHlink"/>
              </a:buClr>
              <a:buFont typeface="Wingdings" pitchFamily="2" charset="2"/>
              <a:buChar char="v"/>
            </a:pPr>
            <a:r>
              <a:rPr lang="en-US" sz="1800" b="1" dirty="0">
                <a:solidFill>
                  <a:schemeClr val="bg1"/>
                </a:solidFill>
              </a:rPr>
              <a:t>The governing phenomenon is the pressure inside the casting, because gas bubbles form with increasing difficulty as the pressure within the casting increases. Thus, as the pressure within the casting increases, dispersed-</a:t>
            </a:r>
            <a:r>
              <a:rPr lang="en-US" sz="1800" b="1" dirty="0" err="1">
                <a:solidFill>
                  <a:schemeClr val="bg1"/>
                </a:solidFill>
              </a:rPr>
              <a:t>microporosity</a:t>
            </a:r>
            <a:r>
              <a:rPr lang="en-US" sz="1800" b="1" dirty="0">
                <a:solidFill>
                  <a:schemeClr val="bg1"/>
                </a:solidFill>
              </a:rPr>
              <a:t> decreases. Indeed, FG iron has little propensity toward </a:t>
            </a:r>
            <a:r>
              <a:rPr lang="en-US" sz="1800" b="1" dirty="0" err="1">
                <a:solidFill>
                  <a:schemeClr val="bg1"/>
                </a:solidFill>
              </a:rPr>
              <a:t>microporosity</a:t>
            </a:r>
            <a:r>
              <a:rPr lang="en-US" sz="1800" b="1" dirty="0">
                <a:solidFill>
                  <a:schemeClr val="bg1"/>
                </a:solidFill>
              </a:rPr>
              <a:t>.</a:t>
            </a:r>
          </a:p>
          <a:p>
            <a:pPr marL="274638" indent="-274638" algn="just">
              <a:spcBef>
                <a:spcPct val="100000"/>
              </a:spcBef>
              <a:buClr>
                <a:schemeClr val="folHlink"/>
              </a:buClr>
              <a:buFont typeface="Wingdings" pitchFamily="2" charset="2"/>
              <a:buChar char="v"/>
            </a:pPr>
            <a:r>
              <a:rPr lang="en-US" sz="1800" b="1" dirty="0" err="1">
                <a:solidFill>
                  <a:schemeClr val="bg1"/>
                </a:solidFill>
              </a:rPr>
              <a:t>Spheroidal</a:t>
            </a:r>
            <a:r>
              <a:rPr lang="en-US" sz="1800" b="1" dirty="0">
                <a:solidFill>
                  <a:schemeClr val="bg1"/>
                </a:solidFill>
              </a:rPr>
              <a:t> graphite iron has a rather pronounced tendency to form </a:t>
            </a:r>
            <a:r>
              <a:rPr lang="en-US" sz="1800" b="1" dirty="0" err="1">
                <a:solidFill>
                  <a:schemeClr val="bg1"/>
                </a:solidFill>
              </a:rPr>
              <a:t>microporosity</a:t>
            </a:r>
            <a:r>
              <a:rPr lang="en-US" sz="1800" b="1" dirty="0">
                <a:solidFill>
                  <a:schemeClr val="bg1"/>
                </a:solidFill>
              </a:rPr>
              <a:t>. Based on the above rationalization, this is the effect of small pressure buildup (shallow pressure gradient) across the casting, resulting from the wide mushy zone.</a:t>
            </a:r>
          </a:p>
          <a:p>
            <a:pPr marL="274638" indent="-274638" algn="just">
              <a:spcBef>
                <a:spcPct val="100000"/>
              </a:spcBef>
              <a:buClr>
                <a:schemeClr val="folHlink"/>
              </a:buClr>
              <a:buFont typeface="Wingdings" pitchFamily="2" charset="2"/>
              <a:buChar char="v"/>
            </a:pPr>
            <a:r>
              <a:rPr lang="en-US" sz="1800" b="1" dirty="0">
                <a:solidFill>
                  <a:schemeClr val="bg1"/>
                </a:solidFill>
              </a:rPr>
              <a:t>It is also a consequence of the rough liquid-eutectic interface, which prevents correct feeding. As the nodule count increases, this tendency becomes worse.</a:t>
            </a:r>
            <a:endParaRPr lang="en-US" sz="1800" b="1" dirty="0">
              <a:solidFill>
                <a:schemeClr val="bg1"/>
              </a:solidFill>
              <a:sym typeface="Symbol" pitchFamily="18" charset="2"/>
            </a:endParaRPr>
          </a:p>
        </p:txBody>
      </p:sp>
    </p:spTree>
  </p:cSld>
  <p:clrMapOvr>
    <a:masterClrMapping/>
  </p:clrMapOvr>
  <p:transition spd="med">
    <p:rand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31800" y="1022350"/>
            <a:ext cx="8382000" cy="76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wrap="none" anchor="ctr"/>
          <a:lstStyle/>
          <a:p>
            <a:pPr>
              <a:defRPr/>
            </a:pPr>
            <a:endParaRPr lang="en-US">
              <a:latin typeface="Arial" charset="0"/>
              <a:cs typeface="Arial" charset="0"/>
            </a:endParaRPr>
          </a:p>
        </p:txBody>
      </p:sp>
      <p:sp>
        <p:nvSpPr>
          <p:cNvPr id="60419" name="Rectangle 9"/>
          <p:cNvSpPr>
            <a:spLocks noChangeArrowheads="1"/>
          </p:cNvSpPr>
          <p:nvPr/>
        </p:nvSpPr>
        <p:spPr bwMode="auto">
          <a:xfrm>
            <a:off x="357158" y="1142984"/>
            <a:ext cx="8501122" cy="5016758"/>
          </a:xfrm>
          <a:prstGeom prst="rect">
            <a:avLst/>
          </a:prstGeom>
          <a:noFill/>
          <a:ln w="3175">
            <a:noFill/>
            <a:miter lim="800000"/>
            <a:headEnd/>
            <a:tailEnd/>
          </a:ln>
        </p:spPr>
        <p:txBody>
          <a:bodyPr wrap="square" anchor="ctr">
            <a:spAutoFit/>
          </a:bodyPr>
          <a:lstStyle/>
          <a:p>
            <a:pPr marL="274638" indent="-274638" algn="just">
              <a:spcBef>
                <a:spcPct val="100000"/>
              </a:spcBef>
              <a:buClr>
                <a:schemeClr val="folHlink"/>
              </a:buClr>
              <a:buFont typeface="Wingdings" pitchFamily="2" charset="2"/>
              <a:buChar char="v"/>
            </a:pPr>
            <a:r>
              <a:rPr lang="en-US" sz="2000" b="1" dirty="0">
                <a:solidFill>
                  <a:schemeClr val="bg1"/>
                </a:solidFill>
              </a:rPr>
              <a:t>The reason for this behavior may be twofold.</a:t>
            </a:r>
          </a:p>
          <a:p>
            <a:pPr marL="274638" indent="-274638" algn="just">
              <a:spcBef>
                <a:spcPct val="100000"/>
              </a:spcBef>
              <a:buClr>
                <a:schemeClr val="folHlink"/>
              </a:buClr>
              <a:buFont typeface="Wingdings" pitchFamily="2" charset="2"/>
              <a:buChar char="v"/>
            </a:pPr>
            <a:r>
              <a:rPr lang="en-US" sz="2000" b="1" dirty="0">
                <a:solidFill>
                  <a:srgbClr val="FF3300"/>
                </a:solidFill>
              </a:rPr>
              <a:t>First</a:t>
            </a:r>
            <a:r>
              <a:rPr lang="en-US" sz="2000" b="1" dirty="0">
                <a:solidFill>
                  <a:schemeClr val="bg1"/>
                </a:solidFill>
              </a:rPr>
              <a:t>, as the nodule count increases, following inoculation, temperature </a:t>
            </a:r>
            <a:r>
              <a:rPr lang="en-US" sz="2000" b="1" dirty="0" err="1">
                <a:solidFill>
                  <a:schemeClr val="bg1"/>
                </a:solidFill>
              </a:rPr>
              <a:t>reacalescence</a:t>
            </a:r>
            <a:r>
              <a:rPr lang="en-US" sz="2000" b="1" dirty="0">
                <a:solidFill>
                  <a:schemeClr val="bg1"/>
                </a:solidFill>
              </a:rPr>
              <a:t> increases. This reduces the temperature and pressure gradient across the casting, and increases the width of the mushy zone.</a:t>
            </a:r>
          </a:p>
          <a:p>
            <a:pPr marL="274638" indent="-274638" algn="just">
              <a:spcBef>
                <a:spcPct val="100000"/>
              </a:spcBef>
              <a:buClr>
                <a:schemeClr val="folHlink"/>
              </a:buClr>
              <a:buFont typeface="Wingdings" pitchFamily="2" charset="2"/>
              <a:buChar char="v"/>
            </a:pPr>
            <a:r>
              <a:rPr lang="en-US" sz="2000" b="1" dirty="0">
                <a:solidFill>
                  <a:srgbClr val="CC3300"/>
                </a:solidFill>
              </a:rPr>
              <a:t>Second</a:t>
            </a:r>
            <a:r>
              <a:rPr lang="en-US" sz="2000" b="1" dirty="0">
                <a:solidFill>
                  <a:schemeClr val="bg1"/>
                </a:solidFill>
              </a:rPr>
              <a:t>, nucleation arguments can also be invoked. Gas bubbles require  heterogeneous nucleation; as the nodule count is increased through inoculation, the number of impurities in the melt is also increased, thus improving the nucleation potential of gas bubbles.</a:t>
            </a:r>
          </a:p>
          <a:p>
            <a:pPr marL="274638" indent="-274638" algn="just">
              <a:spcBef>
                <a:spcPct val="100000"/>
              </a:spcBef>
              <a:buClr>
                <a:schemeClr val="folHlink"/>
              </a:buClr>
              <a:buFont typeface="Wingdings" pitchFamily="2" charset="2"/>
              <a:buChar char="v"/>
            </a:pPr>
            <a:r>
              <a:rPr lang="en-US" sz="2000" b="1" dirty="0">
                <a:solidFill>
                  <a:schemeClr val="bg1"/>
                </a:solidFill>
              </a:rPr>
              <a:t>The combined effects of lower pressure gradient and higher nucleation potential of gas bubbles then result in higher </a:t>
            </a:r>
            <a:r>
              <a:rPr lang="en-US" sz="2000" b="1" dirty="0" err="1">
                <a:solidFill>
                  <a:schemeClr val="bg1"/>
                </a:solidFill>
              </a:rPr>
              <a:t>microporosity</a:t>
            </a:r>
            <a:r>
              <a:rPr lang="en-US" sz="2000" b="1" dirty="0">
                <a:solidFill>
                  <a:schemeClr val="bg1"/>
                </a:solidFill>
              </a:rPr>
              <a:t>.</a:t>
            </a:r>
          </a:p>
          <a:p>
            <a:pPr marL="274638" indent="-274638" algn="just">
              <a:spcBef>
                <a:spcPct val="100000"/>
              </a:spcBef>
              <a:buClr>
                <a:schemeClr val="folHlink"/>
              </a:buClr>
              <a:buFont typeface="Wingdings" pitchFamily="2" charset="2"/>
              <a:buChar char="v"/>
            </a:pPr>
            <a:r>
              <a:rPr lang="en-US" sz="2000" b="1" dirty="0">
                <a:solidFill>
                  <a:schemeClr val="bg1"/>
                </a:solidFill>
              </a:rPr>
              <a:t>This explains the </a:t>
            </a:r>
            <a:r>
              <a:rPr lang="en-US" sz="2000" b="1" dirty="0" err="1">
                <a:solidFill>
                  <a:schemeClr val="bg1"/>
                </a:solidFill>
              </a:rPr>
              <a:t>microshrinkage</a:t>
            </a:r>
            <a:r>
              <a:rPr lang="en-US" sz="2000" b="1" dirty="0">
                <a:solidFill>
                  <a:schemeClr val="bg1"/>
                </a:solidFill>
              </a:rPr>
              <a:t> increase with nodule count for dry and green sand molds, for hypo- as well as for hypereutectic irons.</a:t>
            </a:r>
            <a:endParaRPr lang="en-US" sz="2000" b="1" dirty="0">
              <a:solidFill>
                <a:schemeClr val="bg1"/>
              </a:solidFill>
              <a:sym typeface="Symbol" pitchFamily="18" charset="2"/>
            </a:endParaRPr>
          </a:p>
        </p:txBody>
      </p:sp>
    </p:spTree>
  </p:cSld>
  <p:clrMapOvr>
    <a:masterClrMapping/>
  </p:clrMapOvr>
  <p:transition spd="med">
    <p:rand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31800" y="762000"/>
            <a:ext cx="8382000" cy="76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wrap="none" anchor="ctr"/>
          <a:lstStyle/>
          <a:p>
            <a:pPr>
              <a:defRPr/>
            </a:pPr>
            <a:endParaRPr lang="en-US">
              <a:latin typeface="Arial" charset="0"/>
              <a:cs typeface="Arial" charset="0"/>
            </a:endParaRPr>
          </a:p>
        </p:txBody>
      </p:sp>
      <p:sp>
        <p:nvSpPr>
          <p:cNvPr id="61443" name="Rectangle 9"/>
          <p:cNvSpPr>
            <a:spLocks noChangeArrowheads="1"/>
          </p:cNvSpPr>
          <p:nvPr/>
        </p:nvSpPr>
        <p:spPr bwMode="auto">
          <a:xfrm>
            <a:off x="285720" y="928670"/>
            <a:ext cx="3643337" cy="5357850"/>
          </a:xfrm>
          <a:prstGeom prst="rect">
            <a:avLst/>
          </a:prstGeom>
          <a:noFill/>
          <a:ln w="3175">
            <a:noFill/>
            <a:miter lim="800000"/>
            <a:headEnd/>
            <a:tailEnd/>
          </a:ln>
        </p:spPr>
        <p:txBody>
          <a:bodyPr anchor="ctr"/>
          <a:lstStyle/>
          <a:p>
            <a:pPr marL="274638" indent="-274638" algn="just">
              <a:spcBef>
                <a:spcPct val="100000"/>
              </a:spcBef>
              <a:buClr>
                <a:schemeClr val="folHlink"/>
              </a:buClr>
              <a:buFont typeface="Wingdings" pitchFamily="2" charset="2"/>
              <a:buChar char="v"/>
            </a:pPr>
            <a:r>
              <a:rPr lang="en-US" sz="1800" b="1" dirty="0">
                <a:solidFill>
                  <a:schemeClr val="bg1"/>
                </a:solidFill>
              </a:rPr>
              <a:t>On the basis of the above analysis, the overall influence of nodule count on dispersed shrinkage can be summarized. In general, as the nodule count increases, the </a:t>
            </a:r>
            <a:r>
              <a:rPr lang="en-US" sz="1800" b="1" dirty="0" err="1">
                <a:solidFill>
                  <a:schemeClr val="bg1"/>
                </a:solidFill>
              </a:rPr>
              <a:t>macroshrinkage</a:t>
            </a:r>
            <a:r>
              <a:rPr lang="en-US" sz="1800" b="1" dirty="0">
                <a:solidFill>
                  <a:schemeClr val="bg1"/>
                </a:solidFill>
              </a:rPr>
              <a:t> decreases and the micro-shrinkage increases.</a:t>
            </a:r>
          </a:p>
          <a:p>
            <a:pPr marL="274638" indent="-274638" algn="just">
              <a:spcBef>
                <a:spcPct val="100000"/>
              </a:spcBef>
              <a:buClr>
                <a:schemeClr val="folHlink"/>
              </a:buClr>
              <a:buFont typeface="Wingdings" pitchFamily="2" charset="2"/>
              <a:buChar char="v"/>
            </a:pPr>
            <a:r>
              <a:rPr lang="en-US" sz="1800" b="1" dirty="0">
                <a:solidFill>
                  <a:schemeClr val="bg1"/>
                </a:solidFill>
              </a:rPr>
              <a:t>The evolution of the total dispersed shrinkage is a function, of the relative rate of change of its two components. It is apparent that the total dispersed shrinkage increases with nodule count, because of the rapid increase in </a:t>
            </a:r>
            <a:r>
              <a:rPr lang="en-US" sz="1800" b="1" dirty="0" err="1">
                <a:solidFill>
                  <a:schemeClr val="bg1"/>
                </a:solidFill>
              </a:rPr>
              <a:t>microshrinkage</a:t>
            </a:r>
            <a:r>
              <a:rPr lang="en-US" sz="1800" b="1" dirty="0">
                <a:solidFill>
                  <a:schemeClr val="bg1"/>
                </a:solidFill>
              </a:rPr>
              <a:t>.</a:t>
            </a:r>
            <a:endParaRPr lang="en-US" sz="1800" b="1" dirty="0">
              <a:solidFill>
                <a:schemeClr val="bg1"/>
              </a:solidFill>
              <a:sym typeface="Symbol" pitchFamily="18" charset="2"/>
            </a:endParaRPr>
          </a:p>
        </p:txBody>
      </p:sp>
      <p:grpSp>
        <p:nvGrpSpPr>
          <p:cNvPr id="61444" name="Group 22"/>
          <p:cNvGrpSpPr>
            <a:grpSpLocks/>
          </p:cNvGrpSpPr>
          <p:nvPr/>
        </p:nvGrpSpPr>
        <p:grpSpPr bwMode="auto">
          <a:xfrm>
            <a:off x="4286250" y="1400175"/>
            <a:ext cx="4394199" cy="4483100"/>
            <a:chOff x="2700" y="867"/>
            <a:chExt cx="2768" cy="2824"/>
          </a:xfrm>
        </p:grpSpPr>
        <p:sp>
          <p:nvSpPr>
            <p:cNvPr id="61445" name="Text Box 5"/>
            <p:cNvSpPr txBox="1">
              <a:spLocks noChangeArrowheads="1"/>
            </p:cNvSpPr>
            <p:nvPr/>
          </p:nvSpPr>
          <p:spPr bwMode="auto">
            <a:xfrm>
              <a:off x="2700" y="3361"/>
              <a:ext cx="2745" cy="330"/>
            </a:xfrm>
            <a:prstGeom prst="rect">
              <a:avLst/>
            </a:prstGeom>
            <a:noFill/>
            <a:ln w="9525">
              <a:noFill/>
              <a:miter lim="800000"/>
              <a:headEnd/>
              <a:tailEnd/>
            </a:ln>
          </p:spPr>
          <p:txBody>
            <a:bodyPr wrap="square">
              <a:spAutoFit/>
            </a:bodyPr>
            <a:lstStyle/>
            <a:p>
              <a:pPr algn="ctr">
                <a:spcBef>
                  <a:spcPct val="50000"/>
                </a:spcBef>
              </a:pPr>
              <a:r>
                <a:rPr lang="en-US" sz="1400" b="1" dirty="0">
                  <a:solidFill>
                    <a:srgbClr val="FFFF00"/>
                  </a:solidFill>
                </a:rPr>
                <a:t>Nodule count schematic diagram showing influence of nodule count on dispersed shrinkage in SG iron</a:t>
              </a:r>
            </a:p>
          </p:txBody>
        </p:sp>
        <p:grpSp>
          <p:nvGrpSpPr>
            <p:cNvPr id="61446" name="Group 21"/>
            <p:cNvGrpSpPr>
              <a:grpSpLocks/>
            </p:cNvGrpSpPr>
            <p:nvPr/>
          </p:nvGrpSpPr>
          <p:grpSpPr bwMode="auto">
            <a:xfrm>
              <a:off x="2707" y="867"/>
              <a:ext cx="2761" cy="2469"/>
              <a:chOff x="1884" y="913"/>
              <a:chExt cx="2761" cy="2469"/>
            </a:xfrm>
          </p:grpSpPr>
          <p:sp>
            <p:nvSpPr>
              <p:cNvPr id="61447" name="Rectangle 20"/>
              <p:cNvSpPr>
                <a:spLocks noChangeArrowheads="1"/>
              </p:cNvSpPr>
              <p:nvPr/>
            </p:nvSpPr>
            <p:spPr bwMode="auto">
              <a:xfrm>
                <a:off x="1884" y="913"/>
                <a:ext cx="2761" cy="2469"/>
              </a:xfrm>
              <a:prstGeom prst="rect">
                <a:avLst/>
              </a:prstGeom>
              <a:solidFill>
                <a:schemeClr val="bg1"/>
              </a:solidFill>
              <a:ln w="9525">
                <a:solidFill>
                  <a:schemeClr val="tx1"/>
                </a:solidFill>
                <a:miter lim="800000"/>
                <a:headEnd/>
                <a:tailEnd/>
              </a:ln>
            </p:spPr>
            <p:txBody>
              <a:bodyPr wrap="none" anchor="ctr"/>
              <a:lstStyle/>
              <a:p>
                <a:endParaRPr lang="ar-EG"/>
              </a:p>
            </p:txBody>
          </p:sp>
          <p:grpSp>
            <p:nvGrpSpPr>
              <p:cNvPr id="61448" name="Group 19"/>
              <p:cNvGrpSpPr>
                <a:grpSpLocks/>
              </p:cNvGrpSpPr>
              <p:nvPr/>
            </p:nvGrpSpPr>
            <p:grpSpPr bwMode="auto">
              <a:xfrm>
                <a:off x="1889" y="1015"/>
                <a:ext cx="2691" cy="2338"/>
                <a:chOff x="1889" y="1015"/>
                <a:chExt cx="2691" cy="2338"/>
              </a:xfrm>
            </p:grpSpPr>
            <p:sp>
              <p:nvSpPr>
                <p:cNvPr id="61449" name="Line 8"/>
                <p:cNvSpPr>
                  <a:spLocks noChangeShapeType="1"/>
                </p:cNvSpPr>
                <p:nvPr/>
              </p:nvSpPr>
              <p:spPr bwMode="auto">
                <a:xfrm>
                  <a:off x="2213" y="1015"/>
                  <a:ext cx="0" cy="2057"/>
                </a:xfrm>
                <a:prstGeom prst="line">
                  <a:avLst/>
                </a:prstGeom>
                <a:noFill/>
                <a:ln w="28575">
                  <a:solidFill>
                    <a:schemeClr val="tx1"/>
                  </a:solidFill>
                  <a:round/>
                  <a:headEnd/>
                  <a:tailEnd/>
                </a:ln>
              </p:spPr>
              <p:txBody>
                <a:bodyPr/>
                <a:lstStyle/>
                <a:p>
                  <a:endParaRPr lang="ar-EG"/>
                </a:p>
              </p:txBody>
            </p:sp>
            <p:sp>
              <p:nvSpPr>
                <p:cNvPr id="61450" name="Line 9"/>
                <p:cNvSpPr>
                  <a:spLocks noChangeShapeType="1"/>
                </p:cNvSpPr>
                <p:nvPr/>
              </p:nvSpPr>
              <p:spPr bwMode="auto">
                <a:xfrm>
                  <a:off x="2212" y="3072"/>
                  <a:ext cx="2368" cy="0"/>
                </a:xfrm>
                <a:prstGeom prst="line">
                  <a:avLst/>
                </a:prstGeom>
                <a:noFill/>
                <a:ln w="28575">
                  <a:solidFill>
                    <a:schemeClr val="tx1"/>
                  </a:solidFill>
                  <a:round/>
                  <a:headEnd/>
                  <a:tailEnd/>
                </a:ln>
              </p:spPr>
              <p:txBody>
                <a:bodyPr/>
                <a:lstStyle/>
                <a:p>
                  <a:endParaRPr lang="ar-EG"/>
                </a:p>
              </p:txBody>
            </p:sp>
            <p:sp>
              <p:nvSpPr>
                <p:cNvPr id="61451" name="Line 10"/>
                <p:cNvSpPr>
                  <a:spLocks noChangeShapeType="1"/>
                </p:cNvSpPr>
                <p:nvPr/>
              </p:nvSpPr>
              <p:spPr bwMode="auto">
                <a:xfrm flipH="1">
                  <a:off x="2296" y="1536"/>
                  <a:ext cx="1864" cy="1454"/>
                </a:xfrm>
                <a:prstGeom prst="line">
                  <a:avLst/>
                </a:prstGeom>
                <a:noFill/>
                <a:ln w="28575">
                  <a:solidFill>
                    <a:schemeClr val="tx1"/>
                  </a:solidFill>
                  <a:round/>
                  <a:headEnd/>
                  <a:tailEnd/>
                </a:ln>
              </p:spPr>
              <p:txBody>
                <a:bodyPr/>
                <a:lstStyle/>
                <a:p>
                  <a:endParaRPr lang="ar-EG"/>
                </a:p>
              </p:txBody>
            </p:sp>
            <p:sp>
              <p:nvSpPr>
                <p:cNvPr id="61452" name="Line 11"/>
                <p:cNvSpPr>
                  <a:spLocks noChangeShapeType="1"/>
                </p:cNvSpPr>
                <p:nvPr/>
              </p:nvSpPr>
              <p:spPr bwMode="auto">
                <a:xfrm flipH="1">
                  <a:off x="2267" y="1253"/>
                  <a:ext cx="1893" cy="448"/>
                </a:xfrm>
                <a:prstGeom prst="line">
                  <a:avLst/>
                </a:prstGeom>
                <a:noFill/>
                <a:ln w="28575">
                  <a:solidFill>
                    <a:schemeClr val="tx1"/>
                  </a:solidFill>
                  <a:round/>
                  <a:headEnd/>
                  <a:tailEnd/>
                </a:ln>
              </p:spPr>
              <p:txBody>
                <a:bodyPr/>
                <a:lstStyle/>
                <a:p>
                  <a:endParaRPr lang="ar-EG"/>
                </a:p>
              </p:txBody>
            </p:sp>
            <p:sp>
              <p:nvSpPr>
                <p:cNvPr id="61453" name="Line 12"/>
                <p:cNvSpPr>
                  <a:spLocks noChangeShapeType="1"/>
                </p:cNvSpPr>
                <p:nvPr/>
              </p:nvSpPr>
              <p:spPr bwMode="auto">
                <a:xfrm>
                  <a:off x="2277" y="1938"/>
                  <a:ext cx="1929" cy="860"/>
                </a:xfrm>
                <a:prstGeom prst="line">
                  <a:avLst/>
                </a:prstGeom>
                <a:noFill/>
                <a:ln w="28575">
                  <a:solidFill>
                    <a:schemeClr val="tx1"/>
                  </a:solidFill>
                  <a:round/>
                  <a:headEnd/>
                  <a:tailEnd/>
                </a:ln>
              </p:spPr>
              <p:txBody>
                <a:bodyPr/>
                <a:lstStyle/>
                <a:p>
                  <a:endParaRPr lang="ar-EG"/>
                </a:p>
              </p:txBody>
            </p:sp>
            <p:sp>
              <p:nvSpPr>
                <p:cNvPr id="61454" name="Text Box 13"/>
                <p:cNvSpPr txBox="1">
                  <a:spLocks noChangeArrowheads="1"/>
                </p:cNvSpPr>
                <p:nvPr/>
              </p:nvSpPr>
              <p:spPr bwMode="auto">
                <a:xfrm>
                  <a:off x="2703" y="3122"/>
                  <a:ext cx="1060" cy="231"/>
                </a:xfrm>
                <a:prstGeom prst="rect">
                  <a:avLst/>
                </a:prstGeom>
                <a:noFill/>
                <a:ln w="9525">
                  <a:noFill/>
                  <a:miter lim="800000"/>
                  <a:headEnd/>
                  <a:tailEnd/>
                </a:ln>
              </p:spPr>
              <p:txBody>
                <a:bodyPr wrap="none">
                  <a:spAutoFit/>
                </a:bodyPr>
                <a:lstStyle/>
                <a:p>
                  <a:r>
                    <a:rPr lang="en-US" b="1"/>
                    <a:t>Nodule Count</a:t>
                  </a:r>
                </a:p>
              </p:txBody>
            </p:sp>
            <p:sp>
              <p:nvSpPr>
                <p:cNvPr id="61455" name="Text Box 15"/>
                <p:cNvSpPr txBox="1">
                  <a:spLocks noChangeArrowheads="1"/>
                </p:cNvSpPr>
                <p:nvPr/>
              </p:nvSpPr>
              <p:spPr bwMode="auto">
                <a:xfrm rot="16200000" flipH="1">
                  <a:off x="1231" y="2042"/>
                  <a:ext cx="1548" cy="231"/>
                </a:xfrm>
                <a:prstGeom prst="rect">
                  <a:avLst/>
                </a:prstGeom>
                <a:noFill/>
                <a:ln w="9525">
                  <a:noFill/>
                  <a:miter lim="800000"/>
                  <a:headEnd/>
                  <a:tailEnd/>
                </a:ln>
              </p:spPr>
              <p:txBody>
                <a:bodyPr wrap="none">
                  <a:spAutoFit/>
                </a:bodyPr>
                <a:lstStyle/>
                <a:p>
                  <a:r>
                    <a:rPr lang="en-US" b="1"/>
                    <a:t>Dispersed Shrinkage</a:t>
                  </a:r>
                </a:p>
              </p:txBody>
            </p:sp>
            <p:sp>
              <p:nvSpPr>
                <p:cNvPr id="61456" name="Text Box 16"/>
                <p:cNvSpPr txBox="1">
                  <a:spLocks noChangeArrowheads="1"/>
                </p:cNvSpPr>
                <p:nvPr/>
              </p:nvSpPr>
              <p:spPr bwMode="auto">
                <a:xfrm rot="-748228">
                  <a:off x="2264" y="1235"/>
                  <a:ext cx="1730" cy="212"/>
                </a:xfrm>
                <a:prstGeom prst="rect">
                  <a:avLst/>
                </a:prstGeom>
                <a:noFill/>
                <a:ln w="9525">
                  <a:noFill/>
                  <a:miter lim="800000"/>
                  <a:headEnd/>
                  <a:tailEnd/>
                </a:ln>
              </p:spPr>
              <p:txBody>
                <a:bodyPr wrap="none">
                  <a:spAutoFit/>
                </a:bodyPr>
                <a:lstStyle/>
                <a:p>
                  <a:r>
                    <a:rPr lang="en-US" sz="1600" b="1"/>
                    <a:t>Total Dispersed Shrinkage</a:t>
                  </a:r>
                </a:p>
              </p:txBody>
            </p:sp>
            <p:sp>
              <p:nvSpPr>
                <p:cNvPr id="61457" name="Text Box 17"/>
                <p:cNvSpPr txBox="1">
                  <a:spLocks noChangeArrowheads="1"/>
                </p:cNvSpPr>
                <p:nvPr/>
              </p:nvSpPr>
              <p:spPr bwMode="auto">
                <a:xfrm rot="-2169669">
                  <a:off x="3350" y="1783"/>
                  <a:ext cx="1062" cy="212"/>
                </a:xfrm>
                <a:prstGeom prst="rect">
                  <a:avLst/>
                </a:prstGeom>
                <a:noFill/>
                <a:ln w="9525">
                  <a:noFill/>
                  <a:miter lim="800000"/>
                  <a:headEnd/>
                  <a:tailEnd/>
                </a:ln>
              </p:spPr>
              <p:txBody>
                <a:bodyPr wrap="none">
                  <a:spAutoFit/>
                </a:bodyPr>
                <a:lstStyle/>
                <a:p>
                  <a:r>
                    <a:rPr lang="en-US" sz="1600" b="1"/>
                    <a:t>Microshrinkage</a:t>
                  </a:r>
                </a:p>
              </p:txBody>
            </p:sp>
            <p:sp>
              <p:nvSpPr>
                <p:cNvPr id="61458" name="Text Box 18"/>
                <p:cNvSpPr txBox="1">
                  <a:spLocks noChangeArrowheads="1"/>
                </p:cNvSpPr>
                <p:nvPr/>
              </p:nvSpPr>
              <p:spPr bwMode="auto">
                <a:xfrm rot="1494208">
                  <a:off x="3245" y="2385"/>
                  <a:ext cx="1097" cy="212"/>
                </a:xfrm>
                <a:prstGeom prst="rect">
                  <a:avLst/>
                </a:prstGeom>
                <a:noFill/>
                <a:ln w="9525">
                  <a:noFill/>
                  <a:miter lim="800000"/>
                  <a:headEnd/>
                  <a:tailEnd/>
                </a:ln>
              </p:spPr>
              <p:txBody>
                <a:bodyPr wrap="none">
                  <a:spAutoFit/>
                </a:bodyPr>
                <a:lstStyle/>
                <a:p>
                  <a:r>
                    <a:rPr lang="en-US" sz="1600" b="1"/>
                    <a:t>Macroshrinkage</a:t>
                  </a:r>
                </a:p>
              </p:txBody>
            </p:sp>
          </p:grpSp>
        </p:grpSp>
      </p:grpSp>
    </p:spTree>
  </p:cSld>
  <p:clrMapOvr>
    <a:masterClrMapping/>
  </p:clrMapOvr>
  <p:transition spd="med">
    <p:rand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31800" y="727075"/>
            <a:ext cx="8382000" cy="76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wrap="none" anchor="ctr"/>
          <a:lstStyle/>
          <a:p>
            <a:pPr>
              <a:defRPr/>
            </a:pPr>
            <a:endParaRPr lang="en-US">
              <a:latin typeface="Arial" charset="0"/>
              <a:cs typeface="Arial" charset="0"/>
            </a:endParaRPr>
          </a:p>
        </p:txBody>
      </p:sp>
      <p:sp>
        <p:nvSpPr>
          <p:cNvPr id="62467" name="Rectangle 9"/>
          <p:cNvSpPr>
            <a:spLocks noChangeArrowheads="1"/>
          </p:cNvSpPr>
          <p:nvPr/>
        </p:nvSpPr>
        <p:spPr bwMode="auto">
          <a:xfrm>
            <a:off x="428596" y="928670"/>
            <a:ext cx="3881437" cy="5500726"/>
          </a:xfrm>
          <a:prstGeom prst="rect">
            <a:avLst/>
          </a:prstGeom>
          <a:noFill/>
          <a:ln w="3175">
            <a:noFill/>
            <a:miter lim="800000"/>
            <a:headEnd/>
            <a:tailEnd/>
          </a:ln>
        </p:spPr>
        <p:txBody>
          <a:bodyPr anchor="ctr"/>
          <a:lstStyle/>
          <a:p>
            <a:pPr marL="274638" indent="-274638" algn="just">
              <a:spcBef>
                <a:spcPct val="100000"/>
              </a:spcBef>
              <a:buClr>
                <a:schemeClr val="folHlink"/>
              </a:buClr>
              <a:buFont typeface="Wingdings" pitchFamily="2" charset="2"/>
              <a:buChar char="v"/>
            </a:pPr>
            <a:r>
              <a:rPr lang="en-US" sz="1400" b="1" dirty="0">
                <a:solidFill>
                  <a:schemeClr val="bg1"/>
                </a:solidFill>
              </a:rPr>
              <a:t>For SG iron casting with risers, liquid metal may be pumped from the casting to the riser during the eutectic expansion. Dispersed macro- and </a:t>
            </a:r>
            <a:r>
              <a:rPr lang="en-US" sz="1400" b="1" dirty="0" err="1">
                <a:solidFill>
                  <a:schemeClr val="bg1"/>
                </a:solidFill>
              </a:rPr>
              <a:t>microshrinkage</a:t>
            </a:r>
            <a:r>
              <a:rPr lang="en-US" sz="1400" b="1" dirty="0">
                <a:solidFill>
                  <a:schemeClr val="bg1"/>
                </a:solidFill>
              </a:rPr>
              <a:t> will form. At high CE, the eutectic expansion may even produce some mushroom-type effect on top of the riser. </a:t>
            </a:r>
          </a:p>
          <a:p>
            <a:pPr marL="274638" indent="-274638" algn="just">
              <a:spcBef>
                <a:spcPct val="100000"/>
              </a:spcBef>
              <a:buClr>
                <a:schemeClr val="folHlink"/>
              </a:buClr>
              <a:buFont typeface="Wingdings" pitchFamily="2" charset="2"/>
              <a:buChar char="v"/>
            </a:pPr>
            <a:r>
              <a:rPr lang="en-US" sz="1400" b="1" dirty="0">
                <a:solidFill>
                  <a:schemeClr val="bg1"/>
                </a:solidFill>
              </a:rPr>
              <a:t>For rigid </a:t>
            </a:r>
            <a:r>
              <a:rPr lang="en-US" sz="1400" b="1" dirty="0" err="1">
                <a:solidFill>
                  <a:schemeClr val="bg1"/>
                </a:solidFill>
              </a:rPr>
              <a:t>riserless</a:t>
            </a:r>
            <a:r>
              <a:rPr lang="en-US" sz="1400" b="1" dirty="0">
                <a:solidFill>
                  <a:schemeClr val="bg1"/>
                </a:solidFill>
              </a:rPr>
              <a:t> molds, the internal pressure will grow inside the casting, because of the eutectic expansion and, thus, both macro- and </a:t>
            </a:r>
            <a:r>
              <a:rPr lang="en-US" sz="1400" b="1" dirty="0" err="1">
                <a:solidFill>
                  <a:schemeClr val="bg1"/>
                </a:solidFill>
              </a:rPr>
              <a:t>microshrinkage</a:t>
            </a:r>
            <a:r>
              <a:rPr lang="en-US" sz="1400" b="1" dirty="0">
                <a:solidFill>
                  <a:schemeClr val="bg1"/>
                </a:solidFill>
              </a:rPr>
              <a:t> will decrease.</a:t>
            </a:r>
          </a:p>
          <a:p>
            <a:pPr marL="274638" indent="-274638" algn="just">
              <a:spcBef>
                <a:spcPct val="100000"/>
              </a:spcBef>
              <a:buClr>
                <a:schemeClr val="folHlink"/>
              </a:buClr>
              <a:buFont typeface="Wingdings" pitchFamily="2" charset="2"/>
              <a:buChar char="v"/>
            </a:pPr>
            <a:r>
              <a:rPr lang="en-US" sz="1400" b="1" dirty="0">
                <a:solidFill>
                  <a:schemeClr val="bg1"/>
                </a:solidFill>
              </a:rPr>
              <a:t>Theoretically, for high CE and rigid molds, castings without any dispersed macro-shrinkage may be produced.</a:t>
            </a:r>
          </a:p>
          <a:p>
            <a:pPr marL="274638" indent="-274638" algn="just">
              <a:spcBef>
                <a:spcPct val="100000"/>
              </a:spcBef>
              <a:buClr>
                <a:schemeClr val="folHlink"/>
              </a:buClr>
              <a:buFont typeface="Wingdings" pitchFamily="2" charset="2"/>
              <a:buChar char="v"/>
            </a:pPr>
            <a:r>
              <a:rPr lang="en-US" sz="1400" b="1" dirty="0">
                <a:solidFill>
                  <a:schemeClr val="bg1"/>
                </a:solidFill>
              </a:rPr>
              <a:t>However, if the mold is soft, it will expand under the solidification pressure, negating the effects of eutectic expansion. The result will be, again, a mold with considerable macro- and </a:t>
            </a:r>
            <a:r>
              <a:rPr lang="en-US" sz="1400" b="1" dirty="0" err="1">
                <a:solidFill>
                  <a:schemeClr val="bg1"/>
                </a:solidFill>
              </a:rPr>
              <a:t>microdispersed</a:t>
            </a:r>
            <a:r>
              <a:rPr lang="en-US" sz="1400" b="1" dirty="0">
                <a:solidFill>
                  <a:schemeClr val="bg1"/>
                </a:solidFill>
              </a:rPr>
              <a:t> shrinkage.</a:t>
            </a:r>
            <a:endParaRPr lang="en-US" sz="1400" b="1" dirty="0">
              <a:solidFill>
                <a:schemeClr val="bg1"/>
              </a:solidFill>
              <a:sym typeface="Symbol" pitchFamily="18" charset="2"/>
            </a:endParaRPr>
          </a:p>
        </p:txBody>
      </p:sp>
      <p:grpSp>
        <p:nvGrpSpPr>
          <p:cNvPr id="62468" name="Group 8"/>
          <p:cNvGrpSpPr>
            <a:grpSpLocks/>
          </p:cNvGrpSpPr>
          <p:nvPr/>
        </p:nvGrpSpPr>
        <p:grpSpPr bwMode="auto">
          <a:xfrm>
            <a:off x="4573588" y="1142984"/>
            <a:ext cx="4070378" cy="5000660"/>
            <a:chOff x="2881" y="1217"/>
            <a:chExt cx="2410" cy="2537"/>
          </a:xfrm>
        </p:grpSpPr>
        <p:sp>
          <p:nvSpPr>
            <p:cNvPr id="62469" name="Text Box 6"/>
            <p:cNvSpPr txBox="1">
              <a:spLocks noChangeArrowheads="1"/>
            </p:cNvSpPr>
            <p:nvPr/>
          </p:nvSpPr>
          <p:spPr bwMode="auto">
            <a:xfrm>
              <a:off x="2881" y="3289"/>
              <a:ext cx="2410" cy="465"/>
            </a:xfrm>
            <a:prstGeom prst="rect">
              <a:avLst/>
            </a:prstGeom>
            <a:noFill/>
            <a:ln w="9525">
              <a:noFill/>
              <a:miter lim="800000"/>
              <a:headEnd/>
              <a:tailEnd/>
            </a:ln>
          </p:spPr>
          <p:txBody>
            <a:bodyPr>
              <a:spAutoFit/>
            </a:bodyPr>
            <a:lstStyle/>
            <a:p>
              <a:pPr algn="ctr">
                <a:spcBef>
                  <a:spcPct val="50000"/>
                </a:spcBef>
              </a:pPr>
              <a:r>
                <a:rPr lang="en-US" sz="1400" b="1" dirty="0">
                  <a:solidFill>
                    <a:srgbClr val="FFFF00"/>
                  </a:solidFill>
                </a:rPr>
                <a:t>Schematic diagram showing influence of carbon equivalent and mold rigidity on dispersed macro- and </a:t>
              </a:r>
              <a:r>
                <a:rPr lang="en-US" sz="1400" b="1" dirty="0" err="1">
                  <a:solidFill>
                    <a:srgbClr val="FFFF00"/>
                  </a:solidFill>
                </a:rPr>
                <a:t>microshrinkage</a:t>
              </a:r>
              <a:r>
                <a:rPr lang="en-US" sz="1400" b="1" dirty="0">
                  <a:solidFill>
                    <a:srgbClr val="FFFF00"/>
                  </a:solidFill>
                </a:rPr>
                <a:t> in SG iron</a:t>
              </a:r>
            </a:p>
          </p:txBody>
        </p:sp>
        <p:pic>
          <p:nvPicPr>
            <p:cNvPr id="62470" name="Picture 7" descr="B1E5706A"/>
            <p:cNvPicPr>
              <a:picLocks noChangeAspect="1" noChangeArrowheads="1"/>
            </p:cNvPicPr>
            <p:nvPr/>
          </p:nvPicPr>
          <p:blipFill>
            <a:blip r:embed="rId3" cstate="print"/>
            <a:srcRect/>
            <a:stretch>
              <a:fillRect/>
            </a:stretch>
          </p:blipFill>
          <p:spPr bwMode="auto">
            <a:xfrm>
              <a:off x="2923" y="1217"/>
              <a:ext cx="2330" cy="2057"/>
            </a:xfrm>
            <a:prstGeom prst="rect">
              <a:avLst/>
            </a:prstGeom>
            <a:noFill/>
            <a:ln w="9525">
              <a:noFill/>
              <a:miter lim="800000"/>
              <a:headEnd/>
              <a:tailEnd/>
            </a:ln>
          </p:spPr>
        </p:pic>
      </p:grpSp>
    </p:spTree>
  </p:cSld>
  <p:clrMapOvr>
    <a:masterClrMapping/>
  </p:clrMapOvr>
  <p:transition spd="med">
    <p:random/>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31800" y="898525"/>
            <a:ext cx="8382000" cy="76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wrap="none" anchor="ctr"/>
          <a:lstStyle/>
          <a:p>
            <a:pPr>
              <a:defRPr/>
            </a:pPr>
            <a:endParaRPr lang="en-US">
              <a:latin typeface="Arial" charset="0"/>
              <a:cs typeface="Arial" charset="0"/>
            </a:endParaRPr>
          </a:p>
        </p:txBody>
      </p:sp>
      <p:sp>
        <p:nvSpPr>
          <p:cNvPr id="63491" name="Rectangle 9"/>
          <p:cNvSpPr>
            <a:spLocks noChangeArrowheads="1"/>
          </p:cNvSpPr>
          <p:nvPr/>
        </p:nvSpPr>
        <p:spPr bwMode="auto">
          <a:xfrm>
            <a:off x="285720" y="1142984"/>
            <a:ext cx="8501122" cy="5357850"/>
          </a:xfrm>
          <a:prstGeom prst="rect">
            <a:avLst/>
          </a:prstGeom>
          <a:noFill/>
          <a:ln w="3175">
            <a:noFill/>
            <a:miter lim="800000"/>
            <a:headEnd/>
            <a:tailEnd/>
          </a:ln>
        </p:spPr>
        <p:txBody>
          <a:bodyPr anchor="ctr"/>
          <a:lstStyle/>
          <a:p>
            <a:pPr marL="274638" indent="-274638" algn="just">
              <a:spcBef>
                <a:spcPct val="100000"/>
              </a:spcBef>
              <a:buClr>
                <a:schemeClr val="folHlink"/>
              </a:buClr>
              <a:buFont typeface="Wingdings" pitchFamily="2" charset="2"/>
              <a:buChar char="v"/>
            </a:pPr>
            <a:r>
              <a:rPr lang="en-US" sz="2000" b="1" dirty="0">
                <a:solidFill>
                  <a:schemeClr val="bg1"/>
                </a:solidFill>
              </a:rPr>
              <a:t>Mold rigidity strongly influences the dispersed </a:t>
            </a:r>
            <a:r>
              <a:rPr lang="en-US" sz="2000" b="1" dirty="0" err="1">
                <a:solidFill>
                  <a:schemeClr val="bg1"/>
                </a:solidFill>
              </a:rPr>
              <a:t>macroshrinkage</a:t>
            </a:r>
            <a:r>
              <a:rPr lang="en-US" sz="2000" b="1" dirty="0">
                <a:solidFill>
                  <a:schemeClr val="bg1"/>
                </a:solidFill>
              </a:rPr>
              <a:t>. For both molds, with risers and </a:t>
            </a:r>
            <a:r>
              <a:rPr lang="en-US" sz="2000" b="1" dirty="0" err="1">
                <a:solidFill>
                  <a:schemeClr val="bg1"/>
                </a:solidFill>
              </a:rPr>
              <a:t>riserless</a:t>
            </a:r>
            <a:r>
              <a:rPr lang="en-US" sz="2000" b="1" dirty="0">
                <a:solidFill>
                  <a:schemeClr val="bg1"/>
                </a:solidFill>
              </a:rPr>
              <a:t>, </a:t>
            </a:r>
            <a:r>
              <a:rPr lang="en-US" sz="2000" b="1" dirty="0" err="1">
                <a:solidFill>
                  <a:schemeClr val="bg1"/>
                </a:solidFill>
              </a:rPr>
              <a:t>macroshrinkage</a:t>
            </a:r>
            <a:r>
              <a:rPr lang="en-US" sz="2000" b="1" dirty="0">
                <a:solidFill>
                  <a:schemeClr val="bg1"/>
                </a:solidFill>
              </a:rPr>
              <a:t> is less for rigid than for the corresponding less rigid sand molds.</a:t>
            </a:r>
          </a:p>
          <a:p>
            <a:pPr marL="274638" indent="-274638" algn="just">
              <a:spcBef>
                <a:spcPct val="100000"/>
              </a:spcBef>
              <a:buClr>
                <a:schemeClr val="folHlink"/>
              </a:buClr>
              <a:buFont typeface="Wingdings" pitchFamily="2" charset="2"/>
              <a:buChar char="v"/>
            </a:pPr>
            <a:r>
              <a:rPr lang="en-US" sz="2000" b="1" dirty="0">
                <a:solidFill>
                  <a:schemeClr val="bg1"/>
                </a:solidFill>
              </a:rPr>
              <a:t>The strongest effect is observed for </a:t>
            </a:r>
            <a:r>
              <a:rPr lang="en-US" sz="2000" b="1" dirty="0" err="1">
                <a:solidFill>
                  <a:schemeClr val="bg1"/>
                </a:solidFill>
              </a:rPr>
              <a:t>riserless</a:t>
            </a:r>
            <a:r>
              <a:rPr lang="en-US" sz="2000" b="1" dirty="0">
                <a:solidFill>
                  <a:schemeClr val="bg1"/>
                </a:solidFill>
              </a:rPr>
              <a:t> molds, where the rigid mold produced a casting with only slight </a:t>
            </a:r>
            <a:r>
              <a:rPr lang="en-US" sz="2000" b="1" dirty="0" err="1">
                <a:solidFill>
                  <a:schemeClr val="bg1"/>
                </a:solidFill>
              </a:rPr>
              <a:t>macroshrinkage</a:t>
            </a:r>
            <a:r>
              <a:rPr lang="en-US" sz="2000" b="1" dirty="0">
                <a:solidFill>
                  <a:schemeClr val="bg1"/>
                </a:solidFill>
              </a:rPr>
              <a:t> as compared with the optimum achieved with the green sand mold.</a:t>
            </a:r>
          </a:p>
          <a:p>
            <a:pPr marL="274638" indent="-274638" algn="just">
              <a:spcBef>
                <a:spcPct val="100000"/>
              </a:spcBef>
              <a:buClr>
                <a:schemeClr val="folHlink"/>
              </a:buClr>
              <a:buFont typeface="Wingdings" pitchFamily="2" charset="2"/>
              <a:buChar char="v"/>
            </a:pPr>
            <a:r>
              <a:rPr lang="en-US" sz="2000" b="1" dirty="0">
                <a:solidFill>
                  <a:schemeClr val="bg1"/>
                </a:solidFill>
              </a:rPr>
              <a:t>In castings with risers, a more rigid mold resulted in lower total dispersed shrinkage for the hypereutectic composition. The opposite was true for hypoeutectic compositions.</a:t>
            </a:r>
          </a:p>
          <a:p>
            <a:pPr marL="274638" indent="-274638" algn="just">
              <a:spcBef>
                <a:spcPct val="100000"/>
              </a:spcBef>
              <a:buClr>
                <a:schemeClr val="folHlink"/>
              </a:buClr>
              <a:buFont typeface="Wingdings" pitchFamily="2" charset="2"/>
              <a:buChar char="v"/>
            </a:pPr>
            <a:r>
              <a:rPr lang="en-US" sz="2000" b="1" dirty="0">
                <a:solidFill>
                  <a:schemeClr val="bg1"/>
                </a:solidFill>
              </a:rPr>
              <a:t>This difference is difficult to explain. It is probably due to the combined effect of mold dilation under </a:t>
            </a:r>
            <a:r>
              <a:rPr lang="en-US" sz="2000" b="1" dirty="0" err="1">
                <a:solidFill>
                  <a:schemeClr val="bg1"/>
                </a:solidFill>
              </a:rPr>
              <a:t>metallostatic</a:t>
            </a:r>
            <a:r>
              <a:rPr lang="en-US" sz="2000" b="1" dirty="0">
                <a:solidFill>
                  <a:schemeClr val="bg1"/>
                </a:solidFill>
              </a:rPr>
              <a:t> pressure and eutectic expansion pressure. The higher eutectic expansion pressure produced in hypereutectic irons may overrule the effects of mold dilation.</a:t>
            </a:r>
            <a:endParaRPr lang="en-US" sz="2000" b="1" dirty="0">
              <a:solidFill>
                <a:schemeClr val="bg1"/>
              </a:solidFill>
              <a:sym typeface="Symbol" pitchFamily="18" charset="2"/>
            </a:endParaRPr>
          </a:p>
        </p:txBody>
      </p:sp>
    </p:spTree>
  </p:cSld>
  <p:clrMapOvr>
    <a:masterClrMapping/>
  </p:clrMapOvr>
  <p:transition spd="med">
    <p:rand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31800" y="898525"/>
            <a:ext cx="8382000" cy="76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wrap="none" anchor="ctr"/>
          <a:lstStyle/>
          <a:p>
            <a:pPr>
              <a:defRPr/>
            </a:pPr>
            <a:endParaRPr lang="en-US">
              <a:latin typeface="Arial" charset="0"/>
              <a:cs typeface="Arial" charset="0"/>
            </a:endParaRPr>
          </a:p>
        </p:txBody>
      </p:sp>
      <p:sp>
        <p:nvSpPr>
          <p:cNvPr id="64515" name="Rectangle 9"/>
          <p:cNvSpPr>
            <a:spLocks noChangeArrowheads="1"/>
          </p:cNvSpPr>
          <p:nvPr/>
        </p:nvSpPr>
        <p:spPr bwMode="auto">
          <a:xfrm>
            <a:off x="428596" y="1142984"/>
            <a:ext cx="8358245" cy="5214974"/>
          </a:xfrm>
          <a:prstGeom prst="rect">
            <a:avLst/>
          </a:prstGeom>
          <a:noFill/>
          <a:ln w="3175">
            <a:noFill/>
            <a:miter lim="800000"/>
            <a:headEnd/>
            <a:tailEnd/>
          </a:ln>
        </p:spPr>
        <p:txBody>
          <a:bodyPr anchor="ctr"/>
          <a:lstStyle/>
          <a:p>
            <a:pPr marL="274638" indent="-274638" algn="just">
              <a:spcBef>
                <a:spcPct val="100000"/>
              </a:spcBef>
              <a:buClr>
                <a:schemeClr val="folHlink"/>
              </a:buClr>
              <a:buFont typeface="Wingdings" pitchFamily="2" charset="2"/>
              <a:buChar char="v"/>
            </a:pPr>
            <a:r>
              <a:rPr lang="en-US" sz="2000" b="1" dirty="0">
                <a:solidFill>
                  <a:schemeClr val="bg1"/>
                </a:solidFill>
              </a:rPr>
              <a:t>For less rigid molds (green sand molds), a critical nodule count – above which the total and macro-dispersed shrinkage decreased – was found.</a:t>
            </a:r>
          </a:p>
          <a:p>
            <a:pPr marL="274638" indent="-274638" algn="just">
              <a:spcBef>
                <a:spcPct val="100000"/>
              </a:spcBef>
              <a:buClr>
                <a:schemeClr val="folHlink"/>
              </a:buClr>
              <a:buFont typeface="Wingdings" pitchFamily="2" charset="2"/>
              <a:buChar char="v"/>
            </a:pPr>
            <a:r>
              <a:rPr lang="en-US" sz="2000" b="1" dirty="0">
                <a:solidFill>
                  <a:schemeClr val="bg1"/>
                </a:solidFill>
              </a:rPr>
              <a:t>For green sand molds, mold dilation under the </a:t>
            </a:r>
            <a:r>
              <a:rPr lang="en-US" sz="2000" b="1" dirty="0" err="1">
                <a:solidFill>
                  <a:schemeClr val="bg1"/>
                </a:solidFill>
              </a:rPr>
              <a:t>metallostatic</a:t>
            </a:r>
            <a:r>
              <a:rPr lang="en-US" sz="2000" b="1" dirty="0">
                <a:solidFill>
                  <a:schemeClr val="bg1"/>
                </a:solidFill>
              </a:rPr>
              <a:t> pressure and under the pressure of solidification expansion is expected. There is minimal pressure buildup and no remarkable decrease in </a:t>
            </a:r>
            <a:r>
              <a:rPr lang="en-US" sz="2000" b="1" dirty="0" err="1">
                <a:solidFill>
                  <a:schemeClr val="bg1"/>
                </a:solidFill>
              </a:rPr>
              <a:t>macroshrinkage</a:t>
            </a:r>
            <a:r>
              <a:rPr lang="en-US" sz="2000" b="1" dirty="0">
                <a:solidFill>
                  <a:schemeClr val="bg1"/>
                </a:solidFill>
              </a:rPr>
              <a:t> is achieved with higher nodule count.</a:t>
            </a:r>
          </a:p>
          <a:p>
            <a:pPr marL="274638" indent="-274638" algn="just">
              <a:spcBef>
                <a:spcPct val="100000"/>
              </a:spcBef>
              <a:buClr>
                <a:schemeClr val="folHlink"/>
              </a:buClr>
              <a:buFont typeface="Wingdings" pitchFamily="2" charset="2"/>
              <a:buChar char="v"/>
            </a:pPr>
            <a:r>
              <a:rPr lang="en-US" sz="2000" b="1" dirty="0">
                <a:solidFill>
                  <a:schemeClr val="bg1"/>
                </a:solidFill>
              </a:rPr>
              <a:t>Since </a:t>
            </a:r>
            <a:r>
              <a:rPr lang="en-US" sz="2000" b="1" dirty="0" err="1">
                <a:solidFill>
                  <a:schemeClr val="bg1"/>
                </a:solidFill>
              </a:rPr>
              <a:t>microshrinkage</a:t>
            </a:r>
            <a:r>
              <a:rPr lang="en-US" sz="2000" b="1" dirty="0">
                <a:solidFill>
                  <a:schemeClr val="bg1"/>
                </a:solidFill>
              </a:rPr>
              <a:t> increases with nodule count, increased total dispersed shrinkage is expected. The amount of the </a:t>
            </a:r>
            <a:r>
              <a:rPr lang="en-US" sz="2000" b="1" dirty="0" err="1">
                <a:solidFill>
                  <a:schemeClr val="bg1"/>
                </a:solidFill>
              </a:rPr>
              <a:t>macroshrinkage</a:t>
            </a:r>
            <a:r>
              <a:rPr lang="en-US" sz="2000" b="1" dirty="0">
                <a:solidFill>
                  <a:schemeClr val="bg1"/>
                </a:solidFill>
              </a:rPr>
              <a:t> will continue to increase with higher nodule count, until maximum deformation of the mold occurs.</a:t>
            </a:r>
          </a:p>
          <a:p>
            <a:pPr marL="274638" indent="-274638" algn="just">
              <a:spcBef>
                <a:spcPct val="100000"/>
              </a:spcBef>
              <a:buClr>
                <a:schemeClr val="folHlink"/>
              </a:buClr>
              <a:buFont typeface="Wingdings" pitchFamily="2" charset="2"/>
              <a:buChar char="v"/>
            </a:pPr>
            <a:r>
              <a:rPr lang="en-US" sz="2000" b="1" dirty="0">
                <a:solidFill>
                  <a:schemeClr val="bg1"/>
                </a:solidFill>
              </a:rPr>
              <a:t>At a certain point, the mold will have been compacted such that no further deformation is possible. Beyond this point, the mold behaves like a rigid mold, and </a:t>
            </a:r>
            <a:r>
              <a:rPr lang="en-US" sz="2000" b="1" dirty="0" err="1">
                <a:solidFill>
                  <a:schemeClr val="bg1"/>
                </a:solidFill>
              </a:rPr>
              <a:t>macroshrinkage</a:t>
            </a:r>
            <a:r>
              <a:rPr lang="en-US" sz="2000" b="1" dirty="0">
                <a:solidFill>
                  <a:schemeClr val="bg1"/>
                </a:solidFill>
              </a:rPr>
              <a:t> decreases was the nodule count increases.</a:t>
            </a:r>
            <a:endParaRPr lang="en-US" sz="2000" b="1" dirty="0">
              <a:solidFill>
                <a:schemeClr val="bg1"/>
              </a:solidFill>
              <a:sym typeface="Symbol" pitchFamily="18" charset="2"/>
            </a:endParaRPr>
          </a:p>
        </p:txBody>
      </p:sp>
    </p:spTree>
  </p:cSld>
  <p:clrMapOvr>
    <a:masterClrMapping/>
  </p:clrMapOvr>
  <p:transition spd="med">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ChangeArrowheads="1"/>
          </p:cNvSpPr>
          <p:nvPr/>
        </p:nvSpPr>
        <p:spPr bwMode="auto">
          <a:xfrm>
            <a:off x="290513" y="588963"/>
            <a:ext cx="8561387" cy="76200"/>
          </a:xfrm>
          <a:prstGeom prst="roundRect">
            <a:avLst>
              <a:gd name="adj" fmla="val 16667"/>
            </a:avLst>
          </a:prstGeom>
          <a:gradFill rotWithShape="0">
            <a:gsLst>
              <a:gs pos="0">
                <a:srgbClr val="C9C9FF"/>
              </a:gs>
              <a:gs pos="50000">
                <a:srgbClr val="6666FF"/>
              </a:gs>
              <a:gs pos="100000">
                <a:srgbClr val="C9C9FF"/>
              </a:gs>
            </a:gsLst>
            <a:lin ang="0" scaled="1"/>
          </a:gradFill>
          <a:ln w="9525">
            <a:noFill/>
            <a:round/>
            <a:headEnd/>
            <a:tailEnd/>
          </a:ln>
        </p:spPr>
        <p:txBody>
          <a:bodyPr wrap="none" anchor="ctr"/>
          <a:lstStyle/>
          <a:p>
            <a:endParaRPr lang="ar-EG"/>
          </a:p>
        </p:txBody>
      </p:sp>
      <p:pic>
        <p:nvPicPr>
          <p:cNvPr id="10243" name="Picture 4"/>
          <p:cNvPicPr>
            <a:picLocks noChangeAspect="1" noChangeArrowheads="1"/>
          </p:cNvPicPr>
          <p:nvPr/>
        </p:nvPicPr>
        <p:blipFill>
          <a:blip r:embed="rId2" cstate="print"/>
          <a:srcRect/>
          <a:stretch>
            <a:fillRect/>
          </a:stretch>
        </p:blipFill>
        <p:spPr bwMode="auto">
          <a:xfrm>
            <a:off x="884238" y="1677988"/>
            <a:ext cx="7337425" cy="3763962"/>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ctrTitle" idx="4294967295"/>
          </p:nvPr>
        </p:nvSpPr>
        <p:spPr>
          <a:xfrm>
            <a:off x="500063" y="511175"/>
            <a:ext cx="8188325" cy="666750"/>
          </a:xfrm>
        </p:spPr>
        <p:txBody>
          <a:bodyPr/>
          <a:lstStyle/>
          <a:p>
            <a:pPr algn="l" eaLnBrk="1" hangingPunct="1"/>
            <a:r>
              <a:rPr lang="en-US" sz="2400" smtClean="0">
                <a:solidFill>
                  <a:srgbClr val="F62E3C"/>
                </a:solidFill>
                <a:latin typeface="Arial Black" pitchFamily="34" charset="0"/>
              </a:rPr>
              <a:t>CONCLUDING REMARKS</a:t>
            </a:r>
          </a:p>
        </p:txBody>
      </p:sp>
      <p:sp>
        <p:nvSpPr>
          <p:cNvPr id="269315" name="Rectangle 3"/>
          <p:cNvSpPr>
            <a:spLocks noChangeArrowheads="1"/>
          </p:cNvSpPr>
          <p:nvPr/>
        </p:nvSpPr>
        <p:spPr bwMode="auto">
          <a:xfrm>
            <a:off x="431800" y="1084263"/>
            <a:ext cx="8382000" cy="76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wrap="none" anchor="ctr"/>
          <a:lstStyle/>
          <a:p>
            <a:pPr>
              <a:defRPr/>
            </a:pPr>
            <a:endParaRPr lang="en-US">
              <a:latin typeface="Arial" charset="0"/>
              <a:cs typeface="Arial" charset="0"/>
            </a:endParaRPr>
          </a:p>
        </p:txBody>
      </p:sp>
      <p:sp>
        <p:nvSpPr>
          <p:cNvPr id="65540" name="Rectangle 9"/>
          <p:cNvSpPr>
            <a:spLocks noChangeArrowheads="1"/>
          </p:cNvSpPr>
          <p:nvPr/>
        </p:nvSpPr>
        <p:spPr bwMode="auto">
          <a:xfrm>
            <a:off x="214282" y="1785926"/>
            <a:ext cx="8715435" cy="4786346"/>
          </a:xfrm>
          <a:prstGeom prst="rect">
            <a:avLst/>
          </a:prstGeom>
          <a:noFill/>
          <a:ln w="3175">
            <a:noFill/>
            <a:miter lim="800000"/>
            <a:headEnd/>
            <a:tailEnd/>
          </a:ln>
        </p:spPr>
        <p:txBody>
          <a:bodyPr anchor="ctr"/>
          <a:lstStyle/>
          <a:p>
            <a:pPr marL="342900" indent="-342900" algn="just">
              <a:spcBef>
                <a:spcPct val="100000"/>
              </a:spcBef>
              <a:buClr>
                <a:schemeClr val="folHlink"/>
              </a:buClr>
              <a:buFont typeface="Wingdings" pitchFamily="2" charset="2"/>
              <a:buChar char="v"/>
            </a:pPr>
            <a:r>
              <a:rPr lang="en-US" sz="1800" b="1" dirty="0" smtClean="0">
                <a:solidFill>
                  <a:schemeClr val="bg1"/>
                </a:solidFill>
              </a:rPr>
              <a:t>In a recent research, these conclusions were reached:</a:t>
            </a:r>
            <a:endParaRPr lang="en-US" sz="1800" b="1" dirty="0">
              <a:solidFill>
                <a:schemeClr val="bg1"/>
              </a:solidFill>
            </a:endParaRPr>
          </a:p>
          <a:p>
            <a:pPr marL="800100" lvl="1" indent="-342900" algn="just">
              <a:spcBef>
                <a:spcPct val="100000"/>
              </a:spcBef>
              <a:buClr>
                <a:schemeClr val="folHlink"/>
              </a:buClr>
              <a:buFont typeface="Wingdings" pitchFamily="2" charset="2"/>
              <a:buAutoNum type="arabicPeriod"/>
            </a:pPr>
            <a:r>
              <a:rPr lang="en-US" sz="1800" b="1" dirty="0">
                <a:solidFill>
                  <a:schemeClr val="bg1"/>
                </a:solidFill>
                <a:sym typeface="Symbol" pitchFamily="18" charset="2"/>
              </a:rPr>
              <a:t>For both hypo- and hypereutectic compositions, the dispersed macro-shrinkage decreases, and the </a:t>
            </a:r>
            <a:r>
              <a:rPr lang="en-US" sz="1800" b="1" dirty="0" err="1">
                <a:solidFill>
                  <a:schemeClr val="bg1"/>
                </a:solidFill>
                <a:sym typeface="Symbol" pitchFamily="18" charset="2"/>
              </a:rPr>
              <a:t>microshrinkage</a:t>
            </a:r>
            <a:r>
              <a:rPr lang="en-US" sz="1800" b="1" dirty="0">
                <a:solidFill>
                  <a:schemeClr val="bg1"/>
                </a:solidFill>
                <a:sym typeface="Symbol" pitchFamily="18" charset="2"/>
              </a:rPr>
              <a:t> increases as the nodule count increases. These effects seem to be more significant in hypoeutectic irons.</a:t>
            </a:r>
          </a:p>
          <a:p>
            <a:pPr marL="800100" lvl="1" indent="-342900" algn="just">
              <a:spcBef>
                <a:spcPct val="100000"/>
              </a:spcBef>
              <a:buClr>
                <a:schemeClr val="folHlink"/>
              </a:buClr>
              <a:buFont typeface="Wingdings" pitchFamily="2" charset="2"/>
              <a:buAutoNum type="arabicPeriod"/>
            </a:pPr>
            <a:r>
              <a:rPr lang="en-US" sz="1800" b="1" dirty="0">
                <a:solidFill>
                  <a:schemeClr val="bg1"/>
                </a:solidFill>
                <a:sym typeface="Symbol" pitchFamily="18" charset="2"/>
              </a:rPr>
              <a:t>The evolution of the total dispersed shrinkage is a function of the relative values the macro- and </a:t>
            </a:r>
            <a:r>
              <a:rPr lang="en-US" sz="1800" b="1" dirty="0" err="1">
                <a:solidFill>
                  <a:schemeClr val="bg1"/>
                </a:solidFill>
                <a:sym typeface="Symbol" pitchFamily="18" charset="2"/>
              </a:rPr>
              <a:t>microshrinkage</a:t>
            </a:r>
            <a:r>
              <a:rPr lang="en-US" sz="1800" b="1" dirty="0">
                <a:solidFill>
                  <a:schemeClr val="bg1"/>
                </a:solidFill>
                <a:sym typeface="Symbol" pitchFamily="18" charset="2"/>
              </a:rPr>
              <a:t> and, thus, can either decrease or increase with nodule count. In a recent research, the total dispersed shrinkage increased most of the times with nodule count.</a:t>
            </a:r>
          </a:p>
          <a:p>
            <a:pPr marL="800100" lvl="1" indent="-342900" algn="just">
              <a:spcBef>
                <a:spcPct val="100000"/>
              </a:spcBef>
              <a:buClr>
                <a:schemeClr val="folHlink"/>
              </a:buClr>
              <a:buFont typeface="Wingdings" pitchFamily="2" charset="2"/>
              <a:buAutoNum type="arabicPeriod"/>
            </a:pPr>
            <a:r>
              <a:rPr lang="en-US" sz="1800" b="1" dirty="0">
                <a:solidFill>
                  <a:schemeClr val="bg1"/>
                </a:solidFill>
                <a:sym typeface="Symbol" pitchFamily="18" charset="2"/>
              </a:rPr>
              <a:t>When inoculation is used to decrease the amount of carbides, the </a:t>
            </a:r>
            <a:r>
              <a:rPr lang="en-US" sz="1800" b="1" dirty="0" err="1">
                <a:solidFill>
                  <a:schemeClr val="bg1"/>
                </a:solidFill>
                <a:sym typeface="Symbol" pitchFamily="18" charset="2"/>
              </a:rPr>
              <a:t>microshrinkage</a:t>
            </a:r>
            <a:r>
              <a:rPr lang="en-US" sz="1800" b="1" dirty="0">
                <a:solidFill>
                  <a:schemeClr val="bg1"/>
                </a:solidFill>
                <a:sym typeface="Symbol" pitchFamily="18" charset="2"/>
              </a:rPr>
              <a:t> is significantly increased in molds with risers. As a result, in spite of the decrease in </a:t>
            </a:r>
            <a:r>
              <a:rPr lang="en-US" sz="1800" b="1" dirty="0" err="1">
                <a:solidFill>
                  <a:schemeClr val="bg1"/>
                </a:solidFill>
                <a:sym typeface="Symbol" pitchFamily="18" charset="2"/>
              </a:rPr>
              <a:t>macroshrinkage</a:t>
            </a:r>
            <a:r>
              <a:rPr lang="en-US" sz="1800" b="1" dirty="0">
                <a:solidFill>
                  <a:schemeClr val="bg1"/>
                </a:solidFill>
                <a:sym typeface="Symbol" pitchFamily="18" charset="2"/>
              </a:rPr>
              <a:t>, the total dispersed shrinkage considerably increases. This effect is produced by the </a:t>
            </a:r>
            <a:r>
              <a:rPr lang="en-US" sz="1800" b="1" dirty="0" err="1">
                <a:solidFill>
                  <a:schemeClr val="bg1"/>
                </a:solidFill>
                <a:sym typeface="Symbol" pitchFamily="18" charset="2"/>
              </a:rPr>
              <a:t>chagne</a:t>
            </a:r>
            <a:r>
              <a:rPr lang="en-US" sz="1800" b="1" dirty="0">
                <a:solidFill>
                  <a:schemeClr val="bg1"/>
                </a:solidFill>
                <a:sym typeface="Symbol" pitchFamily="18" charset="2"/>
              </a:rPr>
              <a:t> in the solidification pattern of the iron.</a:t>
            </a:r>
          </a:p>
        </p:txBody>
      </p:sp>
    </p:spTree>
  </p:cSld>
  <p:clrMapOvr>
    <a:masterClrMapping/>
  </p:clrMapOvr>
  <p:transition spd="med">
    <p:random/>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31800" y="755650"/>
            <a:ext cx="8382000" cy="76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wrap="none" anchor="ctr"/>
          <a:lstStyle/>
          <a:p>
            <a:pPr>
              <a:defRPr/>
            </a:pPr>
            <a:endParaRPr lang="en-US">
              <a:latin typeface="Arial" charset="0"/>
              <a:cs typeface="Arial" charset="0"/>
            </a:endParaRPr>
          </a:p>
        </p:txBody>
      </p:sp>
      <p:sp>
        <p:nvSpPr>
          <p:cNvPr id="66563" name="Rectangle 9"/>
          <p:cNvSpPr>
            <a:spLocks noChangeArrowheads="1"/>
          </p:cNvSpPr>
          <p:nvPr/>
        </p:nvSpPr>
        <p:spPr bwMode="auto">
          <a:xfrm>
            <a:off x="357158" y="1000108"/>
            <a:ext cx="8572559" cy="3970318"/>
          </a:xfrm>
          <a:prstGeom prst="rect">
            <a:avLst/>
          </a:prstGeom>
          <a:noFill/>
          <a:ln w="3175">
            <a:noFill/>
            <a:miter lim="800000"/>
            <a:headEnd/>
            <a:tailEnd/>
          </a:ln>
        </p:spPr>
        <p:txBody>
          <a:bodyPr wrap="square" anchor="ctr">
            <a:spAutoFit/>
          </a:bodyPr>
          <a:lstStyle/>
          <a:p>
            <a:pPr marL="800100" lvl="1" indent="-342900" algn="just">
              <a:spcBef>
                <a:spcPct val="100000"/>
              </a:spcBef>
              <a:buClr>
                <a:schemeClr val="folHlink"/>
              </a:buClr>
              <a:buFont typeface="Wingdings" pitchFamily="2" charset="2"/>
              <a:buAutoNum type="arabicPeriod" startAt="4"/>
            </a:pPr>
            <a:r>
              <a:rPr lang="en-US" sz="1800" b="1" dirty="0">
                <a:solidFill>
                  <a:schemeClr val="bg1"/>
                </a:solidFill>
                <a:sym typeface="Symbol" pitchFamily="18" charset="2"/>
              </a:rPr>
              <a:t>For green sand molds, there seem to exist a critical nodule count, above which the total dispersed shrinkage decreases.</a:t>
            </a:r>
          </a:p>
          <a:p>
            <a:pPr marL="800100" lvl="1" indent="-342900" algn="just">
              <a:spcBef>
                <a:spcPct val="100000"/>
              </a:spcBef>
              <a:buClr>
                <a:schemeClr val="folHlink"/>
              </a:buClr>
              <a:buFont typeface="Wingdings" pitchFamily="2" charset="2"/>
              <a:buAutoNum type="arabicPeriod" startAt="4"/>
            </a:pPr>
            <a:r>
              <a:rPr lang="en-US" sz="1800" b="1" dirty="0">
                <a:solidFill>
                  <a:schemeClr val="bg1"/>
                </a:solidFill>
                <a:sym typeface="Symbol" pitchFamily="18" charset="2"/>
              </a:rPr>
              <a:t>The most significant influence of nodule count was found in </a:t>
            </a:r>
            <a:r>
              <a:rPr lang="en-US" sz="1800" b="1" dirty="0" err="1">
                <a:solidFill>
                  <a:schemeClr val="bg1"/>
                </a:solidFill>
                <a:sym typeface="Symbol" pitchFamily="18" charset="2"/>
              </a:rPr>
              <a:t>riserless</a:t>
            </a:r>
            <a:r>
              <a:rPr lang="en-US" sz="1800" b="1" dirty="0">
                <a:solidFill>
                  <a:schemeClr val="bg1"/>
                </a:solidFill>
                <a:sym typeface="Symbol" pitchFamily="18" charset="2"/>
              </a:rPr>
              <a:t> rigid molds, where the dispersed </a:t>
            </a:r>
            <a:r>
              <a:rPr lang="en-US" sz="1800" b="1" dirty="0" err="1">
                <a:solidFill>
                  <a:schemeClr val="bg1"/>
                </a:solidFill>
                <a:sym typeface="Symbol" pitchFamily="18" charset="2"/>
              </a:rPr>
              <a:t>macroshrinkage</a:t>
            </a:r>
            <a:r>
              <a:rPr lang="en-US" sz="1800" b="1" dirty="0">
                <a:solidFill>
                  <a:schemeClr val="bg1"/>
                </a:solidFill>
                <a:sym typeface="Symbol" pitchFamily="18" charset="2"/>
              </a:rPr>
              <a:t> decreased from </a:t>
            </a:r>
            <a:r>
              <a:rPr lang="en-US" sz="1800" b="1" dirty="0" smtClean="0">
                <a:solidFill>
                  <a:schemeClr val="bg1"/>
                </a:solidFill>
                <a:sym typeface="Symbol" pitchFamily="18" charset="2"/>
              </a:rPr>
              <a:t>however</a:t>
            </a:r>
            <a:r>
              <a:rPr lang="en-US" sz="1800" b="1" dirty="0">
                <a:solidFill>
                  <a:schemeClr val="bg1"/>
                </a:solidFill>
                <a:sym typeface="Symbol" pitchFamily="18" charset="2"/>
              </a:rPr>
              <a:t>, the total dispersed shrinkage slightly increased because of the considerably higher </a:t>
            </a:r>
            <a:r>
              <a:rPr lang="en-US" sz="1800" b="1" dirty="0" err="1">
                <a:solidFill>
                  <a:schemeClr val="bg1"/>
                </a:solidFill>
                <a:sym typeface="Symbol" pitchFamily="18" charset="2"/>
              </a:rPr>
              <a:t>microshrinkage</a:t>
            </a:r>
            <a:r>
              <a:rPr lang="en-US" sz="1800" b="1" dirty="0">
                <a:solidFill>
                  <a:schemeClr val="bg1"/>
                </a:solidFill>
                <a:sym typeface="Symbol" pitchFamily="18" charset="2"/>
              </a:rPr>
              <a:t>.</a:t>
            </a:r>
          </a:p>
          <a:p>
            <a:pPr marL="800100" lvl="1" indent="-342900" algn="just">
              <a:spcBef>
                <a:spcPct val="100000"/>
              </a:spcBef>
              <a:buClr>
                <a:schemeClr val="folHlink"/>
              </a:buClr>
              <a:buFont typeface="Wingdings" pitchFamily="2" charset="2"/>
              <a:buAutoNum type="arabicPeriod" startAt="4"/>
            </a:pPr>
            <a:r>
              <a:rPr lang="en-US" sz="1800" b="1" dirty="0">
                <a:solidFill>
                  <a:schemeClr val="bg1"/>
                </a:solidFill>
                <a:sym typeface="Symbol" pitchFamily="18" charset="2"/>
              </a:rPr>
              <a:t>In castings with risers, a more rigid mold resulted in lower total dispersed shrinkage for hypereutectic SG iron.</a:t>
            </a:r>
          </a:p>
          <a:p>
            <a:pPr marL="800100" lvl="1" indent="-342900" algn="just">
              <a:spcBef>
                <a:spcPct val="100000"/>
              </a:spcBef>
              <a:buClr>
                <a:schemeClr val="folHlink"/>
              </a:buClr>
              <a:buFont typeface="Wingdings" pitchFamily="2" charset="2"/>
              <a:buAutoNum type="arabicPeriod" startAt="4"/>
            </a:pPr>
            <a:r>
              <a:rPr lang="en-US" sz="1800" b="1" dirty="0">
                <a:solidFill>
                  <a:schemeClr val="bg1"/>
                </a:solidFill>
                <a:sym typeface="Symbol" pitchFamily="18" charset="2"/>
              </a:rPr>
              <a:t>In </a:t>
            </a:r>
            <a:r>
              <a:rPr lang="en-US" sz="1800" b="1" dirty="0" err="1">
                <a:solidFill>
                  <a:schemeClr val="bg1"/>
                </a:solidFill>
                <a:sym typeface="Symbol" pitchFamily="18" charset="2"/>
              </a:rPr>
              <a:t>riserless</a:t>
            </a:r>
            <a:r>
              <a:rPr lang="en-US" sz="1800" b="1" dirty="0">
                <a:solidFill>
                  <a:schemeClr val="bg1"/>
                </a:solidFill>
                <a:sym typeface="Symbol" pitchFamily="18" charset="2"/>
              </a:rPr>
              <a:t> castings, mold rigidity did not play a significant role on the total dispersed shrinkage; however, the </a:t>
            </a:r>
            <a:r>
              <a:rPr lang="en-US" sz="1800" b="1" dirty="0" err="1">
                <a:solidFill>
                  <a:schemeClr val="bg1"/>
                </a:solidFill>
                <a:sym typeface="Symbol" pitchFamily="18" charset="2"/>
              </a:rPr>
              <a:t>macroshrinkage</a:t>
            </a:r>
            <a:r>
              <a:rPr lang="en-US" sz="1800" b="1" dirty="0">
                <a:solidFill>
                  <a:schemeClr val="bg1"/>
                </a:solidFill>
                <a:sym typeface="Symbol" pitchFamily="18" charset="2"/>
              </a:rPr>
              <a:t> was much smaller for the case of the rigid.</a:t>
            </a:r>
          </a:p>
        </p:txBody>
      </p:sp>
      <p:sp>
        <p:nvSpPr>
          <p:cNvPr id="66564" name="Rectangle 9"/>
          <p:cNvSpPr>
            <a:spLocks noChangeArrowheads="1"/>
          </p:cNvSpPr>
          <p:nvPr/>
        </p:nvSpPr>
        <p:spPr bwMode="auto">
          <a:xfrm>
            <a:off x="428596" y="5286388"/>
            <a:ext cx="8501122" cy="1200329"/>
          </a:xfrm>
          <a:prstGeom prst="rect">
            <a:avLst/>
          </a:prstGeom>
          <a:noFill/>
          <a:ln w="3175">
            <a:noFill/>
            <a:miter lim="800000"/>
            <a:headEnd/>
            <a:tailEnd/>
          </a:ln>
        </p:spPr>
        <p:txBody>
          <a:bodyPr wrap="square" anchor="ctr">
            <a:spAutoFit/>
          </a:bodyPr>
          <a:lstStyle/>
          <a:p>
            <a:pPr marL="274638" indent="-274638" algn="just">
              <a:spcBef>
                <a:spcPct val="100000"/>
              </a:spcBef>
              <a:buClr>
                <a:schemeClr val="folHlink"/>
              </a:buClr>
              <a:buFont typeface="Wingdings" pitchFamily="2" charset="2"/>
              <a:buChar char="v"/>
            </a:pPr>
            <a:r>
              <a:rPr lang="en-US" sz="1800" b="1" dirty="0">
                <a:solidFill>
                  <a:srgbClr val="FF3300"/>
                </a:solidFill>
              </a:rPr>
              <a:t>The Practical Implications:</a:t>
            </a:r>
            <a:r>
              <a:rPr lang="en-US" sz="1800" b="1" dirty="0">
                <a:solidFill>
                  <a:schemeClr val="bg1"/>
                </a:solidFill>
              </a:rPr>
              <a:t> It was demonstrated that, definitely, a more rigid mold will result in less dispersed </a:t>
            </a:r>
            <a:r>
              <a:rPr lang="en-US" sz="1800" b="1" dirty="0" err="1">
                <a:solidFill>
                  <a:schemeClr val="bg1"/>
                </a:solidFill>
              </a:rPr>
              <a:t>macroshrinkage</a:t>
            </a:r>
            <a:r>
              <a:rPr lang="en-US" sz="1800" b="1" dirty="0">
                <a:solidFill>
                  <a:schemeClr val="bg1"/>
                </a:solidFill>
              </a:rPr>
              <a:t> for hypo- as well as hyper-eutectic irons. Some reduction in total dispersed shrinkage can also be achieved for hypereutectic compositions.</a:t>
            </a:r>
          </a:p>
        </p:txBody>
      </p:sp>
    </p:spTree>
  </p:cSld>
  <p:clrMapOvr>
    <a:masterClrMapping/>
  </p:clrMapOvr>
  <p:transition spd="med">
    <p:random/>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31800" y="769938"/>
            <a:ext cx="8382000" cy="76200"/>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wrap="none" anchor="ctr"/>
          <a:lstStyle/>
          <a:p>
            <a:pPr>
              <a:defRPr/>
            </a:pPr>
            <a:endParaRPr lang="en-US">
              <a:latin typeface="Arial" charset="0"/>
              <a:cs typeface="Arial" charset="0"/>
            </a:endParaRPr>
          </a:p>
        </p:txBody>
      </p:sp>
      <p:sp>
        <p:nvSpPr>
          <p:cNvPr id="67587" name="Rectangle 9"/>
          <p:cNvSpPr>
            <a:spLocks noChangeArrowheads="1"/>
          </p:cNvSpPr>
          <p:nvPr/>
        </p:nvSpPr>
        <p:spPr bwMode="auto">
          <a:xfrm>
            <a:off x="285720" y="1142984"/>
            <a:ext cx="8572560" cy="1754326"/>
          </a:xfrm>
          <a:prstGeom prst="rect">
            <a:avLst/>
          </a:prstGeom>
          <a:noFill/>
          <a:ln w="3175">
            <a:noFill/>
            <a:miter lim="800000"/>
            <a:headEnd/>
            <a:tailEnd/>
          </a:ln>
        </p:spPr>
        <p:txBody>
          <a:bodyPr wrap="square" anchor="ctr">
            <a:spAutoFit/>
          </a:bodyPr>
          <a:lstStyle/>
          <a:p>
            <a:pPr marL="274638" indent="-274638" algn="just">
              <a:spcBef>
                <a:spcPct val="100000"/>
              </a:spcBef>
              <a:buClr>
                <a:schemeClr val="folHlink"/>
              </a:buClr>
              <a:buFont typeface="Wingdings" pitchFamily="2" charset="2"/>
              <a:buChar char="v"/>
            </a:pPr>
            <a:r>
              <a:rPr lang="en-US" sz="1800" b="1" dirty="0">
                <a:solidFill>
                  <a:schemeClr val="bg1"/>
                </a:solidFill>
              </a:rPr>
              <a:t>There seems to be little influence of the nodule count on the total dispersed shrinkage </a:t>
            </a:r>
            <a:r>
              <a:rPr lang="en-US" sz="1800" b="1" dirty="0" smtClean="0">
                <a:solidFill>
                  <a:schemeClr val="bg1"/>
                </a:solidFill>
              </a:rPr>
              <a:t>of </a:t>
            </a:r>
            <a:r>
              <a:rPr lang="en-US" sz="1800" b="1" dirty="0">
                <a:solidFill>
                  <a:schemeClr val="bg1"/>
                </a:solidFill>
              </a:rPr>
              <a:t>molds for equal rigidity for hypereutectic irons. Thus, since most commercial SG iron is hypereutectic, little overall benefit can be expected for casting soundness by manipulating the nodule count. However, since there is a trade-off between achieving a small </a:t>
            </a:r>
            <a:r>
              <a:rPr lang="en-US" sz="1800" b="1" dirty="0" err="1">
                <a:solidFill>
                  <a:schemeClr val="bg1"/>
                </a:solidFill>
              </a:rPr>
              <a:t>macroshrinkage</a:t>
            </a:r>
            <a:r>
              <a:rPr lang="en-US" sz="1800" b="1" dirty="0">
                <a:solidFill>
                  <a:schemeClr val="bg1"/>
                </a:solidFill>
              </a:rPr>
              <a:t> and a large </a:t>
            </a:r>
            <a:r>
              <a:rPr lang="en-US" sz="1800" b="1" dirty="0" err="1">
                <a:solidFill>
                  <a:schemeClr val="bg1"/>
                </a:solidFill>
              </a:rPr>
              <a:t>microshrinkage</a:t>
            </a:r>
            <a:r>
              <a:rPr lang="en-US" sz="1800" b="1" dirty="0">
                <a:solidFill>
                  <a:schemeClr val="bg1"/>
                </a:solidFill>
              </a:rPr>
              <a:t>, or vice versa, some advantage may be derived.</a:t>
            </a:r>
            <a:endParaRPr lang="en-US" sz="1800" b="1" dirty="0">
              <a:solidFill>
                <a:schemeClr val="bg1"/>
              </a:solidFill>
              <a:sym typeface="Symbol" pitchFamily="18" charset="2"/>
            </a:endParaRPr>
          </a:p>
        </p:txBody>
      </p:sp>
      <p:sp>
        <p:nvSpPr>
          <p:cNvPr id="67588" name="Rectangle 9"/>
          <p:cNvSpPr>
            <a:spLocks noChangeArrowheads="1"/>
          </p:cNvSpPr>
          <p:nvPr/>
        </p:nvSpPr>
        <p:spPr bwMode="auto">
          <a:xfrm>
            <a:off x="285720" y="3205163"/>
            <a:ext cx="8643998" cy="3139321"/>
          </a:xfrm>
          <a:prstGeom prst="rect">
            <a:avLst/>
          </a:prstGeom>
          <a:noFill/>
          <a:ln w="3175">
            <a:noFill/>
            <a:miter lim="800000"/>
            <a:headEnd/>
            <a:tailEnd/>
          </a:ln>
        </p:spPr>
        <p:txBody>
          <a:bodyPr wrap="square" anchor="ctr">
            <a:spAutoFit/>
          </a:bodyPr>
          <a:lstStyle/>
          <a:p>
            <a:pPr marL="274638" indent="-274638" algn="just">
              <a:spcBef>
                <a:spcPct val="100000"/>
              </a:spcBef>
              <a:buClr>
                <a:schemeClr val="folHlink"/>
              </a:buClr>
              <a:buFont typeface="Wingdings" pitchFamily="2" charset="2"/>
              <a:buChar char="v"/>
            </a:pPr>
            <a:r>
              <a:rPr lang="en-US" sz="1800" b="1" dirty="0">
                <a:solidFill>
                  <a:schemeClr val="bg1"/>
                </a:solidFill>
              </a:rPr>
              <a:t>Indeed, dispersed </a:t>
            </a:r>
            <a:r>
              <a:rPr lang="en-US" sz="1800" b="1" dirty="0" err="1">
                <a:solidFill>
                  <a:schemeClr val="bg1"/>
                </a:solidFill>
              </a:rPr>
              <a:t>macroshrinkage</a:t>
            </a:r>
            <a:r>
              <a:rPr lang="en-US" sz="1800" b="1" dirty="0">
                <a:solidFill>
                  <a:schemeClr val="bg1"/>
                </a:solidFill>
              </a:rPr>
              <a:t> is more damaging to casting properties than the </a:t>
            </a:r>
            <a:r>
              <a:rPr lang="en-US" sz="1800" b="1" dirty="0" err="1">
                <a:solidFill>
                  <a:schemeClr val="bg1"/>
                </a:solidFill>
              </a:rPr>
              <a:t>microshrinkage</a:t>
            </a:r>
            <a:r>
              <a:rPr lang="en-US" sz="1800" b="1" dirty="0">
                <a:solidFill>
                  <a:schemeClr val="bg1"/>
                </a:solidFill>
              </a:rPr>
              <a:t>, since it is more severe defect. Accordingly, by increasing the nodule count, particularly in </a:t>
            </a:r>
            <a:r>
              <a:rPr lang="en-US" sz="1800" b="1" dirty="0" err="1">
                <a:solidFill>
                  <a:schemeClr val="bg1"/>
                </a:solidFill>
              </a:rPr>
              <a:t>riserless</a:t>
            </a:r>
            <a:r>
              <a:rPr lang="en-US" sz="1800" b="1" dirty="0">
                <a:solidFill>
                  <a:schemeClr val="bg1"/>
                </a:solidFill>
              </a:rPr>
              <a:t> castings, overall mechanical properties and pressure tightness can be improved, since the </a:t>
            </a:r>
            <a:r>
              <a:rPr lang="en-US" sz="1800" b="1" dirty="0" err="1">
                <a:solidFill>
                  <a:schemeClr val="bg1"/>
                </a:solidFill>
              </a:rPr>
              <a:t>macroshrinkage</a:t>
            </a:r>
            <a:r>
              <a:rPr lang="en-US" sz="1800" b="1" dirty="0">
                <a:solidFill>
                  <a:schemeClr val="bg1"/>
                </a:solidFill>
              </a:rPr>
              <a:t> is lowered.</a:t>
            </a:r>
          </a:p>
          <a:p>
            <a:pPr marL="274638" indent="-274638" algn="just">
              <a:spcBef>
                <a:spcPct val="100000"/>
              </a:spcBef>
              <a:buClr>
                <a:schemeClr val="folHlink"/>
              </a:buClr>
              <a:buFont typeface="Wingdings" pitchFamily="2" charset="2"/>
              <a:buChar char="v"/>
            </a:pPr>
            <a:r>
              <a:rPr lang="en-US" sz="1800" b="1" dirty="0">
                <a:solidFill>
                  <a:schemeClr val="bg1"/>
                </a:solidFill>
              </a:rPr>
              <a:t>A high nodule count and correct gating and </a:t>
            </a:r>
            <a:r>
              <a:rPr lang="en-US" sz="1800" b="1" dirty="0" err="1">
                <a:solidFill>
                  <a:schemeClr val="bg1"/>
                </a:solidFill>
              </a:rPr>
              <a:t>risering</a:t>
            </a:r>
            <a:r>
              <a:rPr lang="en-US" sz="1800" b="1" dirty="0">
                <a:solidFill>
                  <a:schemeClr val="bg1"/>
                </a:solidFill>
              </a:rPr>
              <a:t> technique make possible production of SG iron castings, in which most of the dispersed shrinkage exists as </a:t>
            </a:r>
            <a:r>
              <a:rPr lang="en-US" sz="1800" b="1" dirty="0" err="1">
                <a:solidFill>
                  <a:schemeClr val="bg1"/>
                </a:solidFill>
              </a:rPr>
              <a:t>microshrinkage</a:t>
            </a:r>
            <a:r>
              <a:rPr lang="en-US" sz="1800" b="1" dirty="0">
                <a:solidFill>
                  <a:schemeClr val="bg1"/>
                </a:solidFill>
              </a:rPr>
              <a:t>. This is true for green sand molds with risers, as well as for </a:t>
            </a:r>
            <a:r>
              <a:rPr lang="en-US" sz="1800" b="1" dirty="0" err="1">
                <a:solidFill>
                  <a:schemeClr val="bg1"/>
                </a:solidFill>
              </a:rPr>
              <a:t>riserless</a:t>
            </a:r>
            <a:r>
              <a:rPr lang="en-US" sz="1800" b="1" dirty="0">
                <a:solidFill>
                  <a:schemeClr val="bg1"/>
                </a:solidFill>
              </a:rPr>
              <a:t> rigid molds. The problem of </a:t>
            </a:r>
            <a:r>
              <a:rPr lang="en-US" sz="1800" b="1" dirty="0" err="1">
                <a:solidFill>
                  <a:schemeClr val="bg1"/>
                </a:solidFill>
              </a:rPr>
              <a:t>microshrinkage</a:t>
            </a:r>
            <a:r>
              <a:rPr lang="en-US" sz="1800" b="1" dirty="0">
                <a:solidFill>
                  <a:schemeClr val="bg1"/>
                </a:solidFill>
              </a:rPr>
              <a:t> must be treated, as in aluminum alloys, through metallurgical processing. Increasing metal purity may yield significant improvements.</a:t>
            </a:r>
            <a:endParaRPr lang="en-US" sz="1600" b="1" dirty="0">
              <a:solidFill>
                <a:schemeClr val="bg1"/>
              </a:solidFill>
              <a:sym typeface="Symbol" pitchFamily="18" charset="2"/>
            </a:endParaRPr>
          </a:p>
        </p:txBody>
      </p:sp>
    </p:spTree>
  </p:cSld>
  <p:clrMapOvr>
    <a:masterClrMapping/>
  </p:clrMapOvr>
  <p:transition spd="med">
    <p:random/>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28625" y="1143000"/>
            <a:ext cx="8382000" cy="76200"/>
          </a:xfrm>
          <a:prstGeom prst="rect">
            <a:avLst/>
          </a:prstGeom>
          <a:gradFill rotWithShape="1">
            <a:gsLst>
              <a:gs pos="0">
                <a:srgbClr val="445C00"/>
              </a:gs>
              <a:gs pos="50000">
                <a:schemeClr val="folHlink"/>
              </a:gs>
              <a:gs pos="100000">
                <a:srgbClr val="445C00"/>
              </a:gs>
            </a:gsLst>
            <a:lin ang="5400000" scaled="1"/>
          </a:gradFill>
          <a:ln w="9525">
            <a:noFill/>
            <a:miter lim="800000"/>
            <a:headEnd/>
            <a:tailEnd/>
          </a:ln>
        </p:spPr>
        <p:txBody>
          <a:bodyPr wrap="none" anchor="ctr"/>
          <a:lstStyle/>
          <a:p>
            <a:pPr>
              <a:defRPr/>
            </a:pPr>
            <a:endParaRPr lang="en-US">
              <a:latin typeface="Arial" charset="0"/>
              <a:cs typeface="Arial" charset="0"/>
            </a:endParaRPr>
          </a:p>
        </p:txBody>
      </p:sp>
      <p:sp>
        <p:nvSpPr>
          <p:cNvPr id="76803" name="Rectangle 9"/>
          <p:cNvSpPr>
            <a:spLocks noChangeArrowheads="1"/>
          </p:cNvSpPr>
          <p:nvPr/>
        </p:nvSpPr>
        <p:spPr bwMode="auto">
          <a:xfrm>
            <a:off x="285750" y="1357313"/>
            <a:ext cx="8572500" cy="5114925"/>
          </a:xfrm>
          <a:prstGeom prst="rect">
            <a:avLst/>
          </a:prstGeom>
          <a:noFill/>
          <a:ln w="3175">
            <a:noFill/>
            <a:miter lim="800000"/>
            <a:headEnd/>
            <a:tailEnd/>
          </a:ln>
        </p:spPr>
        <p:txBody>
          <a:bodyPr anchor="ctr"/>
          <a:lstStyle/>
          <a:p>
            <a:pPr marL="274638" indent="-274638" algn="just">
              <a:spcBef>
                <a:spcPct val="100000"/>
              </a:spcBef>
              <a:buClr>
                <a:schemeClr val="folHlink"/>
              </a:buClr>
              <a:buFont typeface="Wingdings" pitchFamily="2" charset="2"/>
              <a:buChar char="v"/>
            </a:pPr>
            <a:r>
              <a:rPr lang="en-US" sz="2000" b="1">
                <a:solidFill>
                  <a:schemeClr val="bg1"/>
                </a:solidFill>
              </a:rPr>
              <a:t>Traditionally, inoculants have been based on ferrosilicon alloys containing metallic additives such as Calcium, Barium, Strontium, Aluminum, Zirconium, Rare Earth’s, etc., with the main objective of these reactive elements to combine with Sulphur and Oxygen in the iron and form potent heterogeneous nucleation sites for graphite. </a:t>
            </a:r>
          </a:p>
          <a:p>
            <a:pPr marL="274638" indent="-274638" algn="just">
              <a:spcBef>
                <a:spcPct val="100000"/>
              </a:spcBef>
              <a:buClr>
                <a:schemeClr val="folHlink"/>
              </a:buClr>
              <a:buFont typeface="Wingdings" pitchFamily="2" charset="2"/>
              <a:buChar char="v"/>
            </a:pPr>
            <a:r>
              <a:rPr lang="en-US" sz="2000" b="1">
                <a:solidFill>
                  <a:schemeClr val="bg1"/>
                </a:solidFill>
              </a:rPr>
              <a:t>However, with restricted availability of Sulphur and Oxygen in the iron, the metallic inoculant additives may reach a performance limit where their effectiveness are controlled by the number of potent nucleation sites that can be formed after treatment. </a:t>
            </a:r>
          </a:p>
          <a:p>
            <a:pPr marL="274638" indent="-274638" algn="just">
              <a:spcBef>
                <a:spcPct val="100000"/>
              </a:spcBef>
              <a:buClr>
                <a:schemeClr val="folHlink"/>
              </a:buClr>
              <a:buFont typeface="Wingdings" pitchFamily="2" charset="2"/>
              <a:buChar char="v"/>
            </a:pPr>
            <a:r>
              <a:rPr lang="en-US" sz="2000" b="1">
                <a:solidFill>
                  <a:schemeClr val="bg1"/>
                </a:solidFill>
              </a:rPr>
              <a:t>Thus, the primary objective of the new inoculant concept has been to introduce controlled concentrations of non-metallic elements such as Sulphur and Oxygen with the metallic inoculant that will produce a higher number of nucleation sites for graphite. The new product is referred to as (Ca,Ce,S,O)-containing ferrosilicon inoculant.</a:t>
            </a:r>
            <a:endParaRPr lang="en-US" b="1">
              <a:solidFill>
                <a:schemeClr val="bg1"/>
              </a:solidFill>
            </a:endParaRPr>
          </a:p>
        </p:txBody>
      </p:sp>
      <p:sp>
        <p:nvSpPr>
          <p:cNvPr id="4" name="Rectangle 7"/>
          <p:cNvSpPr>
            <a:spLocks noGrp="1" noChangeArrowheads="1"/>
          </p:cNvSpPr>
          <p:nvPr>
            <p:ph type="ctrTitle"/>
          </p:nvPr>
        </p:nvSpPr>
        <p:spPr>
          <a:xfrm>
            <a:off x="500063" y="428625"/>
            <a:ext cx="5214937" cy="646113"/>
          </a:xfrm>
          <a:noFill/>
        </p:spPr>
        <p:txBody>
          <a:bodyPr>
            <a:spAutoFit/>
          </a:bodyPr>
          <a:lstStyle/>
          <a:p>
            <a:pPr algn="just" eaLnBrk="1" hangingPunct="1"/>
            <a:r>
              <a:rPr lang="en-US" sz="1800" smtClean="0">
                <a:solidFill>
                  <a:srgbClr val="FF3300"/>
                </a:solidFill>
                <a:latin typeface="Arial Black" pitchFamily="34" charset="0"/>
              </a:rPr>
              <a:t>EFFECT OF INOCULANT COMPOSITION ON SHRINKAGE DEFECTS</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31800" y="727075"/>
            <a:ext cx="8382000" cy="76200"/>
          </a:xfrm>
          <a:prstGeom prst="rect">
            <a:avLst/>
          </a:prstGeom>
          <a:gradFill rotWithShape="1">
            <a:gsLst>
              <a:gs pos="0">
                <a:srgbClr val="445C00"/>
              </a:gs>
              <a:gs pos="50000">
                <a:schemeClr val="folHlink"/>
              </a:gs>
              <a:gs pos="100000">
                <a:srgbClr val="445C00"/>
              </a:gs>
            </a:gsLst>
            <a:lin ang="5400000" scaled="1"/>
          </a:gradFill>
          <a:ln w="9525">
            <a:noFill/>
            <a:miter lim="800000"/>
            <a:headEnd/>
            <a:tailEnd/>
          </a:ln>
        </p:spPr>
        <p:txBody>
          <a:bodyPr wrap="none" anchor="ctr"/>
          <a:lstStyle/>
          <a:p>
            <a:pPr>
              <a:defRPr/>
            </a:pPr>
            <a:endParaRPr lang="en-US">
              <a:latin typeface="Arial" charset="0"/>
              <a:cs typeface="Arial" charset="0"/>
            </a:endParaRPr>
          </a:p>
        </p:txBody>
      </p:sp>
      <p:sp>
        <p:nvSpPr>
          <p:cNvPr id="77827" name="Rectangle 9"/>
          <p:cNvSpPr>
            <a:spLocks noChangeArrowheads="1"/>
          </p:cNvSpPr>
          <p:nvPr/>
        </p:nvSpPr>
        <p:spPr bwMode="auto">
          <a:xfrm>
            <a:off x="142875" y="1071563"/>
            <a:ext cx="8715375" cy="5354637"/>
          </a:xfrm>
          <a:prstGeom prst="rect">
            <a:avLst/>
          </a:prstGeom>
          <a:noFill/>
          <a:ln w="3175">
            <a:noFill/>
            <a:miter lim="800000"/>
            <a:headEnd/>
            <a:tailEnd/>
          </a:ln>
        </p:spPr>
        <p:txBody>
          <a:bodyPr anchor="ctr">
            <a:spAutoFit/>
          </a:bodyPr>
          <a:lstStyle/>
          <a:p>
            <a:pPr marL="274638" indent="-274638" algn="just">
              <a:spcBef>
                <a:spcPct val="100000"/>
              </a:spcBef>
              <a:buClr>
                <a:schemeClr val="folHlink"/>
              </a:buClr>
              <a:buFont typeface="Wingdings" pitchFamily="2" charset="2"/>
              <a:buChar char="v"/>
            </a:pPr>
            <a:r>
              <a:rPr lang="en-US" sz="1800" b="1">
                <a:solidFill>
                  <a:schemeClr val="bg1"/>
                </a:solidFill>
              </a:rPr>
              <a:t>The benefits of sulphur to graphite nucleation has been proven.</a:t>
            </a:r>
          </a:p>
          <a:p>
            <a:pPr marL="274638" indent="-274638" algn="just">
              <a:spcBef>
                <a:spcPct val="100000"/>
              </a:spcBef>
              <a:buClr>
                <a:schemeClr val="folHlink"/>
              </a:buClr>
              <a:buFont typeface="Wingdings" pitchFamily="2" charset="2"/>
              <a:buChar char="v"/>
            </a:pPr>
            <a:r>
              <a:rPr lang="en-US" sz="1800" b="1">
                <a:solidFill>
                  <a:schemeClr val="bg1"/>
                </a:solidFill>
              </a:rPr>
              <a:t>Also, it has been proposed that Oxygen may play a vital role in the inoculation process.</a:t>
            </a:r>
          </a:p>
          <a:p>
            <a:pPr marL="274638" indent="-274638" algn="just">
              <a:spcBef>
                <a:spcPct val="100000"/>
              </a:spcBef>
              <a:buClr>
                <a:schemeClr val="folHlink"/>
              </a:buClr>
              <a:buFont typeface="Wingdings" pitchFamily="2" charset="2"/>
              <a:buChar char="v"/>
            </a:pPr>
            <a:r>
              <a:rPr lang="en-US" sz="1800" b="1">
                <a:solidFill>
                  <a:schemeClr val="bg1"/>
                </a:solidFill>
              </a:rPr>
              <a:t>However, the combined use and performance of both elements through post-inoculation is a novel approach that has been designed to get the benefits from both Calcium, Cerium, Sulphur and Oxygen simultaneously in the graphite nucleation process.</a:t>
            </a:r>
          </a:p>
          <a:p>
            <a:pPr marL="274638" indent="-274638" algn="just">
              <a:spcBef>
                <a:spcPct val="100000"/>
              </a:spcBef>
              <a:buClr>
                <a:schemeClr val="folHlink"/>
              </a:buClr>
              <a:buFont typeface="Wingdings" pitchFamily="2" charset="2"/>
              <a:buChar char="v"/>
            </a:pPr>
            <a:r>
              <a:rPr lang="en-US" sz="1800" b="1">
                <a:solidFill>
                  <a:schemeClr val="bg1"/>
                </a:solidFill>
              </a:rPr>
              <a:t>Calcium is used as the primary reactive element in inoculation, and is crucial for eutectic graphite nucleation.</a:t>
            </a:r>
          </a:p>
          <a:p>
            <a:pPr marL="274638" indent="-274638" algn="just">
              <a:spcBef>
                <a:spcPct val="100000"/>
              </a:spcBef>
              <a:buClr>
                <a:schemeClr val="folHlink"/>
              </a:buClr>
              <a:buFont typeface="Wingdings" pitchFamily="2" charset="2"/>
              <a:buChar char="v"/>
            </a:pPr>
            <a:r>
              <a:rPr lang="en-US" sz="1800" b="1">
                <a:solidFill>
                  <a:schemeClr val="bg1"/>
                </a:solidFill>
              </a:rPr>
              <a:t>Cerium will contribute in neutralizing subversive trace elements in the base iron, forming stable inter-metallic compounds. Cerium also has strong affinity to Sulphur and Oxygen, resulting in the formation of highly stable Cerium oxides, sulphide, and oxy-sulphides. These Cerium compounds appear to be beneficial in the inoculation process, resulting in improved nucleation effectiveness throughout the entire solidification </a:t>
            </a:r>
            <a:r>
              <a:rPr lang="en-US" sz="1600" b="1">
                <a:solidFill>
                  <a:schemeClr val="bg1"/>
                </a:solidFill>
              </a:rPr>
              <a:t>range.</a:t>
            </a:r>
          </a:p>
        </p:txBody>
      </p:sp>
    </p:spTree>
  </p:cSld>
  <p:clrMapOvr>
    <a:masterClrMapping/>
  </p:clrMapOvr>
  <p:transition spd="med">
    <p:random/>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31800" y="727075"/>
            <a:ext cx="8382000" cy="76200"/>
          </a:xfrm>
          <a:prstGeom prst="rect">
            <a:avLst/>
          </a:prstGeom>
          <a:gradFill rotWithShape="1">
            <a:gsLst>
              <a:gs pos="0">
                <a:srgbClr val="445C00"/>
              </a:gs>
              <a:gs pos="50000">
                <a:schemeClr val="folHlink"/>
              </a:gs>
              <a:gs pos="100000">
                <a:srgbClr val="445C00"/>
              </a:gs>
            </a:gsLst>
            <a:lin ang="5400000" scaled="1"/>
          </a:gradFill>
          <a:ln w="9525">
            <a:noFill/>
            <a:miter lim="800000"/>
            <a:headEnd/>
            <a:tailEnd/>
          </a:ln>
        </p:spPr>
        <p:txBody>
          <a:bodyPr wrap="none" anchor="ctr"/>
          <a:lstStyle/>
          <a:p>
            <a:pPr>
              <a:defRPr/>
            </a:pPr>
            <a:endParaRPr lang="en-US">
              <a:latin typeface="Arial" charset="0"/>
              <a:cs typeface="Arial" charset="0"/>
            </a:endParaRPr>
          </a:p>
        </p:txBody>
      </p:sp>
      <p:sp>
        <p:nvSpPr>
          <p:cNvPr id="78851" name="Rectangle 9"/>
          <p:cNvSpPr>
            <a:spLocks noChangeArrowheads="1"/>
          </p:cNvSpPr>
          <p:nvPr/>
        </p:nvSpPr>
        <p:spPr bwMode="auto">
          <a:xfrm>
            <a:off x="214313" y="1000125"/>
            <a:ext cx="8572500" cy="5324475"/>
          </a:xfrm>
          <a:prstGeom prst="rect">
            <a:avLst/>
          </a:prstGeom>
          <a:noFill/>
          <a:ln w="3175">
            <a:noFill/>
            <a:miter lim="800000"/>
            <a:headEnd/>
            <a:tailEnd/>
          </a:ln>
        </p:spPr>
        <p:txBody>
          <a:bodyPr anchor="ctr">
            <a:spAutoFit/>
          </a:bodyPr>
          <a:lstStyle/>
          <a:p>
            <a:pPr marL="274638" indent="-274638" algn="just">
              <a:spcBef>
                <a:spcPct val="100000"/>
              </a:spcBef>
              <a:buClr>
                <a:schemeClr val="folHlink"/>
              </a:buClr>
              <a:buFont typeface="Wingdings" pitchFamily="2" charset="2"/>
              <a:buChar char="v"/>
            </a:pPr>
            <a:r>
              <a:rPr lang="en-US" sz="2000" b="1">
                <a:solidFill>
                  <a:schemeClr val="bg1"/>
                </a:solidFill>
              </a:rPr>
              <a:t>The powerful nucleation characteristics are based on the formation of special Cerium/Calcium-Sulphides and Oxides that will act as effective nucleation sites for graphite. These nucleation sites will act in parallel to the primary Magnesium-Silicon Oxide nuclei giving enhanced graphite nucleation.</a:t>
            </a:r>
          </a:p>
          <a:p>
            <a:pPr marL="274638" indent="-274638" algn="just">
              <a:spcBef>
                <a:spcPct val="100000"/>
              </a:spcBef>
              <a:buClr>
                <a:schemeClr val="folHlink"/>
              </a:buClr>
              <a:buFont typeface="Wingdings" pitchFamily="2" charset="2"/>
              <a:buChar char="v"/>
            </a:pPr>
            <a:r>
              <a:rPr lang="en-US" sz="2000" b="1">
                <a:solidFill>
                  <a:schemeClr val="bg1"/>
                </a:solidFill>
              </a:rPr>
              <a:t>The introduction of Cerium through the inoculant can also replace the need for Rare Earth’s to be added through the nodularizing process.</a:t>
            </a:r>
          </a:p>
          <a:p>
            <a:pPr marL="274638" indent="-274638" algn="just">
              <a:spcBef>
                <a:spcPct val="100000"/>
              </a:spcBef>
              <a:buClr>
                <a:schemeClr val="folHlink"/>
              </a:buClr>
              <a:buFont typeface="Wingdings" pitchFamily="2" charset="2"/>
              <a:buChar char="v"/>
            </a:pPr>
            <a:r>
              <a:rPr lang="en-US" sz="2000" b="1">
                <a:solidFill>
                  <a:schemeClr val="bg1"/>
                </a:solidFill>
              </a:rPr>
              <a:t>The inoculant has proven successful in providing fresh nucleation sites to ductile irons of long holding time where the base or magnesium treated iron are held for prolonged times before inoculation, resulting in so-called “dead” iron.</a:t>
            </a:r>
          </a:p>
          <a:p>
            <a:pPr marL="274638" indent="-274638" algn="just">
              <a:spcBef>
                <a:spcPct val="100000"/>
              </a:spcBef>
              <a:buClr>
                <a:schemeClr val="folHlink"/>
              </a:buClr>
              <a:buFont typeface="Wingdings" pitchFamily="2" charset="2"/>
              <a:buChar char="v"/>
            </a:pPr>
            <a:r>
              <a:rPr lang="en-US" sz="2000" b="1">
                <a:solidFill>
                  <a:schemeClr val="bg1"/>
                </a:solidFill>
              </a:rPr>
              <a:t>The new inoculant concept will thus re-install good nucleation effectiveness from reactions with its deliberate Sulphur and Oxygen contents forming additional nucleation sites.</a:t>
            </a:r>
          </a:p>
        </p:txBody>
      </p:sp>
    </p:spTree>
  </p:cSld>
  <p:clrMapOvr>
    <a:masterClrMapping/>
  </p:clrMapOvr>
  <p:transition spd="med">
    <p:rand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31800" y="727075"/>
            <a:ext cx="8382000" cy="76200"/>
          </a:xfrm>
          <a:prstGeom prst="rect">
            <a:avLst/>
          </a:prstGeom>
          <a:gradFill rotWithShape="1">
            <a:gsLst>
              <a:gs pos="0">
                <a:srgbClr val="445C00"/>
              </a:gs>
              <a:gs pos="50000">
                <a:schemeClr val="folHlink"/>
              </a:gs>
              <a:gs pos="100000">
                <a:srgbClr val="445C00"/>
              </a:gs>
            </a:gsLst>
            <a:lin ang="5400000" scaled="1"/>
          </a:gradFill>
          <a:ln w="9525">
            <a:noFill/>
            <a:miter lim="800000"/>
            <a:headEnd/>
            <a:tailEnd/>
          </a:ln>
        </p:spPr>
        <p:txBody>
          <a:bodyPr wrap="none" anchor="ctr"/>
          <a:lstStyle/>
          <a:p>
            <a:pPr>
              <a:defRPr/>
            </a:pPr>
            <a:endParaRPr lang="en-US">
              <a:latin typeface="Arial" charset="0"/>
              <a:cs typeface="Arial" charset="0"/>
            </a:endParaRPr>
          </a:p>
        </p:txBody>
      </p:sp>
      <p:sp>
        <p:nvSpPr>
          <p:cNvPr id="79875" name="Rectangle 9"/>
          <p:cNvSpPr>
            <a:spLocks noChangeArrowheads="1"/>
          </p:cNvSpPr>
          <p:nvPr/>
        </p:nvSpPr>
        <p:spPr bwMode="auto">
          <a:xfrm>
            <a:off x="142875" y="1000125"/>
            <a:ext cx="8786813" cy="5324475"/>
          </a:xfrm>
          <a:prstGeom prst="rect">
            <a:avLst/>
          </a:prstGeom>
          <a:noFill/>
          <a:ln w="3175">
            <a:noFill/>
            <a:miter lim="800000"/>
            <a:headEnd/>
            <a:tailEnd/>
          </a:ln>
        </p:spPr>
        <p:txBody>
          <a:bodyPr anchor="ctr">
            <a:spAutoFit/>
          </a:bodyPr>
          <a:lstStyle/>
          <a:p>
            <a:pPr marL="274638" indent="-274638" algn="just">
              <a:spcBef>
                <a:spcPct val="100000"/>
              </a:spcBef>
              <a:buClr>
                <a:schemeClr val="folHlink"/>
              </a:buClr>
              <a:buFont typeface="Wingdings" pitchFamily="2" charset="2"/>
              <a:buChar char="v"/>
            </a:pPr>
            <a:r>
              <a:rPr lang="en-US" sz="2000" b="1">
                <a:solidFill>
                  <a:schemeClr val="bg1"/>
                </a:solidFill>
              </a:rPr>
              <a:t>Due to the powerful effects or raising nodule count and improving chill protection, it has been found that the tendency to shrinkage formations also greatly reduced with this inoculant. Especially, the type of shrinkage that often occurs as small porosities in hot-spot sections of complex castings.</a:t>
            </a:r>
          </a:p>
          <a:p>
            <a:pPr marL="274638" indent="-274638" algn="just">
              <a:spcBef>
                <a:spcPct val="100000"/>
              </a:spcBef>
              <a:buClr>
                <a:schemeClr val="folHlink"/>
              </a:buClr>
              <a:buFont typeface="Wingdings" pitchFamily="2" charset="2"/>
              <a:buChar char="v"/>
            </a:pPr>
            <a:r>
              <a:rPr lang="en-US" sz="2000" b="1">
                <a:solidFill>
                  <a:schemeClr val="bg1"/>
                </a:solidFill>
              </a:rPr>
              <a:t>A characteristic skewed size distribution of nodules often occur from a secondary, late precipitation in the very last phase of the solidification sequence.</a:t>
            </a:r>
          </a:p>
          <a:p>
            <a:pPr marL="274638" indent="-274638" algn="just">
              <a:spcBef>
                <a:spcPct val="100000"/>
              </a:spcBef>
              <a:buClr>
                <a:schemeClr val="folHlink"/>
              </a:buClr>
              <a:buFont typeface="Wingdings" pitchFamily="2" charset="2"/>
              <a:buChar char="v"/>
            </a:pPr>
            <a:r>
              <a:rPr lang="en-US" sz="2000" b="1">
                <a:solidFill>
                  <a:schemeClr val="bg1"/>
                </a:solidFill>
              </a:rPr>
              <a:t>Such late graphite expansion effects will effectively counteract shrinkage contraction when risers have stopped functioning and graphite expansion is most needed to counteract for shrink.</a:t>
            </a:r>
          </a:p>
          <a:p>
            <a:pPr marL="274638" indent="-274638" algn="just">
              <a:spcBef>
                <a:spcPct val="100000"/>
              </a:spcBef>
              <a:buClr>
                <a:schemeClr val="folHlink"/>
              </a:buClr>
              <a:buFont typeface="Wingdings" pitchFamily="2" charset="2"/>
              <a:buChar char="v"/>
            </a:pPr>
            <a:r>
              <a:rPr lang="en-US" sz="2000" b="1">
                <a:solidFill>
                  <a:schemeClr val="bg1"/>
                </a:solidFill>
              </a:rPr>
              <a:t>The (Ca,Ce,S,O) inoculant is effectively distributing graphite nucleation and growth throughout the entire solidification range. Conventional inoculants, however, have a tendency to give massive and early expansion effects and very little contribution in the last part of solidification when most needed.</a:t>
            </a:r>
          </a:p>
        </p:txBody>
      </p:sp>
    </p:spTree>
  </p:cSld>
  <p:clrMapOvr>
    <a:masterClrMapping/>
  </p:clrMapOvr>
  <p:transition spd="med">
    <p:random/>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31800" y="527050"/>
            <a:ext cx="8382000" cy="76200"/>
          </a:xfrm>
          <a:prstGeom prst="rect">
            <a:avLst/>
          </a:prstGeom>
          <a:gradFill rotWithShape="1">
            <a:gsLst>
              <a:gs pos="0">
                <a:srgbClr val="445C00"/>
              </a:gs>
              <a:gs pos="50000">
                <a:schemeClr val="folHlink"/>
              </a:gs>
              <a:gs pos="100000">
                <a:srgbClr val="445C00"/>
              </a:gs>
            </a:gsLst>
            <a:lin ang="5400000" scaled="1"/>
          </a:gradFill>
          <a:ln w="9525">
            <a:noFill/>
            <a:miter lim="800000"/>
            <a:headEnd/>
            <a:tailEnd/>
          </a:ln>
        </p:spPr>
        <p:txBody>
          <a:bodyPr wrap="none" anchor="ctr"/>
          <a:lstStyle/>
          <a:p>
            <a:pPr>
              <a:defRPr/>
            </a:pPr>
            <a:endParaRPr lang="en-US">
              <a:latin typeface="Arial" charset="0"/>
              <a:cs typeface="Arial" charset="0"/>
            </a:endParaRPr>
          </a:p>
        </p:txBody>
      </p:sp>
      <p:pic>
        <p:nvPicPr>
          <p:cNvPr id="80899" name="Picture 4"/>
          <p:cNvPicPr>
            <a:picLocks noChangeAspect="1" noChangeArrowheads="1"/>
          </p:cNvPicPr>
          <p:nvPr/>
        </p:nvPicPr>
        <p:blipFill>
          <a:blip r:embed="rId3" cstate="print"/>
          <a:srcRect/>
          <a:stretch>
            <a:fillRect/>
          </a:stretch>
        </p:blipFill>
        <p:spPr bwMode="auto">
          <a:xfrm>
            <a:off x="468313" y="876300"/>
            <a:ext cx="2411412" cy="1825625"/>
          </a:xfrm>
          <a:prstGeom prst="rect">
            <a:avLst/>
          </a:prstGeom>
          <a:noFill/>
          <a:ln w="9525">
            <a:noFill/>
            <a:miter lim="800000"/>
            <a:headEnd/>
            <a:tailEnd/>
          </a:ln>
        </p:spPr>
      </p:pic>
      <p:pic>
        <p:nvPicPr>
          <p:cNvPr id="80900" name="Picture 7"/>
          <p:cNvPicPr>
            <a:picLocks noChangeAspect="1" noChangeArrowheads="1"/>
          </p:cNvPicPr>
          <p:nvPr/>
        </p:nvPicPr>
        <p:blipFill>
          <a:blip r:embed="rId4" cstate="print"/>
          <a:srcRect/>
          <a:stretch>
            <a:fillRect/>
          </a:stretch>
        </p:blipFill>
        <p:spPr bwMode="auto">
          <a:xfrm>
            <a:off x="3273425" y="876300"/>
            <a:ext cx="2411413" cy="1825625"/>
          </a:xfrm>
          <a:prstGeom prst="rect">
            <a:avLst/>
          </a:prstGeom>
          <a:noFill/>
          <a:ln w="9525">
            <a:noFill/>
            <a:miter lim="800000"/>
            <a:headEnd/>
            <a:tailEnd/>
          </a:ln>
        </p:spPr>
      </p:pic>
      <p:pic>
        <p:nvPicPr>
          <p:cNvPr id="80901" name="Picture 8"/>
          <p:cNvPicPr>
            <a:picLocks noChangeAspect="1" noChangeArrowheads="1"/>
          </p:cNvPicPr>
          <p:nvPr/>
        </p:nvPicPr>
        <p:blipFill>
          <a:blip r:embed="rId5" cstate="print"/>
          <a:srcRect/>
          <a:stretch>
            <a:fillRect/>
          </a:stretch>
        </p:blipFill>
        <p:spPr bwMode="auto">
          <a:xfrm>
            <a:off x="6199188" y="876300"/>
            <a:ext cx="2411412" cy="1825625"/>
          </a:xfrm>
          <a:prstGeom prst="rect">
            <a:avLst/>
          </a:prstGeom>
          <a:noFill/>
          <a:ln w="9525">
            <a:noFill/>
            <a:miter lim="800000"/>
            <a:headEnd/>
            <a:tailEnd/>
          </a:ln>
        </p:spPr>
      </p:pic>
      <p:pic>
        <p:nvPicPr>
          <p:cNvPr id="80902" name="Picture 9"/>
          <p:cNvPicPr>
            <a:picLocks noChangeAspect="1" noChangeArrowheads="1"/>
          </p:cNvPicPr>
          <p:nvPr/>
        </p:nvPicPr>
        <p:blipFill>
          <a:blip r:embed="rId6" cstate="print"/>
          <a:srcRect/>
          <a:stretch>
            <a:fillRect/>
          </a:stretch>
        </p:blipFill>
        <p:spPr bwMode="auto">
          <a:xfrm>
            <a:off x="6199188" y="3090863"/>
            <a:ext cx="2411412" cy="1825625"/>
          </a:xfrm>
          <a:prstGeom prst="rect">
            <a:avLst/>
          </a:prstGeom>
          <a:noFill/>
          <a:ln w="9525">
            <a:noFill/>
            <a:miter lim="800000"/>
            <a:headEnd/>
            <a:tailEnd/>
          </a:ln>
        </p:spPr>
      </p:pic>
      <p:sp>
        <p:nvSpPr>
          <p:cNvPr id="80903" name="Text Box 11"/>
          <p:cNvSpPr txBox="1">
            <a:spLocks noChangeArrowheads="1"/>
          </p:cNvSpPr>
          <p:nvPr/>
        </p:nvSpPr>
        <p:spPr bwMode="auto">
          <a:xfrm>
            <a:off x="1473200" y="2741613"/>
            <a:ext cx="369888" cy="274637"/>
          </a:xfrm>
          <a:prstGeom prst="rect">
            <a:avLst/>
          </a:prstGeom>
          <a:noFill/>
          <a:ln w="9525">
            <a:noFill/>
            <a:miter lim="800000"/>
            <a:headEnd/>
            <a:tailEnd/>
          </a:ln>
        </p:spPr>
        <p:txBody>
          <a:bodyPr wrap="none">
            <a:spAutoFit/>
          </a:bodyPr>
          <a:lstStyle/>
          <a:p>
            <a:r>
              <a:rPr lang="en-US" sz="1200" b="1">
                <a:solidFill>
                  <a:schemeClr val="bg1"/>
                </a:solidFill>
              </a:rPr>
              <a:t>(a)</a:t>
            </a:r>
          </a:p>
        </p:txBody>
      </p:sp>
      <p:sp>
        <p:nvSpPr>
          <p:cNvPr id="80904" name="Text Box 12"/>
          <p:cNvSpPr txBox="1">
            <a:spLocks noChangeArrowheads="1"/>
          </p:cNvSpPr>
          <p:nvPr/>
        </p:nvSpPr>
        <p:spPr bwMode="auto">
          <a:xfrm>
            <a:off x="4275138" y="2741613"/>
            <a:ext cx="379412" cy="274637"/>
          </a:xfrm>
          <a:prstGeom prst="rect">
            <a:avLst/>
          </a:prstGeom>
          <a:noFill/>
          <a:ln w="9525">
            <a:noFill/>
            <a:miter lim="800000"/>
            <a:headEnd/>
            <a:tailEnd/>
          </a:ln>
        </p:spPr>
        <p:txBody>
          <a:bodyPr wrap="none">
            <a:spAutoFit/>
          </a:bodyPr>
          <a:lstStyle/>
          <a:p>
            <a:r>
              <a:rPr lang="en-US" sz="1200" b="1">
                <a:solidFill>
                  <a:schemeClr val="bg1"/>
                </a:solidFill>
              </a:rPr>
              <a:t>(b)</a:t>
            </a:r>
          </a:p>
        </p:txBody>
      </p:sp>
      <p:sp>
        <p:nvSpPr>
          <p:cNvPr id="80905" name="Text Box 13"/>
          <p:cNvSpPr txBox="1">
            <a:spLocks noChangeArrowheads="1"/>
          </p:cNvSpPr>
          <p:nvPr/>
        </p:nvSpPr>
        <p:spPr bwMode="auto">
          <a:xfrm>
            <a:off x="7219950" y="2741613"/>
            <a:ext cx="369888" cy="274637"/>
          </a:xfrm>
          <a:prstGeom prst="rect">
            <a:avLst/>
          </a:prstGeom>
          <a:noFill/>
          <a:ln w="9525">
            <a:noFill/>
            <a:miter lim="800000"/>
            <a:headEnd/>
            <a:tailEnd/>
          </a:ln>
        </p:spPr>
        <p:txBody>
          <a:bodyPr wrap="none">
            <a:spAutoFit/>
          </a:bodyPr>
          <a:lstStyle/>
          <a:p>
            <a:r>
              <a:rPr lang="en-US" sz="1200" b="1">
                <a:solidFill>
                  <a:schemeClr val="bg1"/>
                </a:solidFill>
              </a:rPr>
              <a:t>(c)</a:t>
            </a:r>
          </a:p>
        </p:txBody>
      </p:sp>
      <p:sp>
        <p:nvSpPr>
          <p:cNvPr id="80906" name="Text Box 14"/>
          <p:cNvSpPr txBox="1">
            <a:spLocks noChangeArrowheads="1"/>
          </p:cNvSpPr>
          <p:nvPr/>
        </p:nvSpPr>
        <p:spPr bwMode="auto">
          <a:xfrm>
            <a:off x="7215188" y="4949825"/>
            <a:ext cx="379412" cy="274638"/>
          </a:xfrm>
          <a:prstGeom prst="rect">
            <a:avLst/>
          </a:prstGeom>
          <a:noFill/>
          <a:ln w="9525">
            <a:noFill/>
            <a:miter lim="800000"/>
            <a:headEnd/>
            <a:tailEnd/>
          </a:ln>
        </p:spPr>
        <p:txBody>
          <a:bodyPr wrap="none">
            <a:spAutoFit/>
          </a:bodyPr>
          <a:lstStyle/>
          <a:p>
            <a:r>
              <a:rPr lang="en-US" sz="1200" b="1">
                <a:solidFill>
                  <a:schemeClr val="bg1"/>
                </a:solidFill>
              </a:rPr>
              <a:t>(d)</a:t>
            </a:r>
          </a:p>
        </p:txBody>
      </p:sp>
      <p:sp>
        <p:nvSpPr>
          <p:cNvPr id="80907" name="Text Box 15"/>
          <p:cNvSpPr txBox="1">
            <a:spLocks noChangeArrowheads="1"/>
          </p:cNvSpPr>
          <p:nvPr/>
        </p:nvSpPr>
        <p:spPr bwMode="auto">
          <a:xfrm>
            <a:off x="266700" y="3222625"/>
            <a:ext cx="5376863" cy="954088"/>
          </a:xfrm>
          <a:prstGeom prst="rect">
            <a:avLst/>
          </a:prstGeom>
          <a:noFill/>
          <a:ln w="9525">
            <a:noFill/>
            <a:miter lim="800000"/>
            <a:headEnd/>
            <a:tailEnd/>
          </a:ln>
        </p:spPr>
        <p:txBody>
          <a:bodyPr>
            <a:spAutoFit/>
          </a:bodyPr>
          <a:lstStyle/>
          <a:p>
            <a:pPr algn="ctr"/>
            <a:r>
              <a:rPr lang="en-US" sz="1400" b="1">
                <a:solidFill>
                  <a:srgbClr val="FFFF00"/>
                </a:solidFill>
              </a:rPr>
              <a:t>Examples of graphite nodule structure in test plate castings,</a:t>
            </a:r>
          </a:p>
          <a:p>
            <a:pPr algn="ctr"/>
            <a:r>
              <a:rPr lang="en-US" sz="1400" b="1">
                <a:solidFill>
                  <a:srgbClr val="FFFF00"/>
                </a:solidFill>
              </a:rPr>
              <a:t>5 mm section size: (a) Sr-containing inoculant, (b) Ca,Ce,S,O)-containing inoculant 40 mm section size: (c) Sr-containing inoculant, (d) (Ca,Ce,S,O)-containing inoculant.</a:t>
            </a:r>
          </a:p>
        </p:txBody>
      </p:sp>
      <p:sp>
        <p:nvSpPr>
          <p:cNvPr id="80908" name="Rectangle 9"/>
          <p:cNvSpPr>
            <a:spLocks noChangeArrowheads="1"/>
          </p:cNvSpPr>
          <p:nvPr/>
        </p:nvSpPr>
        <p:spPr bwMode="auto">
          <a:xfrm>
            <a:off x="357188" y="4397375"/>
            <a:ext cx="5629275" cy="1570038"/>
          </a:xfrm>
          <a:prstGeom prst="rect">
            <a:avLst/>
          </a:prstGeom>
          <a:noFill/>
          <a:ln w="3175">
            <a:noFill/>
            <a:miter lim="800000"/>
            <a:headEnd/>
            <a:tailEnd/>
          </a:ln>
        </p:spPr>
        <p:txBody>
          <a:bodyPr anchor="ctr">
            <a:spAutoFit/>
          </a:bodyPr>
          <a:lstStyle/>
          <a:p>
            <a:pPr marL="274638" indent="-274638" algn="just">
              <a:spcBef>
                <a:spcPct val="100000"/>
              </a:spcBef>
              <a:buClr>
                <a:schemeClr val="folHlink"/>
              </a:buClr>
              <a:buFont typeface="Wingdings" pitchFamily="2" charset="2"/>
              <a:buChar char="v"/>
            </a:pPr>
            <a:r>
              <a:rPr lang="en-US" sz="1600" b="1">
                <a:solidFill>
                  <a:schemeClr val="bg1"/>
                </a:solidFill>
              </a:rPr>
              <a:t>A quite remarkable difference is observed, especially for the heavier 40 mm section, where the (Ca,Ce,S,O)-inoculant gives a very strong increase in nodule count.</a:t>
            </a:r>
          </a:p>
          <a:p>
            <a:pPr marL="274638" indent="-274638" algn="just">
              <a:spcBef>
                <a:spcPct val="100000"/>
              </a:spcBef>
              <a:buClr>
                <a:schemeClr val="folHlink"/>
              </a:buClr>
              <a:buFont typeface="Wingdings" pitchFamily="2" charset="2"/>
              <a:buChar char="v"/>
            </a:pPr>
            <a:r>
              <a:rPr lang="en-US" sz="1600" b="1">
                <a:solidFill>
                  <a:schemeClr val="bg1"/>
                </a:solidFill>
              </a:rPr>
              <a:t>The new inoculant gives a remarkable behavior, where the nodule count is almost unaffected with the section size.</a:t>
            </a:r>
          </a:p>
        </p:txBody>
      </p:sp>
    </p:spTree>
  </p:cSld>
  <p:clrMapOvr>
    <a:masterClrMapping/>
  </p:clrMapOvr>
  <p:transition spd="med">
    <p:random/>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31800" y="527050"/>
            <a:ext cx="8382000" cy="76200"/>
          </a:xfrm>
          <a:prstGeom prst="rect">
            <a:avLst/>
          </a:prstGeom>
          <a:gradFill rotWithShape="1">
            <a:gsLst>
              <a:gs pos="0">
                <a:srgbClr val="445C00"/>
              </a:gs>
              <a:gs pos="50000">
                <a:schemeClr val="folHlink"/>
              </a:gs>
              <a:gs pos="100000">
                <a:srgbClr val="445C00"/>
              </a:gs>
            </a:gsLst>
            <a:lin ang="5400000" scaled="1"/>
          </a:gradFill>
          <a:ln w="9525">
            <a:noFill/>
            <a:miter lim="800000"/>
            <a:headEnd/>
            <a:tailEnd/>
          </a:ln>
        </p:spPr>
        <p:txBody>
          <a:bodyPr wrap="none" anchor="ctr"/>
          <a:lstStyle/>
          <a:p>
            <a:pPr>
              <a:defRPr/>
            </a:pPr>
            <a:endParaRPr lang="en-US">
              <a:latin typeface="Arial" charset="0"/>
              <a:cs typeface="Arial" charset="0"/>
            </a:endParaRPr>
          </a:p>
        </p:txBody>
      </p:sp>
      <p:sp>
        <p:nvSpPr>
          <p:cNvPr id="81923" name="Text Box 11"/>
          <p:cNvSpPr txBox="1">
            <a:spLocks noChangeArrowheads="1"/>
          </p:cNvSpPr>
          <p:nvPr/>
        </p:nvSpPr>
        <p:spPr bwMode="auto">
          <a:xfrm>
            <a:off x="5584825" y="2162175"/>
            <a:ext cx="3027363" cy="954088"/>
          </a:xfrm>
          <a:prstGeom prst="rect">
            <a:avLst/>
          </a:prstGeom>
          <a:noFill/>
          <a:ln w="9525">
            <a:noFill/>
            <a:miter lim="800000"/>
            <a:headEnd/>
            <a:tailEnd/>
          </a:ln>
        </p:spPr>
        <p:txBody>
          <a:bodyPr>
            <a:spAutoFit/>
          </a:bodyPr>
          <a:lstStyle/>
          <a:p>
            <a:pPr algn="ctr"/>
            <a:r>
              <a:rPr lang="en-US" sz="1400" b="1">
                <a:solidFill>
                  <a:srgbClr val="FFFF00"/>
                </a:solidFill>
              </a:rPr>
              <a:t>Example of nodule count in various section thickness from 5 to 40 mm plate castings for (Ca,Ce,S,O)- and Sr-containing inoculants</a:t>
            </a:r>
          </a:p>
        </p:txBody>
      </p:sp>
      <p:sp>
        <p:nvSpPr>
          <p:cNvPr id="81924" name="Rectangle 9"/>
          <p:cNvSpPr>
            <a:spLocks noChangeArrowheads="1"/>
          </p:cNvSpPr>
          <p:nvPr/>
        </p:nvSpPr>
        <p:spPr bwMode="auto">
          <a:xfrm>
            <a:off x="285750" y="4275138"/>
            <a:ext cx="8643938" cy="2308225"/>
          </a:xfrm>
          <a:prstGeom prst="rect">
            <a:avLst/>
          </a:prstGeom>
          <a:noFill/>
          <a:ln w="3175">
            <a:noFill/>
            <a:miter lim="800000"/>
            <a:headEnd/>
            <a:tailEnd/>
          </a:ln>
        </p:spPr>
        <p:txBody>
          <a:bodyPr anchor="ctr">
            <a:spAutoFit/>
          </a:bodyPr>
          <a:lstStyle/>
          <a:p>
            <a:pPr marL="342900" indent="-342900" algn="just">
              <a:spcBef>
                <a:spcPct val="100000"/>
              </a:spcBef>
              <a:buClr>
                <a:schemeClr val="folHlink"/>
              </a:buClr>
              <a:buFont typeface="Wingdings" pitchFamily="2" charset="2"/>
              <a:buChar char="v"/>
            </a:pPr>
            <a:r>
              <a:rPr lang="en-US" sz="1800" b="1">
                <a:solidFill>
                  <a:schemeClr val="bg1"/>
                </a:solidFill>
              </a:rPr>
              <a:t>This unusual behavior opens up for some new performance: </a:t>
            </a:r>
          </a:p>
          <a:p>
            <a:pPr marL="800100" lvl="1" indent="-342900" algn="just">
              <a:spcBef>
                <a:spcPct val="100000"/>
              </a:spcBef>
              <a:buClr>
                <a:schemeClr val="folHlink"/>
              </a:buClr>
              <a:buFont typeface="Wingdings" pitchFamily="2" charset="2"/>
              <a:buAutoNum type="arabicPeriod"/>
            </a:pPr>
            <a:r>
              <a:rPr lang="en-US" sz="1800" b="1">
                <a:solidFill>
                  <a:schemeClr val="bg1"/>
                </a:solidFill>
              </a:rPr>
              <a:t>The section sensitivity for complex castings can be greatly reduced and microstructure and properties controlled and equalized for a large span in section thickness</a:t>
            </a:r>
          </a:p>
          <a:p>
            <a:pPr marL="800100" lvl="1" indent="-342900" algn="just">
              <a:spcBef>
                <a:spcPct val="100000"/>
              </a:spcBef>
              <a:buClr>
                <a:schemeClr val="folHlink"/>
              </a:buClr>
              <a:buFont typeface="Wingdings" pitchFamily="2" charset="2"/>
              <a:buAutoNum type="arabicPeriod"/>
            </a:pPr>
            <a:r>
              <a:rPr lang="en-US" sz="1800" b="1">
                <a:solidFill>
                  <a:schemeClr val="bg1"/>
                </a:solidFill>
              </a:rPr>
              <a:t>An elevated nodule count in heavier sections also offer some additional benefits in relation to solidification contraction and shrinkage tendency.</a:t>
            </a:r>
          </a:p>
        </p:txBody>
      </p:sp>
      <p:pic>
        <p:nvPicPr>
          <p:cNvPr id="81925" name="Picture 13" descr="c6a98f04b2"/>
          <p:cNvPicPr>
            <a:picLocks noChangeAspect="1" noChangeArrowheads="1"/>
          </p:cNvPicPr>
          <p:nvPr/>
        </p:nvPicPr>
        <p:blipFill>
          <a:blip r:embed="rId3" cstate="print"/>
          <a:srcRect/>
          <a:stretch>
            <a:fillRect/>
          </a:stretch>
        </p:blipFill>
        <p:spPr bwMode="auto">
          <a:xfrm>
            <a:off x="641350" y="857250"/>
            <a:ext cx="4868863" cy="3148013"/>
          </a:xfrm>
          <a:prstGeom prst="rect">
            <a:avLst/>
          </a:prstGeom>
          <a:noFill/>
          <a:ln w="9525">
            <a:noFill/>
            <a:miter lim="800000"/>
            <a:headEnd/>
            <a:tailEnd/>
          </a:ln>
        </p:spPr>
      </p:pic>
    </p:spTree>
  </p:cSld>
  <p:clrMapOvr>
    <a:masterClrMapping/>
  </p:clrMapOvr>
  <p:transition spd="med">
    <p:random/>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Rectangle 3"/>
          <p:cNvSpPr>
            <a:spLocks noChangeArrowheads="1"/>
          </p:cNvSpPr>
          <p:nvPr/>
        </p:nvSpPr>
        <p:spPr bwMode="auto">
          <a:xfrm>
            <a:off x="431800" y="527050"/>
            <a:ext cx="8382000" cy="76200"/>
          </a:xfrm>
          <a:prstGeom prst="rect">
            <a:avLst/>
          </a:prstGeom>
          <a:gradFill rotWithShape="1">
            <a:gsLst>
              <a:gs pos="0">
                <a:srgbClr val="445C00"/>
              </a:gs>
              <a:gs pos="50000">
                <a:schemeClr val="folHlink"/>
              </a:gs>
              <a:gs pos="100000">
                <a:srgbClr val="445C00"/>
              </a:gs>
            </a:gsLst>
            <a:lin ang="5400000" scaled="1"/>
          </a:gradFill>
          <a:ln w="9525">
            <a:noFill/>
            <a:miter lim="800000"/>
            <a:headEnd/>
            <a:tailEnd/>
          </a:ln>
        </p:spPr>
        <p:txBody>
          <a:bodyPr wrap="none" anchor="ctr"/>
          <a:lstStyle/>
          <a:p>
            <a:pPr>
              <a:defRPr/>
            </a:pPr>
            <a:endParaRPr lang="en-US">
              <a:latin typeface="Arial" charset="0"/>
              <a:cs typeface="Arial" charset="0"/>
            </a:endParaRPr>
          </a:p>
        </p:txBody>
      </p:sp>
      <p:sp>
        <p:nvSpPr>
          <p:cNvPr id="82947" name="Text Box 3"/>
          <p:cNvSpPr txBox="1">
            <a:spLocks noChangeArrowheads="1"/>
          </p:cNvSpPr>
          <p:nvPr/>
        </p:nvSpPr>
        <p:spPr bwMode="auto">
          <a:xfrm>
            <a:off x="1571625" y="3033713"/>
            <a:ext cx="5786438" cy="523875"/>
          </a:xfrm>
          <a:prstGeom prst="rect">
            <a:avLst/>
          </a:prstGeom>
          <a:noFill/>
          <a:ln w="9525">
            <a:noFill/>
            <a:miter lim="800000"/>
            <a:headEnd/>
            <a:tailEnd/>
          </a:ln>
        </p:spPr>
        <p:txBody>
          <a:bodyPr>
            <a:spAutoFit/>
          </a:bodyPr>
          <a:lstStyle/>
          <a:p>
            <a:pPr algn="ctr"/>
            <a:r>
              <a:rPr lang="en-US" sz="1400" b="1">
                <a:solidFill>
                  <a:srgbClr val="FFFF00"/>
                </a:solidFill>
              </a:rPr>
              <a:t>Example of nodule count in various section thickness from 5 to 40 mm plate castings for (Ca,Ce,S,O)- and Sr-containing inoculants</a:t>
            </a:r>
          </a:p>
        </p:txBody>
      </p:sp>
      <p:sp>
        <p:nvSpPr>
          <p:cNvPr id="82948" name="Rectangle 9"/>
          <p:cNvSpPr>
            <a:spLocks noChangeArrowheads="1"/>
          </p:cNvSpPr>
          <p:nvPr/>
        </p:nvSpPr>
        <p:spPr bwMode="auto">
          <a:xfrm>
            <a:off x="357188" y="3714750"/>
            <a:ext cx="8429625" cy="2781300"/>
          </a:xfrm>
          <a:prstGeom prst="rect">
            <a:avLst/>
          </a:prstGeom>
          <a:noFill/>
          <a:ln w="3175">
            <a:noFill/>
            <a:miter lim="800000"/>
            <a:headEnd/>
            <a:tailEnd/>
          </a:ln>
        </p:spPr>
        <p:txBody>
          <a:bodyPr anchor="ctr">
            <a:spAutoFit/>
          </a:bodyPr>
          <a:lstStyle/>
          <a:p>
            <a:pPr marL="342900" indent="-342900" algn="just">
              <a:spcBef>
                <a:spcPct val="100000"/>
              </a:spcBef>
              <a:buClr>
                <a:schemeClr val="folHlink"/>
              </a:buClr>
              <a:buFont typeface="Wingdings" pitchFamily="2" charset="2"/>
              <a:buChar char="v"/>
            </a:pPr>
            <a:r>
              <a:rPr lang="en-US" sz="1600" b="1">
                <a:solidFill>
                  <a:schemeClr val="bg1"/>
                </a:solidFill>
              </a:rPr>
              <a:t>Shrinkage tendency differs greatly between the different inoculants.</a:t>
            </a:r>
          </a:p>
          <a:p>
            <a:pPr marL="342900" indent="-342900" algn="just">
              <a:spcBef>
                <a:spcPct val="100000"/>
              </a:spcBef>
              <a:buClr>
                <a:schemeClr val="folHlink"/>
              </a:buClr>
              <a:buFont typeface="Wingdings" pitchFamily="2" charset="2"/>
              <a:buChar char="v"/>
            </a:pPr>
            <a:r>
              <a:rPr lang="en-US" sz="1600" b="1">
                <a:solidFill>
                  <a:schemeClr val="bg1"/>
                </a:solidFill>
              </a:rPr>
              <a:t>The Ba- and Sr-containing alloys give massive contraction effects and large cavities in the hot-spot section cross bar.</a:t>
            </a:r>
          </a:p>
          <a:p>
            <a:pPr marL="342900" indent="-342900" algn="just">
              <a:spcBef>
                <a:spcPct val="100000"/>
              </a:spcBef>
              <a:buClr>
                <a:schemeClr val="folHlink"/>
              </a:buClr>
              <a:buFont typeface="Wingdings" pitchFamily="2" charset="2"/>
              <a:buChar char="v"/>
            </a:pPr>
            <a:r>
              <a:rPr lang="en-US" sz="1600" b="1">
                <a:solidFill>
                  <a:schemeClr val="bg1"/>
                </a:solidFill>
              </a:rPr>
              <a:t>The (Ca,Ce,S,O)-containing inoculant on the other hand, shows an almost complete elimination of shrinkage porosity with only one very small cavity revealed in the section cut through the parting line of the cross bar.</a:t>
            </a:r>
          </a:p>
          <a:p>
            <a:pPr marL="342900" indent="-342900" algn="just">
              <a:spcBef>
                <a:spcPct val="100000"/>
              </a:spcBef>
              <a:buClr>
                <a:schemeClr val="folHlink"/>
              </a:buClr>
              <a:buFont typeface="Wingdings" pitchFamily="2" charset="2"/>
              <a:buChar char="v"/>
            </a:pPr>
            <a:r>
              <a:rPr lang="en-US" sz="1600" b="1">
                <a:solidFill>
                  <a:schemeClr val="bg1"/>
                </a:solidFill>
              </a:rPr>
              <a:t>This dramatic effect on shrinkage tendency can be directly related to the nodule formation and the rate of graphite growth throughout the solidification sequence.</a:t>
            </a:r>
          </a:p>
        </p:txBody>
      </p:sp>
      <p:grpSp>
        <p:nvGrpSpPr>
          <p:cNvPr id="82949" name="Group 8"/>
          <p:cNvGrpSpPr>
            <a:grpSpLocks/>
          </p:cNvGrpSpPr>
          <p:nvPr/>
        </p:nvGrpSpPr>
        <p:grpSpPr bwMode="auto">
          <a:xfrm>
            <a:off x="514350" y="749300"/>
            <a:ext cx="8016875" cy="2143125"/>
            <a:chOff x="324" y="409"/>
            <a:chExt cx="5050" cy="1350"/>
          </a:xfrm>
        </p:grpSpPr>
        <p:pic>
          <p:nvPicPr>
            <p:cNvPr id="82950" name="Picture 5" descr="1"/>
            <p:cNvPicPr>
              <a:picLocks noChangeAspect="1" noChangeArrowheads="1"/>
            </p:cNvPicPr>
            <p:nvPr/>
          </p:nvPicPr>
          <p:blipFill>
            <a:blip r:embed="rId3" cstate="print"/>
            <a:srcRect b="49982"/>
            <a:stretch>
              <a:fillRect/>
            </a:stretch>
          </p:blipFill>
          <p:spPr bwMode="auto">
            <a:xfrm>
              <a:off x="2038" y="425"/>
              <a:ext cx="1608" cy="1318"/>
            </a:xfrm>
            <a:prstGeom prst="rect">
              <a:avLst/>
            </a:prstGeom>
            <a:noFill/>
            <a:ln w="9525">
              <a:noFill/>
              <a:miter lim="800000"/>
              <a:headEnd/>
              <a:tailEnd/>
            </a:ln>
          </p:spPr>
        </p:pic>
        <p:pic>
          <p:nvPicPr>
            <p:cNvPr id="82951" name="Picture 6" descr="2"/>
            <p:cNvPicPr>
              <a:picLocks noChangeAspect="1" noChangeArrowheads="1"/>
            </p:cNvPicPr>
            <p:nvPr/>
          </p:nvPicPr>
          <p:blipFill>
            <a:blip r:embed="rId4" cstate="print"/>
            <a:srcRect/>
            <a:stretch>
              <a:fillRect/>
            </a:stretch>
          </p:blipFill>
          <p:spPr bwMode="auto">
            <a:xfrm>
              <a:off x="324" y="409"/>
              <a:ext cx="1594" cy="1350"/>
            </a:xfrm>
            <a:prstGeom prst="rect">
              <a:avLst/>
            </a:prstGeom>
            <a:noFill/>
            <a:ln w="9525">
              <a:noFill/>
              <a:miter lim="800000"/>
              <a:headEnd/>
              <a:tailEnd/>
            </a:ln>
          </p:spPr>
        </p:pic>
        <p:pic>
          <p:nvPicPr>
            <p:cNvPr id="82952" name="Picture 7" descr="1"/>
            <p:cNvPicPr>
              <a:picLocks noChangeAspect="1" noChangeArrowheads="1"/>
            </p:cNvPicPr>
            <p:nvPr/>
          </p:nvPicPr>
          <p:blipFill>
            <a:blip r:embed="rId3" cstate="print"/>
            <a:srcRect t="49260"/>
            <a:stretch>
              <a:fillRect/>
            </a:stretch>
          </p:blipFill>
          <p:spPr bwMode="auto">
            <a:xfrm>
              <a:off x="3766" y="415"/>
              <a:ext cx="1608" cy="1337"/>
            </a:xfrm>
            <a:prstGeom prst="rect">
              <a:avLst/>
            </a:prstGeom>
            <a:noFill/>
            <a:ln w="9525">
              <a:noFill/>
              <a:miter lim="800000"/>
              <a:headEnd/>
              <a:tailEnd/>
            </a:ln>
          </p:spPr>
        </p:pic>
      </p:grpSp>
    </p:spTree>
  </p:cSld>
  <p:clrMapOvr>
    <a:masterClrMapping/>
  </p:clrMapOvr>
  <p:transition spd="med">
    <p:random/>
  </p:transition>
  <p:timing>
    <p:tnLst>
      <p:par>
        <p:cTn id="1" dur="indefinite" restart="never" nodeType="tmRoot"/>
      </p:par>
    </p:tnLst>
  </p:timing>
</p:sld>
</file>

<file path=ppt/theme/theme1.xml><?xml version="1.0" encoding="utf-8"?>
<a:theme xmlns:a="http://schemas.openxmlformats.org/drawingml/2006/main" name="AnimatedBlueLine">
  <a:themeElements>
    <a:clrScheme name="AnimatedBlueLin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nimatedBlueLine">
      <a:majorFont>
        <a:latin typeface="Swis721 Ex BT"/>
        <a:ea typeface=""/>
        <a:cs typeface="Arial"/>
      </a:majorFont>
      <a:minorFont>
        <a:latin typeface="Swis721 Ex B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nimatedBlueLin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nimatedBlueLin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nimatedBlueLin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nimatedBlueLin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nimatedBlueLin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nimatedBlueLin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nimatedBlueLin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AnimatedBlueLine</Template>
  <TotalTime>1382</TotalTime>
  <Words>8858</Words>
  <Application>Microsoft Office PowerPoint</Application>
  <PresentationFormat>On-screen Show (4:3)</PresentationFormat>
  <Paragraphs>511</Paragraphs>
  <Slides>107</Slides>
  <Notes>33</Notes>
  <HiddenSlides>0</HiddenSlides>
  <MMClips>0</MMClips>
  <ScaleCrop>false</ScaleCrop>
  <HeadingPairs>
    <vt:vector size="4" baseType="variant">
      <vt:variant>
        <vt:lpstr>Theme</vt:lpstr>
      </vt:variant>
      <vt:variant>
        <vt:i4>1</vt:i4>
      </vt:variant>
      <vt:variant>
        <vt:lpstr>Slide Titles</vt:lpstr>
      </vt:variant>
      <vt:variant>
        <vt:i4>107</vt:i4>
      </vt:variant>
    </vt:vector>
  </HeadingPairs>
  <TitlesOfParts>
    <vt:vector size="108" baseType="lpstr">
      <vt:lpstr>AnimatedBlueLine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Particularities of Solidification of SG Iron</vt:lpstr>
      <vt:lpstr>Effect on Casting Dimensions</vt:lpstr>
      <vt:lpstr>Why the mold dilation in FG irons is usually limited?</vt:lpstr>
      <vt:lpstr>More dispersed shrinkage in SG irons – why ??</vt:lpstr>
      <vt:lpstr>The Difference in the Mechanism of Formation of Dispersed Macro- and Microshrinkage</vt:lpstr>
      <vt:lpstr>Slide 83</vt:lpstr>
      <vt:lpstr>Slide 84</vt:lpstr>
      <vt:lpstr>Slide 85</vt:lpstr>
      <vt:lpstr>Slide 86</vt:lpstr>
      <vt:lpstr>Slide 87</vt:lpstr>
      <vt:lpstr>Slide 88</vt:lpstr>
      <vt:lpstr>Slide 89</vt:lpstr>
      <vt:lpstr>CONCLUDING REMARKS</vt:lpstr>
      <vt:lpstr>Slide 91</vt:lpstr>
      <vt:lpstr>Slide 92</vt:lpstr>
      <vt:lpstr>EFFECT OF INOCULANT COMPOSITION ON SHRINKAGE DEFECTS</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vector>
  </TitlesOfParts>
  <Company>Micor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RATIONAL  ALLOYING  OF CAST  IRON</dc:title>
  <dc:creator>Administrator</dc:creator>
  <cp:lastModifiedBy>May</cp:lastModifiedBy>
  <cp:revision>280</cp:revision>
  <cp:lastPrinted>2009-03-24T21:13:24Z</cp:lastPrinted>
  <dcterms:created xsi:type="dcterms:W3CDTF">2007-11-10T18:19:20Z</dcterms:created>
  <dcterms:modified xsi:type="dcterms:W3CDTF">2011-10-17T08:31:26Z</dcterms:modified>
</cp:coreProperties>
</file>